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5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2.xml" ContentType="application/vnd.openxmlformats-officedocument.presentationml.slideMaster+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61"/>
  </p:notesMasterIdLst>
  <p:sldIdLst>
    <p:sldId id="381" r:id="rId3"/>
    <p:sldId id="408" r:id="rId4"/>
    <p:sldId id="380" r:id="rId5"/>
    <p:sldId id="409" r:id="rId6"/>
    <p:sldId id="382" r:id="rId7"/>
    <p:sldId id="405" r:id="rId8"/>
    <p:sldId id="411" r:id="rId9"/>
    <p:sldId id="413" r:id="rId10"/>
    <p:sldId id="412" r:id="rId11"/>
    <p:sldId id="387" r:id="rId12"/>
    <p:sldId id="383" r:id="rId13"/>
    <p:sldId id="406" r:id="rId14"/>
    <p:sldId id="407" r:id="rId15"/>
    <p:sldId id="393" r:id="rId16"/>
    <p:sldId id="414" r:id="rId17"/>
    <p:sldId id="415" r:id="rId18"/>
    <p:sldId id="416" r:id="rId19"/>
    <p:sldId id="417" r:id="rId20"/>
    <p:sldId id="418" r:id="rId21"/>
    <p:sldId id="419" r:id="rId22"/>
    <p:sldId id="420" r:id="rId23"/>
    <p:sldId id="422" r:id="rId24"/>
    <p:sldId id="423" r:id="rId25"/>
    <p:sldId id="424" r:id="rId26"/>
    <p:sldId id="425" r:id="rId27"/>
    <p:sldId id="426" r:id="rId28"/>
    <p:sldId id="431" r:id="rId29"/>
    <p:sldId id="430" r:id="rId30"/>
    <p:sldId id="428" r:id="rId31"/>
    <p:sldId id="432" r:id="rId32"/>
    <p:sldId id="433" r:id="rId33"/>
    <p:sldId id="434" r:id="rId34"/>
    <p:sldId id="435" r:id="rId35"/>
    <p:sldId id="436" r:id="rId36"/>
    <p:sldId id="443" r:id="rId37"/>
    <p:sldId id="437" r:id="rId38"/>
    <p:sldId id="438" r:id="rId39"/>
    <p:sldId id="439" r:id="rId40"/>
    <p:sldId id="444" r:id="rId41"/>
    <p:sldId id="440" r:id="rId42"/>
    <p:sldId id="442" r:id="rId43"/>
    <p:sldId id="441" r:id="rId44"/>
    <p:sldId id="445" r:id="rId45"/>
    <p:sldId id="446" r:id="rId46"/>
    <p:sldId id="447" r:id="rId47"/>
    <p:sldId id="448" r:id="rId48"/>
    <p:sldId id="449" r:id="rId49"/>
    <p:sldId id="451" r:id="rId50"/>
    <p:sldId id="452" r:id="rId51"/>
    <p:sldId id="453" r:id="rId52"/>
    <p:sldId id="455" r:id="rId53"/>
    <p:sldId id="456" r:id="rId54"/>
    <p:sldId id="457" r:id="rId55"/>
    <p:sldId id="458" r:id="rId56"/>
    <p:sldId id="459" r:id="rId57"/>
    <p:sldId id="460" r:id="rId58"/>
    <p:sldId id="461" r:id="rId59"/>
    <p:sldId id="463" r:id="rId60"/>
  </p:sldIdLst>
  <p:sldSz cx="9144000" cy="6858000" type="screen4x3"/>
  <p:notesSz cx="6858000" cy="9144000"/>
  <p:custShowLst>
    <p:custShow name="Custom Show 1" id="0">
      <p:sldLst/>
    </p:custShow>
  </p:custShow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ik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FF9900"/>
    <a:srgbClr val="FF6600"/>
    <a:srgbClr val="9F0F10"/>
    <a:srgbClr val="FF0000"/>
    <a:srgbClr val="FFB060"/>
    <a:srgbClr val="8F2997"/>
    <a:srgbClr val="003399"/>
    <a:srgbClr val="99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19" autoAdjust="0"/>
    <p:restoredTop sz="99608" autoAdjust="0"/>
  </p:normalViewPr>
  <p:slideViewPr>
    <p:cSldViewPr>
      <p:cViewPr varScale="1">
        <p:scale>
          <a:sx n="115" d="100"/>
          <a:sy n="115" d="100"/>
        </p:scale>
        <p:origin x="17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presProps" Target="presProps.xml"/><Relationship Id="rId68"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69"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ustomXml" Target="../customXml/item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A389BDF0-E75E-45C6-A0B5-089759E8301E}" type="slidenum">
              <a:rPr lang="en-US"/>
              <a:pPr/>
              <a:t>‹nº›</a:t>
            </a:fld>
            <a:endParaRPr lang="en-US"/>
          </a:p>
        </p:txBody>
      </p:sp>
    </p:spTree>
    <p:extLst>
      <p:ext uri="{BB962C8B-B14F-4D97-AF65-F5344CB8AC3E}">
        <p14:creationId xmlns:p14="http://schemas.microsoft.com/office/powerpoint/2010/main" val="41101294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59" name="Picture 35" descr="main"/>
          <p:cNvPicPr>
            <a:picLocks noChangeAspect="1" noChangeArrowheads="1"/>
          </p:cNvPicPr>
          <p:nvPr userDrawn="1"/>
        </p:nvPicPr>
        <p:blipFill>
          <a:blip r:embed="rId14" cstate="print"/>
          <a:srcRect/>
          <a:stretch>
            <a:fillRect/>
          </a:stretch>
        </p:blipFill>
        <p:spPr bwMode="auto">
          <a:xfrm>
            <a:off x="0" y="0"/>
            <a:ext cx="9144000" cy="1524000"/>
          </a:xfrm>
          <a:prstGeom prst="rect">
            <a:avLst/>
          </a:prstGeom>
          <a:noFill/>
        </p:spPr>
      </p:pic>
      <p:sp>
        <p:nvSpPr>
          <p:cNvPr id="1066" name="Rectangle 42"/>
          <p:cNvSpPr>
            <a:spLocks noChangeArrowheads="1"/>
          </p:cNvSpPr>
          <p:nvPr userDrawn="1"/>
        </p:nvSpPr>
        <p:spPr bwMode="auto">
          <a:xfrm>
            <a:off x="0" y="6477000"/>
            <a:ext cx="9144000" cy="381000"/>
          </a:xfrm>
          <a:prstGeom prst="rect">
            <a:avLst/>
          </a:prstGeom>
          <a:solidFill>
            <a:srgbClr val="9F0F10"/>
          </a:solidFill>
          <a:ln w="9525">
            <a:solidFill>
              <a:schemeClr val="tx1"/>
            </a:solidFill>
            <a:miter lim="800000"/>
            <a:headEnd/>
            <a:tailEnd/>
          </a:ln>
          <a:effectLst/>
        </p:spPr>
        <p:txBody>
          <a:bodyPr wrap="none" anchor="ctr"/>
          <a:lstStyle/>
          <a:p>
            <a:endParaRPr lang="pt-BR"/>
          </a:p>
        </p:txBody>
      </p:sp>
      <p:sp>
        <p:nvSpPr>
          <p:cNvPr id="1060" name="Text Box 36"/>
          <p:cNvSpPr txBox="1">
            <a:spLocks noChangeArrowheads="1"/>
          </p:cNvSpPr>
          <p:nvPr userDrawn="1"/>
        </p:nvSpPr>
        <p:spPr bwMode="auto">
          <a:xfrm>
            <a:off x="0" y="6508750"/>
            <a:ext cx="695325" cy="336550"/>
          </a:xfrm>
          <a:prstGeom prst="rect">
            <a:avLst/>
          </a:prstGeom>
          <a:noFill/>
          <a:ln w="12700">
            <a:noFill/>
            <a:miter lim="800000"/>
            <a:headEnd/>
            <a:tailEnd/>
          </a:ln>
          <a:effectLst/>
        </p:spPr>
        <p:txBody>
          <a:bodyPr>
            <a:spAutoFit/>
          </a:bodyPr>
          <a:lstStyle/>
          <a:p>
            <a:pPr eaLnBrk="0" hangingPunct="0">
              <a:spcBef>
                <a:spcPct val="50000"/>
              </a:spcBef>
            </a:pPr>
            <a:r>
              <a:rPr lang="en-US" sz="1600" b="1">
                <a:solidFill>
                  <a:srgbClr val="FFB060"/>
                </a:solidFill>
              </a:rPr>
              <a:t>5.</a:t>
            </a:r>
            <a:fld id="{6E5DDBB3-E53B-4986-AEDC-45A2EBF78008}" type="slidenum">
              <a:rPr lang="en-US" sz="1600" b="1">
                <a:solidFill>
                  <a:srgbClr val="FFB060"/>
                </a:solidFill>
              </a:rPr>
              <a:pPr eaLnBrk="0" hangingPunct="0">
                <a:spcBef>
                  <a:spcPct val="50000"/>
                </a:spcBef>
              </a:pPr>
              <a:t>‹nº›</a:t>
            </a:fld>
            <a:endParaRPr lang="en-US" sz="1600" b="1">
              <a:solidFill>
                <a:srgbClr val="FFB060"/>
              </a:solidFill>
            </a:endParaRPr>
          </a:p>
        </p:txBody>
      </p:sp>
      <p:sp>
        <p:nvSpPr>
          <p:cNvPr id="1061" name="Text Box 37"/>
          <p:cNvSpPr txBox="1">
            <a:spLocks noChangeArrowheads="1"/>
          </p:cNvSpPr>
          <p:nvPr userDrawn="1"/>
        </p:nvSpPr>
        <p:spPr bwMode="auto">
          <a:xfrm>
            <a:off x="7045325" y="6553200"/>
            <a:ext cx="2355850" cy="304800"/>
          </a:xfrm>
          <a:prstGeom prst="rect">
            <a:avLst/>
          </a:prstGeom>
          <a:noFill/>
          <a:ln w="12700">
            <a:noFill/>
            <a:miter lim="800000"/>
            <a:headEnd/>
            <a:tailEnd/>
          </a:ln>
          <a:effectLst/>
        </p:spPr>
        <p:txBody>
          <a:bodyPr>
            <a:spAutoFit/>
          </a:bodyPr>
          <a:lstStyle/>
          <a:p>
            <a:pPr eaLnBrk="0" hangingPunct="0">
              <a:spcBef>
                <a:spcPct val="50000"/>
              </a:spcBef>
            </a:pPr>
            <a:r>
              <a:rPr lang="en-US" sz="1400" b="1">
                <a:solidFill>
                  <a:srgbClr val="FFB060"/>
                </a:solidFill>
              </a:rPr>
              <a:t>©</a:t>
            </a:r>
            <a:r>
              <a:rPr lang="en-US" sz="1400">
                <a:solidFill>
                  <a:srgbClr val="FFB060"/>
                </a:solidFill>
              </a:rPr>
              <a:t> 2007 by Prentice Hall</a:t>
            </a:r>
          </a:p>
        </p:txBody>
      </p:sp>
      <p:sp>
        <p:nvSpPr>
          <p:cNvPr id="1063" name="Text Box 39"/>
          <p:cNvSpPr txBox="1">
            <a:spLocks noChangeArrowheads="1"/>
          </p:cNvSpPr>
          <p:nvPr userDrawn="1"/>
        </p:nvSpPr>
        <p:spPr bwMode="auto">
          <a:xfrm>
            <a:off x="1752600" y="990600"/>
            <a:ext cx="6019800" cy="457200"/>
          </a:xfrm>
          <a:prstGeom prst="rect">
            <a:avLst/>
          </a:prstGeom>
          <a:noFill/>
          <a:ln w="9525">
            <a:noFill/>
            <a:miter lim="800000"/>
            <a:headEnd/>
            <a:tailEnd/>
          </a:ln>
          <a:effectLst/>
        </p:spPr>
        <p:txBody>
          <a:bodyPr>
            <a:spAutoFit/>
          </a:bodyPr>
          <a:lstStyle/>
          <a:p>
            <a:pPr>
              <a:spcBef>
                <a:spcPct val="50000"/>
              </a:spcBef>
            </a:pPr>
            <a:endParaRPr lang="pt-B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fade thruBlk="1"/>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6498" name="Picture 2" descr="main"/>
          <p:cNvPicPr>
            <a:picLocks noChangeAspect="1" noChangeArrowheads="1"/>
          </p:cNvPicPr>
          <p:nvPr userDrawn="1"/>
        </p:nvPicPr>
        <p:blipFill>
          <a:blip r:embed="rId14" cstate="print"/>
          <a:srcRect/>
          <a:stretch>
            <a:fillRect/>
          </a:stretch>
        </p:blipFill>
        <p:spPr bwMode="auto">
          <a:xfrm>
            <a:off x="0" y="0"/>
            <a:ext cx="9144000" cy="1524000"/>
          </a:xfrm>
          <a:prstGeom prst="rect">
            <a:avLst/>
          </a:prstGeom>
          <a:noFill/>
        </p:spPr>
      </p:pic>
      <p:sp>
        <p:nvSpPr>
          <p:cNvPr id="106499" name="Rectangle 3"/>
          <p:cNvSpPr>
            <a:spLocks noChangeArrowheads="1"/>
          </p:cNvSpPr>
          <p:nvPr userDrawn="1"/>
        </p:nvSpPr>
        <p:spPr bwMode="auto">
          <a:xfrm>
            <a:off x="0" y="6477000"/>
            <a:ext cx="9144000" cy="381000"/>
          </a:xfrm>
          <a:prstGeom prst="rect">
            <a:avLst/>
          </a:prstGeom>
          <a:solidFill>
            <a:srgbClr val="9F0F10"/>
          </a:solidFill>
          <a:ln w="9525">
            <a:solidFill>
              <a:schemeClr val="tx1"/>
            </a:solidFill>
            <a:miter lim="800000"/>
            <a:headEnd/>
            <a:tailEnd/>
          </a:ln>
          <a:effectLst/>
        </p:spPr>
        <p:txBody>
          <a:bodyPr wrap="none" anchor="ctr"/>
          <a:lstStyle/>
          <a:p>
            <a:endParaRPr lang="pt-BR"/>
          </a:p>
        </p:txBody>
      </p:sp>
      <p:sp>
        <p:nvSpPr>
          <p:cNvPr id="106500" name="Text Box 4"/>
          <p:cNvSpPr txBox="1">
            <a:spLocks noChangeArrowheads="1"/>
          </p:cNvSpPr>
          <p:nvPr userDrawn="1"/>
        </p:nvSpPr>
        <p:spPr bwMode="auto">
          <a:xfrm>
            <a:off x="0" y="6508750"/>
            <a:ext cx="695325" cy="336550"/>
          </a:xfrm>
          <a:prstGeom prst="rect">
            <a:avLst/>
          </a:prstGeom>
          <a:noFill/>
          <a:ln w="12700">
            <a:noFill/>
            <a:miter lim="800000"/>
            <a:headEnd/>
            <a:tailEnd/>
          </a:ln>
          <a:effectLst/>
        </p:spPr>
        <p:txBody>
          <a:bodyPr>
            <a:spAutoFit/>
          </a:bodyPr>
          <a:lstStyle/>
          <a:p>
            <a:pPr eaLnBrk="0" hangingPunct="0">
              <a:spcBef>
                <a:spcPct val="50000"/>
              </a:spcBef>
            </a:pPr>
            <a:r>
              <a:rPr lang="en-US" sz="1600" b="1">
                <a:solidFill>
                  <a:srgbClr val="FFB060"/>
                </a:solidFill>
              </a:rPr>
              <a:t>5.</a:t>
            </a:r>
            <a:fld id="{F6457EE2-C299-4D8E-932F-2E940007D777}" type="slidenum">
              <a:rPr lang="en-US" sz="1600" b="1">
                <a:solidFill>
                  <a:srgbClr val="FFB060"/>
                </a:solidFill>
              </a:rPr>
              <a:pPr eaLnBrk="0" hangingPunct="0">
                <a:spcBef>
                  <a:spcPct val="50000"/>
                </a:spcBef>
              </a:pPr>
              <a:t>‹nº›</a:t>
            </a:fld>
            <a:endParaRPr lang="en-US" sz="1600" b="1">
              <a:solidFill>
                <a:srgbClr val="FFB060"/>
              </a:solidFill>
            </a:endParaRPr>
          </a:p>
        </p:txBody>
      </p:sp>
      <p:sp>
        <p:nvSpPr>
          <p:cNvPr id="106501" name="Text Box 5"/>
          <p:cNvSpPr txBox="1">
            <a:spLocks noChangeArrowheads="1"/>
          </p:cNvSpPr>
          <p:nvPr userDrawn="1"/>
        </p:nvSpPr>
        <p:spPr bwMode="auto">
          <a:xfrm>
            <a:off x="7045325" y="6553200"/>
            <a:ext cx="2355850" cy="304800"/>
          </a:xfrm>
          <a:prstGeom prst="rect">
            <a:avLst/>
          </a:prstGeom>
          <a:noFill/>
          <a:ln w="12700">
            <a:noFill/>
            <a:miter lim="800000"/>
            <a:headEnd/>
            <a:tailEnd/>
          </a:ln>
          <a:effectLst/>
        </p:spPr>
        <p:txBody>
          <a:bodyPr>
            <a:spAutoFit/>
          </a:bodyPr>
          <a:lstStyle/>
          <a:p>
            <a:pPr eaLnBrk="0" hangingPunct="0">
              <a:spcBef>
                <a:spcPct val="50000"/>
              </a:spcBef>
            </a:pPr>
            <a:r>
              <a:rPr lang="en-US" sz="1400" b="1">
                <a:solidFill>
                  <a:srgbClr val="FFB060"/>
                </a:solidFill>
              </a:rPr>
              <a:t>©</a:t>
            </a:r>
            <a:r>
              <a:rPr lang="en-US" sz="1400">
                <a:solidFill>
                  <a:srgbClr val="FFB060"/>
                </a:solidFill>
              </a:rPr>
              <a:t> 2007 by Prentice Hall</a:t>
            </a:r>
          </a:p>
        </p:txBody>
      </p:sp>
      <p:sp>
        <p:nvSpPr>
          <p:cNvPr id="106502" name="Text Box 6"/>
          <p:cNvSpPr txBox="1">
            <a:spLocks noChangeArrowheads="1"/>
          </p:cNvSpPr>
          <p:nvPr userDrawn="1"/>
        </p:nvSpPr>
        <p:spPr bwMode="auto">
          <a:xfrm>
            <a:off x="1752600" y="990600"/>
            <a:ext cx="6019800" cy="457200"/>
          </a:xfrm>
          <a:prstGeom prst="rect">
            <a:avLst/>
          </a:prstGeom>
          <a:noFill/>
          <a:ln w="9525">
            <a:noFill/>
            <a:miter lim="800000"/>
            <a:headEnd/>
            <a:tailEnd/>
          </a:ln>
          <a:effectLst/>
        </p:spPr>
        <p:txBody>
          <a:bodyPr>
            <a:spAutoFit/>
          </a:bodyPr>
          <a:lstStyle/>
          <a:p>
            <a:pPr>
              <a:spcBef>
                <a:spcPct val="50000"/>
              </a:spcBef>
            </a:pPr>
            <a:endParaRPr lang="pt-BR"/>
          </a:p>
        </p:txBody>
      </p:sp>
      <p:sp>
        <p:nvSpPr>
          <p:cNvPr id="106503" name="Rectangle 7"/>
          <p:cNvSpPr>
            <a:spLocks noChangeArrowheads="1"/>
          </p:cNvSpPr>
          <p:nvPr userDrawn="1"/>
        </p:nvSpPr>
        <p:spPr bwMode="auto">
          <a:xfrm>
            <a:off x="1295400" y="200025"/>
            <a:ext cx="7772400" cy="523875"/>
          </a:xfrm>
          <a:prstGeom prst="rect">
            <a:avLst/>
          </a:prstGeom>
          <a:noFill/>
          <a:ln w="12700">
            <a:noFill/>
            <a:miter lim="800000"/>
            <a:headEnd/>
            <a:tailEnd/>
          </a:ln>
          <a:effectLst/>
        </p:spPr>
        <p:txBody>
          <a:bodyPr lIns="90488" tIns="44450" rIns="90488" bIns="44450" anchor="ctr"/>
          <a:lstStyle/>
          <a:p>
            <a:pPr algn="ctr" eaLnBrk="0" hangingPunct="0"/>
            <a:r>
              <a:rPr lang="en-US" sz="2000" b="1">
                <a:effectLst>
                  <a:outerShdw blurRad="38100" dist="38100" dir="2700000" algn="tl">
                    <a:srgbClr val="C0C0C0"/>
                  </a:outerShdw>
                </a:effectLst>
              </a:rPr>
              <a:t>Sistemas de Informação Gerenciais</a:t>
            </a:r>
          </a:p>
          <a:p>
            <a:pPr algn="ctr" eaLnBrk="0" hangingPunct="0"/>
            <a:r>
              <a:rPr lang="en-US" sz="1600" b="1">
                <a:effectLst>
                  <a:outerShdw blurRad="38100" dist="38100" dir="2700000" algn="tl">
                    <a:srgbClr val="C0C0C0"/>
                  </a:outerShdw>
                </a:effectLst>
              </a:rPr>
              <a:t>Capítulo 5 </a:t>
            </a:r>
            <a:r>
              <a:rPr lang="pt-BR" sz="1600" b="1">
                <a:effectLst>
                  <a:outerShdw blurRad="38100" dist="38100" dir="2700000" algn="tl">
                    <a:srgbClr val="C0C0C0"/>
                  </a:outerShdw>
                </a:effectLst>
              </a:rPr>
              <a:t>Fundamentos da Inteligência de Negócios: Gerenciamento da Informação e de Bancos de Dados</a:t>
            </a:r>
            <a:endParaRPr lang="en-US" sz="1600" b="1">
              <a:effectLst>
                <a:outerShdw blurRad="38100" dist="38100" dir="2700000" algn="tl">
                  <a:srgbClr val="C0C0C0"/>
                </a:outerShdw>
              </a:effectLst>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3.jpeg"/><Relationship Id="rId7" Type="http://schemas.openxmlformats.org/officeDocument/2006/relationships/image" Target="../media/image18.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1519059"/>
            <a:ext cx="9144000" cy="4832092"/>
          </a:xfrm>
          <a:prstGeom prst="rect">
            <a:avLst/>
          </a:prstGeom>
        </p:spPr>
        <p:txBody>
          <a:bodyPr wrap="square">
            <a:spAutoFit/>
          </a:bodyPr>
          <a:lstStyle/>
          <a:p>
            <a:pPr algn="just"/>
            <a:r>
              <a:rPr lang="pt-BR" sz="1600" dirty="0"/>
              <a:t>Um </a:t>
            </a:r>
            <a:r>
              <a:rPr lang="pt-BR" sz="1600" dirty="0">
                <a:solidFill>
                  <a:srgbClr val="C00000"/>
                </a:solidFill>
              </a:rPr>
              <a:t>Arduino</a:t>
            </a:r>
            <a:r>
              <a:rPr lang="pt-BR" sz="1600" dirty="0"/>
              <a:t> é um micro controlador de placa única e um conjunto de software para programá-lo. O hardware consiste em um projeto simples de hardware livre para o controlador, com um processador </a:t>
            </a:r>
            <a:r>
              <a:rPr lang="pt-BR" sz="1600" dirty="0" err="1">
                <a:solidFill>
                  <a:srgbClr val="C00000"/>
                </a:solidFill>
              </a:rPr>
              <a:t>Atmel</a:t>
            </a:r>
            <a:r>
              <a:rPr lang="pt-BR" sz="1600" dirty="0"/>
              <a:t> </a:t>
            </a:r>
            <a:r>
              <a:rPr lang="pt-BR" sz="1600" dirty="0">
                <a:solidFill>
                  <a:srgbClr val="C00000"/>
                </a:solidFill>
              </a:rPr>
              <a:t>AVR</a:t>
            </a:r>
            <a:r>
              <a:rPr lang="pt-BR" sz="1600" dirty="0"/>
              <a:t> e suporte embutido de entrada/saída. O </a:t>
            </a:r>
            <a:r>
              <a:rPr lang="pt-BR" sz="1600" dirty="0">
                <a:solidFill>
                  <a:srgbClr val="C00000"/>
                </a:solidFill>
              </a:rPr>
              <a:t>software</a:t>
            </a:r>
            <a:r>
              <a:rPr lang="pt-BR" sz="1600" dirty="0"/>
              <a:t> consiste de uma linguagem de programação padrão e do </a:t>
            </a:r>
            <a:r>
              <a:rPr lang="pt-BR" sz="1600" dirty="0" err="1">
                <a:solidFill>
                  <a:srgbClr val="C00000"/>
                </a:solidFill>
              </a:rPr>
              <a:t>bootloader</a:t>
            </a:r>
            <a:r>
              <a:rPr lang="pt-BR" sz="1600" dirty="0"/>
              <a:t> que roda na placa.”</a:t>
            </a:r>
          </a:p>
          <a:p>
            <a:pPr algn="just"/>
            <a:endParaRPr lang="pt-BR" sz="1600" dirty="0"/>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endParaRPr lang="pt-BR" sz="1200" b="1" dirty="0">
              <a:solidFill>
                <a:srgbClr val="C00000"/>
              </a:solidFill>
            </a:endParaRPr>
          </a:p>
          <a:p>
            <a:pPr algn="just"/>
            <a:r>
              <a:rPr lang="pt-BR" sz="1200" b="1" dirty="0">
                <a:solidFill>
                  <a:srgbClr val="C00000"/>
                </a:solidFill>
              </a:rPr>
              <a:t>Em sintaxe: Arduino é um pequeno computador que pode ser programado para processar entradas e saídas entre o dispositivo e os componentes externos conectados a ele. </a:t>
            </a:r>
          </a:p>
        </p:txBody>
      </p:sp>
      <p:sp>
        <p:nvSpPr>
          <p:cNvPr id="4" name="Retângulo 3"/>
          <p:cNvSpPr/>
          <p:nvPr/>
        </p:nvSpPr>
        <p:spPr>
          <a:xfrm>
            <a:off x="3048000" y="762000"/>
            <a:ext cx="4419600" cy="646331"/>
          </a:xfrm>
          <a:prstGeom prst="rect">
            <a:avLst/>
          </a:prstGeom>
        </p:spPr>
        <p:txBody>
          <a:bodyPr wrap="square">
            <a:spAutoFit/>
          </a:bodyPr>
          <a:lstStyle/>
          <a:p>
            <a:r>
              <a:rPr lang="pt-BR" sz="3600" b="1" dirty="0" err="1">
                <a:solidFill>
                  <a:srgbClr val="C00000"/>
                </a:solidFill>
              </a:rPr>
              <a:t>Arduíno</a:t>
            </a:r>
            <a:endParaRPr lang="pt-BR" sz="3600" dirty="0"/>
          </a:p>
        </p:txBody>
      </p:sp>
      <p:pic>
        <p:nvPicPr>
          <p:cNvPr id="22532" name="Picture 4" descr="http://img.dxcdn.com/productimages/sku_215579_4.jpg"/>
          <p:cNvPicPr>
            <a:picLocks noChangeAspect="1" noChangeArrowheads="1"/>
          </p:cNvPicPr>
          <p:nvPr/>
        </p:nvPicPr>
        <p:blipFill>
          <a:blip r:embed="rId2"/>
          <a:srcRect/>
          <a:stretch>
            <a:fillRect/>
          </a:stretch>
        </p:blipFill>
        <p:spPr bwMode="auto">
          <a:xfrm>
            <a:off x="1524000" y="2667000"/>
            <a:ext cx="6614354" cy="2971800"/>
          </a:xfrm>
          <a:prstGeom prst="rect">
            <a:avLst/>
          </a:prstGeom>
          <a:noFill/>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Res</a:t>
            </a:r>
            <a:r>
              <a:rPr lang="pt-BR" sz="2800" b="1" dirty="0">
                <a:solidFill>
                  <a:srgbClr val="00B050"/>
                </a:solidFill>
              </a:rPr>
              <a:t>ist</a:t>
            </a:r>
            <a:r>
              <a:rPr lang="pt-BR" sz="2800" b="1" dirty="0">
                <a:solidFill>
                  <a:schemeClr val="bg1">
                    <a:lumMod val="50000"/>
                  </a:schemeClr>
                </a:solidFill>
              </a:rPr>
              <a:t>ores - </a:t>
            </a:r>
            <a:r>
              <a:rPr lang="pt-BR" sz="2800" b="1" dirty="0">
                <a:solidFill>
                  <a:schemeClr val="accent1">
                    <a:lumMod val="75000"/>
                  </a:schemeClr>
                </a:solidFill>
              </a:rPr>
              <a:t>Ide</a:t>
            </a:r>
            <a:r>
              <a:rPr lang="pt-BR" sz="2800" b="1" dirty="0">
                <a:solidFill>
                  <a:schemeClr val="accent6"/>
                </a:solidFill>
              </a:rPr>
              <a:t>nti</a:t>
            </a:r>
            <a:r>
              <a:rPr lang="pt-BR" sz="2800" b="1" dirty="0"/>
              <a:t>fic</a:t>
            </a:r>
            <a:r>
              <a:rPr lang="pt-BR" sz="2800" b="1" dirty="0">
                <a:solidFill>
                  <a:srgbClr val="FFC000"/>
                </a:solidFill>
              </a:rPr>
              <a:t>aç</a:t>
            </a:r>
            <a:r>
              <a:rPr lang="pt-BR" sz="2800" b="1" dirty="0">
                <a:solidFill>
                  <a:srgbClr val="C00000"/>
                </a:solidFill>
              </a:rPr>
              <a:t>ão</a:t>
            </a:r>
            <a:endParaRPr lang="pt-BR" sz="2800" dirty="0">
              <a:solidFill>
                <a:srgbClr val="C00000"/>
              </a:solidFill>
            </a:endParaRPr>
          </a:p>
        </p:txBody>
      </p:sp>
      <p:sp>
        <p:nvSpPr>
          <p:cNvPr id="7" name="Retângulo 6"/>
          <p:cNvSpPr/>
          <p:nvPr/>
        </p:nvSpPr>
        <p:spPr>
          <a:xfrm>
            <a:off x="0" y="1676400"/>
            <a:ext cx="9144000" cy="1077218"/>
          </a:xfrm>
          <a:prstGeom prst="rect">
            <a:avLst/>
          </a:prstGeom>
        </p:spPr>
        <p:txBody>
          <a:bodyPr wrap="square">
            <a:spAutoFit/>
          </a:bodyPr>
          <a:lstStyle/>
          <a:p>
            <a:r>
              <a:rPr lang="pt-BR" sz="1600" b="1" dirty="0">
                <a:solidFill>
                  <a:srgbClr val="C00000"/>
                </a:solidFill>
              </a:rPr>
              <a:t>Funções</a:t>
            </a:r>
            <a:r>
              <a:rPr lang="pt-BR" sz="1600" dirty="0"/>
              <a:t>:</a:t>
            </a:r>
          </a:p>
          <a:p>
            <a:r>
              <a:rPr lang="pt-BR" sz="1600" dirty="0"/>
              <a:t>O resistor tem por finalidade transformar a energia elétrica em energia térmica, assim como, diminuir a quantidade de corrente elétrica. Esta resistência elétrica é tida como a oposição à passagem de uma corrente elétrica  </a:t>
            </a:r>
            <a:r>
              <a:rPr lang="pt-BR" sz="1200" b="1" dirty="0">
                <a:solidFill>
                  <a:srgbClr val="C00000"/>
                </a:solidFill>
              </a:rPr>
              <a:t>(medida em ohms)</a:t>
            </a:r>
            <a:endParaRPr lang="pt-BR" sz="1600" b="1" dirty="0">
              <a:solidFill>
                <a:srgbClr val="C00000"/>
              </a:solidFill>
            </a:endParaRPr>
          </a:p>
        </p:txBody>
      </p:sp>
      <p:pic>
        <p:nvPicPr>
          <p:cNvPr id="3078" name="Picture 6" descr="http://mlb-s2-p.mlstatic.com/resistores-en-pecas-componentes-eletricos-542801-MLB20409670090_092015-Y.jpg"/>
          <p:cNvPicPr>
            <a:picLocks noChangeAspect="1" noChangeArrowheads="1"/>
          </p:cNvPicPr>
          <p:nvPr/>
        </p:nvPicPr>
        <p:blipFill>
          <a:blip r:embed="rId2"/>
          <a:srcRect/>
          <a:stretch>
            <a:fillRect/>
          </a:stretch>
        </p:blipFill>
        <p:spPr bwMode="auto">
          <a:xfrm>
            <a:off x="381000" y="4324349"/>
            <a:ext cx="2000250" cy="2000251"/>
          </a:xfrm>
          <a:prstGeom prst="rect">
            <a:avLst/>
          </a:prstGeom>
          <a:noFill/>
        </p:spPr>
      </p:pic>
      <p:sp>
        <p:nvSpPr>
          <p:cNvPr id="11" name="Retângulo 10"/>
          <p:cNvSpPr/>
          <p:nvPr/>
        </p:nvSpPr>
        <p:spPr>
          <a:xfrm>
            <a:off x="0" y="3429000"/>
            <a:ext cx="8991600" cy="523220"/>
          </a:xfrm>
          <a:prstGeom prst="rect">
            <a:avLst/>
          </a:prstGeom>
        </p:spPr>
        <p:txBody>
          <a:bodyPr wrap="square">
            <a:spAutoFit/>
          </a:bodyPr>
          <a:lstStyle/>
          <a:p>
            <a:r>
              <a:rPr lang="pt-BR" sz="1400" b="1" dirty="0">
                <a:solidFill>
                  <a:schemeClr val="accent1">
                    <a:lumMod val="75000"/>
                  </a:schemeClr>
                </a:solidFill>
              </a:rPr>
              <a:t>A identificação do valor da resistência de um resistor é de acordo as cores apresentadas em sua cápsula</a:t>
            </a:r>
          </a:p>
        </p:txBody>
      </p:sp>
      <p:pic>
        <p:nvPicPr>
          <p:cNvPr id="19462" name="Picture 6" descr="Resultado de imagem para resistores"/>
          <p:cNvPicPr>
            <a:picLocks noChangeAspect="1" noChangeArrowheads="1"/>
          </p:cNvPicPr>
          <p:nvPr/>
        </p:nvPicPr>
        <p:blipFill>
          <a:blip r:embed="rId3"/>
          <a:srcRect/>
          <a:stretch>
            <a:fillRect/>
          </a:stretch>
        </p:blipFill>
        <p:spPr bwMode="auto">
          <a:xfrm>
            <a:off x="2819400" y="4572000"/>
            <a:ext cx="1471333" cy="1485901"/>
          </a:xfrm>
          <a:prstGeom prst="rect">
            <a:avLst/>
          </a:prstGeom>
          <a:noFill/>
        </p:spPr>
      </p:pic>
      <p:pic>
        <p:nvPicPr>
          <p:cNvPr id="19464" name="Picture 8" descr="Resultado de imagem para resistores"/>
          <p:cNvPicPr>
            <a:picLocks noChangeAspect="1" noChangeArrowheads="1"/>
          </p:cNvPicPr>
          <p:nvPr/>
        </p:nvPicPr>
        <p:blipFill>
          <a:blip r:embed="rId4"/>
          <a:srcRect/>
          <a:stretch>
            <a:fillRect/>
          </a:stretch>
        </p:blipFill>
        <p:spPr bwMode="auto">
          <a:xfrm>
            <a:off x="4343400" y="4419600"/>
            <a:ext cx="2209800" cy="1483953"/>
          </a:xfrm>
          <a:prstGeom prst="rect">
            <a:avLst/>
          </a:prstGeom>
          <a:noFill/>
        </p:spPr>
      </p:pic>
      <p:pic>
        <p:nvPicPr>
          <p:cNvPr id="19466" name="Picture 10" descr="Imagem relacionada"/>
          <p:cNvPicPr>
            <a:picLocks noChangeAspect="1" noChangeArrowheads="1"/>
          </p:cNvPicPr>
          <p:nvPr/>
        </p:nvPicPr>
        <p:blipFill>
          <a:blip r:embed="rId5"/>
          <a:srcRect/>
          <a:stretch>
            <a:fillRect/>
          </a:stretch>
        </p:blipFill>
        <p:spPr bwMode="auto">
          <a:xfrm>
            <a:off x="6934200" y="4419600"/>
            <a:ext cx="1600200" cy="1600200"/>
          </a:xfrm>
          <a:prstGeom prst="rect">
            <a:avLst/>
          </a:prstGeom>
          <a:noFill/>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4" descr="http://2.bp.blogspot.com/-HHIWXf9KpJQ/Ufxn0VcAfvI/AAAAAAAAA6s/_qGAACMnTX0/s1600/codigo_de_cores_resistores.pn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Retângulo 3"/>
          <p:cNvSpPr/>
          <p:nvPr/>
        </p:nvSpPr>
        <p:spPr>
          <a:xfrm>
            <a:off x="6629400" y="0"/>
            <a:ext cx="1828800" cy="584775"/>
          </a:xfrm>
          <a:prstGeom prst="rect">
            <a:avLst/>
          </a:prstGeom>
        </p:spPr>
        <p:txBody>
          <a:bodyPr wrap="square">
            <a:spAutoFit/>
          </a:bodyPr>
          <a:lstStyle/>
          <a:p>
            <a:r>
              <a:rPr lang="pt-BR" sz="3200" b="1" dirty="0" err="1"/>
              <a:t>A</a:t>
            </a:r>
            <a:r>
              <a:rPr lang="pt-BR" sz="3200" b="1" dirty="0" err="1">
                <a:solidFill>
                  <a:srgbClr val="9F0F10"/>
                </a:solidFill>
              </a:rPr>
              <a:t>r</a:t>
            </a:r>
            <a:r>
              <a:rPr lang="pt-BR" sz="3200" b="1" dirty="0" err="1">
                <a:solidFill>
                  <a:srgbClr val="FFFF00"/>
                </a:solidFill>
              </a:rPr>
              <a:t>d</a:t>
            </a:r>
            <a:r>
              <a:rPr lang="pt-BR" sz="3200" b="1" dirty="0" err="1">
                <a:solidFill>
                  <a:srgbClr val="00B050"/>
                </a:solidFill>
              </a:rPr>
              <a:t>u</a:t>
            </a:r>
            <a:r>
              <a:rPr lang="pt-BR" sz="3200" b="1" dirty="0" err="1">
                <a:solidFill>
                  <a:schemeClr val="accent2"/>
                </a:solidFill>
              </a:rPr>
              <a:t>í</a:t>
            </a:r>
            <a:r>
              <a:rPr lang="pt-BR" sz="3200" b="1" dirty="0" err="1">
                <a:solidFill>
                  <a:srgbClr val="8F2997"/>
                </a:solidFill>
              </a:rPr>
              <a:t>n</a:t>
            </a:r>
            <a:r>
              <a:rPr lang="pt-BR" sz="3200" b="1" dirty="0" err="1">
                <a:solidFill>
                  <a:schemeClr val="bg1">
                    <a:lumMod val="50000"/>
                  </a:schemeClr>
                </a:solidFill>
              </a:rPr>
              <a:t>o</a:t>
            </a:r>
            <a:endParaRPr lang="pt-BR" sz="3200" dirty="0">
              <a:solidFill>
                <a:schemeClr val="bg1">
                  <a:lumMod val="50000"/>
                </a:schemeClr>
              </a:solidFill>
            </a:endParaRPr>
          </a:p>
        </p:txBody>
      </p:sp>
      <p:sp>
        <p:nvSpPr>
          <p:cNvPr id="6" name="CaixaDeTexto 5"/>
          <p:cNvSpPr txBox="1"/>
          <p:nvPr/>
        </p:nvSpPr>
        <p:spPr>
          <a:xfrm>
            <a:off x="6896100" y="3797300"/>
            <a:ext cx="647700" cy="307777"/>
          </a:xfrm>
          <a:prstGeom prst="rect">
            <a:avLst/>
          </a:prstGeom>
          <a:noFill/>
        </p:spPr>
        <p:txBody>
          <a:bodyPr wrap="square" rtlCol="0">
            <a:spAutoFit/>
          </a:bodyPr>
          <a:lstStyle/>
          <a:p>
            <a:pPr lvl="0"/>
            <a:r>
              <a:rPr lang="pt-BR" sz="1400" b="1" dirty="0">
                <a:solidFill>
                  <a:schemeClr val="bg1">
                    <a:lumMod val="95000"/>
                  </a:schemeClr>
                </a:solidFill>
              </a:rPr>
              <a:t>x10 </a:t>
            </a:r>
            <a:r>
              <a:rPr lang="pt-BR" sz="1400" b="1" baseline="30000" dirty="0">
                <a:solidFill>
                  <a:schemeClr val="bg1">
                    <a:lumMod val="95000"/>
                  </a:schemeClr>
                </a:solidFill>
              </a:rPr>
              <a:t>0</a:t>
            </a:r>
            <a:endParaRPr lang="pt-BR" sz="1400" dirty="0">
              <a:solidFill>
                <a:schemeClr val="bg1">
                  <a:lumMod val="95000"/>
                </a:schemeClr>
              </a:solidFill>
            </a:endParaRPr>
          </a:p>
        </p:txBody>
      </p:sp>
      <p:sp>
        <p:nvSpPr>
          <p:cNvPr id="7" name="CaixaDeTexto 6"/>
          <p:cNvSpPr txBox="1"/>
          <p:nvPr/>
        </p:nvSpPr>
        <p:spPr>
          <a:xfrm>
            <a:off x="6896100" y="4013200"/>
            <a:ext cx="647700" cy="307777"/>
          </a:xfrm>
          <a:prstGeom prst="rect">
            <a:avLst/>
          </a:prstGeom>
          <a:noFill/>
        </p:spPr>
        <p:txBody>
          <a:bodyPr wrap="square" rtlCol="0">
            <a:spAutoFit/>
          </a:bodyPr>
          <a:lstStyle/>
          <a:p>
            <a:pPr lvl="0"/>
            <a:r>
              <a:rPr lang="pt-BR" sz="1400" b="1" dirty="0">
                <a:solidFill>
                  <a:schemeClr val="bg1">
                    <a:lumMod val="95000"/>
                  </a:schemeClr>
                </a:solidFill>
              </a:rPr>
              <a:t>x10 </a:t>
            </a:r>
            <a:r>
              <a:rPr lang="pt-BR" sz="1400" b="1" baseline="30000" dirty="0">
                <a:solidFill>
                  <a:schemeClr val="bg1">
                    <a:lumMod val="95000"/>
                  </a:schemeClr>
                </a:solidFill>
              </a:rPr>
              <a:t>1</a:t>
            </a:r>
            <a:endParaRPr lang="pt-BR" sz="1400" dirty="0">
              <a:solidFill>
                <a:schemeClr val="bg1">
                  <a:lumMod val="95000"/>
                </a:schemeClr>
              </a:solidFill>
            </a:endParaRPr>
          </a:p>
        </p:txBody>
      </p:sp>
      <p:sp>
        <p:nvSpPr>
          <p:cNvPr id="8" name="CaixaDeTexto 7"/>
          <p:cNvSpPr txBox="1"/>
          <p:nvPr/>
        </p:nvSpPr>
        <p:spPr>
          <a:xfrm>
            <a:off x="6896100" y="4264223"/>
            <a:ext cx="647700" cy="307777"/>
          </a:xfrm>
          <a:prstGeom prst="rect">
            <a:avLst/>
          </a:prstGeom>
          <a:noFill/>
        </p:spPr>
        <p:txBody>
          <a:bodyPr wrap="square" rtlCol="0">
            <a:spAutoFit/>
          </a:bodyPr>
          <a:lstStyle/>
          <a:p>
            <a:pPr lvl="0"/>
            <a:r>
              <a:rPr lang="pt-BR" sz="1400" b="1" dirty="0"/>
              <a:t>x10 </a:t>
            </a:r>
            <a:r>
              <a:rPr lang="pt-BR" sz="1400" b="1" baseline="30000" dirty="0"/>
              <a:t>2</a:t>
            </a:r>
            <a:endParaRPr lang="pt-BR" sz="1400" dirty="0"/>
          </a:p>
        </p:txBody>
      </p:sp>
      <p:sp>
        <p:nvSpPr>
          <p:cNvPr id="10" name="CaixaDeTexto 9"/>
          <p:cNvSpPr txBox="1"/>
          <p:nvPr/>
        </p:nvSpPr>
        <p:spPr>
          <a:xfrm>
            <a:off x="6896100" y="4724400"/>
            <a:ext cx="647700" cy="307777"/>
          </a:xfrm>
          <a:prstGeom prst="rect">
            <a:avLst/>
          </a:prstGeom>
          <a:noFill/>
        </p:spPr>
        <p:txBody>
          <a:bodyPr wrap="square" rtlCol="0">
            <a:spAutoFit/>
          </a:bodyPr>
          <a:lstStyle/>
          <a:p>
            <a:pPr lvl="0"/>
            <a:r>
              <a:rPr lang="pt-BR" sz="1400" b="1" dirty="0"/>
              <a:t>x10 </a:t>
            </a:r>
            <a:r>
              <a:rPr lang="pt-BR" sz="1400" b="1" baseline="30000" dirty="0"/>
              <a:t>4</a:t>
            </a:r>
            <a:endParaRPr lang="pt-BR" sz="1400" dirty="0"/>
          </a:p>
        </p:txBody>
      </p:sp>
      <p:sp>
        <p:nvSpPr>
          <p:cNvPr id="11" name="CaixaDeTexto 10"/>
          <p:cNvSpPr txBox="1"/>
          <p:nvPr/>
        </p:nvSpPr>
        <p:spPr>
          <a:xfrm>
            <a:off x="6896100" y="4953000"/>
            <a:ext cx="647700" cy="307777"/>
          </a:xfrm>
          <a:prstGeom prst="rect">
            <a:avLst/>
          </a:prstGeom>
          <a:noFill/>
        </p:spPr>
        <p:txBody>
          <a:bodyPr wrap="square" rtlCol="0">
            <a:spAutoFit/>
          </a:bodyPr>
          <a:lstStyle/>
          <a:p>
            <a:pPr lvl="0"/>
            <a:r>
              <a:rPr lang="pt-BR" sz="1400" b="1" dirty="0"/>
              <a:t>x10 </a:t>
            </a:r>
            <a:r>
              <a:rPr lang="pt-BR" sz="1400" b="1" baseline="30000" dirty="0"/>
              <a:t>5</a:t>
            </a:r>
            <a:endParaRPr lang="pt-BR" sz="1400" dirty="0"/>
          </a:p>
        </p:txBody>
      </p:sp>
      <p:sp>
        <p:nvSpPr>
          <p:cNvPr id="12" name="CaixaDeTexto 11"/>
          <p:cNvSpPr txBox="1"/>
          <p:nvPr/>
        </p:nvSpPr>
        <p:spPr>
          <a:xfrm>
            <a:off x="6883400" y="5229423"/>
            <a:ext cx="647700" cy="307777"/>
          </a:xfrm>
          <a:prstGeom prst="rect">
            <a:avLst/>
          </a:prstGeom>
          <a:noFill/>
        </p:spPr>
        <p:txBody>
          <a:bodyPr wrap="square" rtlCol="0">
            <a:spAutoFit/>
          </a:bodyPr>
          <a:lstStyle/>
          <a:p>
            <a:pPr lvl="0"/>
            <a:r>
              <a:rPr lang="pt-BR" sz="1400" b="1" dirty="0"/>
              <a:t>x10 </a:t>
            </a:r>
            <a:r>
              <a:rPr lang="pt-BR" sz="1400" b="1" baseline="30000" dirty="0"/>
              <a:t>6</a:t>
            </a:r>
            <a:endParaRPr lang="pt-BR" sz="1400" dirty="0"/>
          </a:p>
        </p:txBody>
      </p:sp>
      <p:sp>
        <p:nvSpPr>
          <p:cNvPr id="13" name="CaixaDeTexto 12"/>
          <p:cNvSpPr txBox="1"/>
          <p:nvPr/>
        </p:nvSpPr>
        <p:spPr>
          <a:xfrm>
            <a:off x="6921500" y="5483423"/>
            <a:ext cx="647700" cy="307777"/>
          </a:xfrm>
          <a:prstGeom prst="rect">
            <a:avLst/>
          </a:prstGeom>
          <a:noFill/>
        </p:spPr>
        <p:txBody>
          <a:bodyPr wrap="square" rtlCol="0">
            <a:spAutoFit/>
          </a:bodyPr>
          <a:lstStyle/>
          <a:p>
            <a:pPr lvl="0"/>
            <a:r>
              <a:rPr lang="pt-BR" sz="1400" b="1" dirty="0"/>
              <a:t>x10 </a:t>
            </a:r>
            <a:r>
              <a:rPr lang="pt-BR" sz="1400" b="1" baseline="30000" dirty="0"/>
              <a:t>7</a:t>
            </a:r>
            <a:endParaRPr lang="pt-BR" sz="1400" dirty="0"/>
          </a:p>
        </p:txBody>
      </p:sp>
      <p:sp>
        <p:nvSpPr>
          <p:cNvPr id="14" name="CaixaDeTexto 13"/>
          <p:cNvSpPr txBox="1"/>
          <p:nvPr/>
        </p:nvSpPr>
        <p:spPr>
          <a:xfrm>
            <a:off x="6896100" y="5712023"/>
            <a:ext cx="647700" cy="307777"/>
          </a:xfrm>
          <a:prstGeom prst="rect">
            <a:avLst/>
          </a:prstGeom>
          <a:noFill/>
        </p:spPr>
        <p:txBody>
          <a:bodyPr wrap="square" rtlCol="0">
            <a:spAutoFit/>
          </a:bodyPr>
          <a:lstStyle/>
          <a:p>
            <a:pPr lvl="0"/>
            <a:r>
              <a:rPr lang="pt-BR" sz="1400" b="1" dirty="0"/>
              <a:t>x10 </a:t>
            </a:r>
            <a:r>
              <a:rPr lang="pt-BR" sz="1400" b="1" baseline="30000" dirty="0"/>
              <a:t>8</a:t>
            </a:r>
            <a:endParaRPr lang="pt-BR" sz="1400" dirty="0"/>
          </a:p>
        </p:txBody>
      </p:sp>
      <p:sp>
        <p:nvSpPr>
          <p:cNvPr id="15" name="CaixaDeTexto 14"/>
          <p:cNvSpPr txBox="1"/>
          <p:nvPr/>
        </p:nvSpPr>
        <p:spPr>
          <a:xfrm>
            <a:off x="6908800" y="5953323"/>
            <a:ext cx="647700" cy="307777"/>
          </a:xfrm>
          <a:prstGeom prst="rect">
            <a:avLst/>
          </a:prstGeom>
          <a:noFill/>
        </p:spPr>
        <p:txBody>
          <a:bodyPr wrap="square" rtlCol="0">
            <a:spAutoFit/>
          </a:bodyPr>
          <a:lstStyle/>
          <a:p>
            <a:pPr lvl="0"/>
            <a:r>
              <a:rPr lang="pt-BR" sz="1400" b="1" dirty="0"/>
              <a:t>x10 </a:t>
            </a:r>
            <a:r>
              <a:rPr lang="pt-BR" sz="1400" b="1" baseline="30000" dirty="0"/>
              <a:t>9</a:t>
            </a:r>
            <a:endParaRPr lang="pt-BR" sz="1400" dirty="0"/>
          </a:p>
        </p:txBody>
      </p:sp>
      <p:sp>
        <p:nvSpPr>
          <p:cNvPr id="16" name="CaixaDeTexto 15"/>
          <p:cNvSpPr txBox="1"/>
          <p:nvPr/>
        </p:nvSpPr>
        <p:spPr>
          <a:xfrm>
            <a:off x="6858000" y="6207323"/>
            <a:ext cx="647700" cy="307777"/>
          </a:xfrm>
          <a:prstGeom prst="rect">
            <a:avLst/>
          </a:prstGeom>
          <a:noFill/>
        </p:spPr>
        <p:txBody>
          <a:bodyPr wrap="square" rtlCol="0">
            <a:spAutoFit/>
          </a:bodyPr>
          <a:lstStyle/>
          <a:p>
            <a:pPr lvl="0"/>
            <a:r>
              <a:rPr lang="pt-BR" sz="1400" b="1" dirty="0"/>
              <a:t>x10 </a:t>
            </a:r>
            <a:r>
              <a:rPr lang="pt-BR" sz="1400" b="1" baseline="30000" dirty="0"/>
              <a:t>-1</a:t>
            </a:r>
            <a:endParaRPr lang="pt-BR" sz="1400" dirty="0"/>
          </a:p>
        </p:txBody>
      </p:sp>
      <p:sp>
        <p:nvSpPr>
          <p:cNvPr id="17" name="CaixaDeTexto 16"/>
          <p:cNvSpPr txBox="1"/>
          <p:nvPr/>
        </p:nvSpPr>
        <p:spPr>
          <a:xfrm>
            <a:off x="6883400" y="6435923"/>
            <a:ext cx="647700" cy="307777"/>
          </a:xfrm>
          <a:prstGeom prst="rect">
            <a:avLst/>
          </a:prstGeom>
          <a:noFill/>
        </p:spPr>
        <p:txBody>
          <a:bodyPr wrap="square" rtlCol="0">
            <a:spAutoFit/>
          </a:bodyPr>
          <a:lstStyle/>
          <a:p>
            <a:pPr lvl="0"/>
            <a:r>
              <a:rPr lang="pt-BR" sz="1400" b="1" dirty="0"/>
              <a:t>x10 </a:t>
            </a:r>
            <a:r>
              <a:rPr lang="pt-BR" sz="1400" b="1" baseline="30000" dirty="0"/>
              <a:t>-2</a:t>
            </a:r>
            <a:endParaRPr lang="pt-BR" sz="1400" dirty="0"/>
          </a:p>
        </p:txBody>
      </p:sp>
      <p:sp>
        <p:nvSpPr>
          <p:cNvPr id="18" name="CaixaDeTexto 17"/>
          <p:cNvSpPr txBox="1"/>
          <p:nvPr/>
        </p:nvSpPr>
        <p:spPr>
          <a:xfrm>
            <a:off x="6896100" y="4495800"/>
            <a:ext cx="647700" cy="307777"/>
          </a:xfrm>
          <a:prstGeom prst="rect">
            <a:avLst/>
          </a:prstGeom>
          <a:noFill/>
        </p:spPr>
        <p:txBody>
          <a:bodyPr wrap="square" rtlCol="0">
            <a:spAutoFit/>
          </a:bodyPr>
          <a:lstStyle/>
          <a:p>
            <a:pPr lvl="0"/>
            <a:r>
              <a:rPr lang="pt-BR" sz="1400" b="1" dirty="0"/>
              <a:t>x10 </a:t>
            </a:r>
            <a:r>
              <a:rPr lang="pt-BR" sz="1400" b="1" baseline="30000" dirty="0"/>
              <a:t>3</a:t>
            </a:r>
            <a:endParaRPr lang="pt-BR" sz="1400" dirty="0"/>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1519059"/>
            <a:ext cx="2971800" cy="338554"/>
          </a:xfrm>
          <a:prstGeom prst="rect">
            <a:avLst/>
          </a:prstGeom>
        </p:spPr>
        <p:txBody>
          <a:bodyPr wrap="square">
            <a:spAutoFit/>
          </a:bodyPr>
          <a:lstStyle/>
          <a:p>
            <a:pPr algn="just"/>
            <a:r>
              <a:rPr lang="pt-BR" sz="1600" b="1" dirty="0">
                <a:solidFill>
                  <a:srgbClr val="C00000"/>
                </a:solidFill>
              </a:rPr>
              <a:t>Componentes necessários</a:t>
            </a:r>
          </a:p>
        </p:txBody>
      </p:sp>
      <p:sp>
        <p:nvSpPr>
          <p:cNvPr id="7" name="Retângulo 6"/>
          <p:cNvSpPr/>
          <p:nvPr/>
        </p:nvSpPr>
        <p:spPr>
          <a:xfrm>
            <a:off x="0" y="1981200"/>
            <a:ext cx="9144000" cy="1815882"/>
          </a:xfrm>
          <a:prstGeom prst="rect">
            <a:avLst/>
          </a:prstGeom>
        </p:spPr>
        <p:txBody>
          <a:bodyPr wrap="square">
            <a:spAutoFit/>
          </a:bodyPr>
          <a:lstStyle/>
          <a:p>
            <a:pPr algn="just"/>
            <a:r>
              <a:rPr lang="pt-BR" sz="1600" dirty="0"/>
              <a:t>De acordo com a tabela, para um resistor de 100 Ω você necessita de 1 na primeira faixa, que e marrom, seguido por um 0 na faixa seguinte, que e preta. Então, deve multiplicar isso por 101 (em outras palavras, adicionar um zero), o que resulta em marrom na terceira faixa. A faixa final indica a tolerância do resistor. Caso seu resistor tenha uma faixa dourada, ele tem uma tolerância de ―5%; isso significa que o valor, de fato, do resistor varia entre 95 Ω e 105 Ω. Dessa forma, se você tem um LED que requer 2 V e 35 </a:t>
            </a:r>
            <a:r>
              <a:rPr lang="pt-BR" sz="1600" dirty="0" err="1"/>
              <a:t>mA</a:t>
            </a:r>
            <a:r>
              <a:rPr lang="pt-BR" sz="1600" dirty="0"/>
              <a:t>, necessitara de um resistor com uma combinação de faixas Marrom, Preto, Marrom.</a:t>
            </a:r>
          </a:p>
        </p:txBody>
      </p:sp>
      <p:pic>
        <p:nvPicPr>
          <p:cNvPr id="3078" name="Picture 6" descr="http://mlb-s2-p.mlstatic.com/resistores-en-pecas-componentes-eletricos-542801-MLB20409670090_092015-Y.jpg"/>
          <p:cNvPicPr>
            <a:picLocks noChangeAspect="1" noChangeArrowheads="1"/>
          </p:cNvPicPr>
          <p:nvPr/>
        </p:nvPicPr>
        <p:blipFill>
          <a:blip r:embed="rId2"/>
          <a:srcRect/>
          <a:stretch>
            <a:fillRect/>
          </a:stretch>
        </p:blipFill>
        <p:spPr bwMode="auto">
          <a:xfrm>
            <a:off x="381000" y="4191000"/>
            <a:ext cx="2000250" cy="2000251"/>
          </a:xfrm>
          <a:prstGeom prst="rect">
            <a:avLst/>
          </a:prstGeom>
          <a:noFill/>
        </p:spPr>
      </p:pic>
      <p:sp>
        <p:nvSpPr>
          <p:cNvPr id="11" name="Retângulo 10"/>
          <p:cNvSpPr/>
          <p:nvPr/>
        </p:nvSpPr>
        <p:spPr>
          <a:xfrm>
            <a:off x="2590800" y="4409182"/>
            <a:ext cx="6400800" cy="1077218"/>
          </a:xfrm>
          <a:prstGeom prst="rect">
            <a:avLst/>
          </a:prstGeom>
        </p:spPr>
        <p:txBody>
          <a:bodyPr wrap="square">
            <a:spAutoFit/>
          </a:bodyPr>
          <a:lstStyle/>
          <a:p>
            <a:r>
              <a:rPr lang="pt-BR" sz="1600" dirty="0"/>
              <a:t>Caso queira um resistor de 10 </a:t>
            </a:r>
            <a:r>
              <a:rPr lang="pt-BR" sz="1600" dirty="0" err="1"/>
              <a:t>kΩ</a:t>
            </a:r>
            <a:r>
              <a:rPr lang="pt-BR" sz="1600" dirty="0"/>
              <a:t> (ou 10 </a:t>
            </a:r>
            <a:r>
              <a:rPr lang="pt-BR" sz="1600" dirty="0" err="1"/>
              <a:t>quilo-ohms</a:t>
            </a:r>
            <a:r>
              <a:rPr lang="pt-BR" sz="1600" dirty="0"/>
              <a:t>), necessitara de uma combinação Marrom, Preto, Laranja (1, 0, +3 zeros).</a:t>
            </a:r>
          </a:p>
          <a:p>
            <a:r>
              <a:rPr lang="pt-BR" sz="1600" dirty="0"/>
              <a:t>Se necessitar de um resistor de 570 </a:t>
            </a:r>
            <a:r>
              <a:rPr lang="pt-BR" sz="1600" dirty="0" err="1"/>
              <a:t>kΩ</a:t>
            </a:r>
            <a:r>
              <a:rPr lang="pt-BR" sz="1600" dirty="0"/>
              <a:t>, quais serão as cores? </a:t>
            </a:r>
          </a:p>
          <a:p>
            <a:r>
              <a:rPr lang="pt-BR" sz="1600" dirty="0"/>
              <a:t>___________________________________________.</a:t>
            </a:r>
          </a:p>
        </p:txBody>
      </p:sp>
      <p:sp>
        <p:nvSpPr>
          <p:cNvPr id="8" name="Retângulo 7"/>
          <p:cNvSpPr/>
          <p:nvPr/>
        </p:nvSpPr>
        <p:spPr>
          <a:xfrm>
            <a:off x="1676400" y="314980"/>
            <a:ext cx="38862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Res</a:t>
            </a:r>
            <a:r>
              <a:rPr lang="pt-BR" sz="2800" b="1" dirty="0">
                <a:solidFill>
                  <a:srgbClr val="00B050"/>
                </a:solidFill>
              </a:rPr>
              <a:t>ist</a:t>
            </a:r>
            <a:r>
              <a:rPr lang="pt-BR" sz="2800" b="1" dirty="0">
                <a:solidFill>
                  <a:schemeClr val="bg1">
                    <a:lumMod val="50000"/>
                  </a:schemeClr>
                </a:solidFill>
              </a:rPr>
              <a:t>ores</a:t>
            </a:r>
            <a:endParaRPr lang="pt-BR" sz="2800" dirty="0">
              <a:solidFill>
                <a:srgbClr val="C00000"/>
              </a:solidFill>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mlb-s2-p.mlstatic.com/resistores-en-pecas-componentes-eletricos-542801-MLB20409670090_092015-Y.jpg"/>
          <p:cNvPicPr>
            <a:picLocks noChangeAspect="1" noChangeArrowheads="1"/>
          </p:cNvPicPr>
          <p:nvPr/>
        </p:nvPicPr>
        <p:blipFill>
          <a:blip r:embed="rId2"/>
          <a:srcRect/>
          <a:stretch>
            <a:fillRect/>
          </a:stretch>
        </p:blipFill>
        <p:spPr bwMode="auto">
          <a:xfrm>
            <a:off x="381000" y="4324349"/>
            <a:ext cx="2000250" cy="2000251"/>
          </a:xfrm>
          <a:prstGeom prst="rect">
            <a:avLst/>
          </a:prstGeom>
          <a:noFill/>
        </p:spPr>
      </p:pic>
      <p:sp>
        <p:nvSpPr>
          <p:cNvPr id="11" name="Retângulo 10"/>
          <p:cNvSpPr/>
          <p:nvPr/>
        </p:nvSpPr>
        <p:spPr>
          <a:xfrm>
            <a:off x="381000" y="1905000"/>
            <a:ext cx="8229600" cy="584775"/>
          </a:xfrm>
          <a:prstGeom prst="rect">
            <a:avLst/>
          </a:prstGeom>
        </p:spPr>
        <p:txBody>
          <a:bodyPr wrap="square">
            <a:spAutoFit/>
          </a:bodyPr>
          <a:lstStyle/>
          <a:p>
            <a:r>
              <a:rPr lang="pt-BR" sz="1600" dirty="0"/>
              <a:t>Favor identificar qual é o valor da resistência dos resistores abaixo identificados de acordo com as cores apresentadas em suas cápsulas?</a:t>
            </a:r>
          </a:p>
        </p:txBody>
      </p:sp>
      <p:pic>
        <p:nvPicPr>
          <p:cNvPr id="19462" name="Picture 6" descr="Resultado de imagem para resistores"/>
          <p:cNvPicPr>
            <a:picLocks noChangeAspect="1" noChangeArrowheads="1"/>
          </p:cNvPicPr>
          <p:nvPr/>
        </p:nvPicPr>
        <p:blipFill>
          <a:blip r:embed="rId3"/>
          <a:srcRect/>
          <a:stretch>
            <a:fillRect/>
          </a:stretch>
        </p:blipFill>
        <p:spPr bwMode="auto">
          <a:xfrm>
            <a:off x="2819400" y="4572000"/>
            <a:ext cx="1471333" cy="1485901"/>
          </a:xfrm>
          <a:prstGeom prst="rect">
            <a:avLst/>
          </a:prstGeom>
          <a:noFill/>
        </p:spPr>
      </p:pic>
      <p:pic>
        <p:nvPicPr>
          <p:cNvPr id="19464" name="Picture 8" descr="Resultado de imagem para resistores"/>
          <p:cNvPicPr>
            <a:picLocks noChangeAspect="1" noChangeArrowheads="1"/>
          </p:cNvPicPr>
          <p:nvPr/>
        </p:nvPicPr>
        <p:blipFill>
          <a:blip r:embed="rId4"/>
          <a:srcRect/>
          <a:stretch>
            <a:fillRect/>
          </a:stretch>
        </p:blipFill>
        <p:spPr bwMode="auto">
          <a:xfrm>
            <a:off x="4343400" y="4419600"/>
            <a:ext cx="2209800" cy="1483953"/>
          </a:xfrm>
          <a:prstGeom prst="rect">
            <a:avLst/>
          </a:prstGeom>
          <a:noFill/>
        </p:spPr>
      </p:pic>
      <p:pic>
        <p:nvPicPr>
          <p:cNvPr id="19466" name="Picture 10" descr="Imagem relacionada"/>
          <p:cNvPicPr>
            <a:picLocks noChangeAspect="1" noChangeArrowheads="1"/>
          </p:cNvPicPr>
          <p:nvPr/>
        </p:nvPicPr>
        <p:blipFill>
          <a:blip r:embed="rId5"/>
          <a:srcRect/>
          <a:stretch>
            <a:fillRect/>
          </a:stretch>
        </p:blipFill>
        <p:spPr bwMode="auto">
          <a:xfrm>
            <a:off x="6934200" y="4419600"/>
            <a:ext cx="1600200" cy="1600200"/>
          </a:xfrm>
          <a:prstGeom prst="rect">
            <a:avLst/>
          </a:prstGeom>
          <a:noFill/>
        </p:spPr>
      </p:pic>
      <p:pic>
        <p:nvPicPr>
          <p:cNvPr id="52232" name="Picture 8" descr="Imagem relacionada"/>
          <p:cNvPicPr>
            <a:picLocks noChangeAspect="1" noChangeArrowheads="1"/>
          </p:cNvPicPr>
          <p:nvPr/>
        </p:nvPicPr>
        <p:blipFill>
          <a:blip r:embed="rId6"/>
          <a:srcRect/>
          <a:stretch>
            <a:fillRect/>
          </a:stretch>
        </p:blipFill>
        <p:spPr bwMode="auto">
          <a:xfrm>
            <a:off x="762000" y="2895600"/>
            <a:ext cx="1447800" cy="1447800"/>
          </a:xfrm>
          <a:prstGeom prst="rect">
            <a:avLst/>
          </a:prstGeom>
          <a:noFill/>
        </p:spPr>
      </p:pic>
      <p:pic>
        <p:nvPicPr>
          <p:cNvPr id="52234" name="Picture 10" descr="Imagem relacionada"/>
          <p:cNvPicPr>
            <a:picLocks noChangeAspect="1" noChangeArrowheads="1"/>
          </p:cNvPicPr>
          <p:nvPr/>
        </p:nvPicPr>
        <p:blipFill>
          <a:blip r:embed="rId7"/>
          <a:srcRect/>
          <a:stretch>
            <a:fillRect/>
          </a:stretch>
        </p:blipFill>
        <p:spPr bwMode="auto">
          <a:xfrm>
            <a:off x="3124200" y="2895600"/>
            <a:ext cx="1447800" cy="1447801"/>
          </a:xfrm>
          <a:prstGeom prst="rect">
            <a:avLst/>
          </a:prstGeom>
          <a:noFill/>
        </p:spPr>
      </p:pic>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2238" name="Picture 14" descr="Resultado de imagem para resistores"/>
          <p:cNvPicPr>
            <a:picLocks noChangeAspect="1" noChangeArrowheads="1"/>
          </p:cNvPicPr>
          <p:nvPr/>
        </p:nvPicPr>
        <p:blipFill>
          <a:blip r:embed="rId8"/>
          <a:srcRect/>
          <a:stretch>
            <a:fillRect/>
          </a:stretch>
        </p:blipFill>
        <p:spPr bwMode="auto">
          <a:xfrm>
            <a:off x="5562600" y="2514600"/>
            <a:ext cx="1981200" cy="1981200"/>
          </a:xfrm>
          <a:prstGeom prst="rect">
            <a:avLst/>
          </a:prstGeom>
          <a:noFill/>
        </p:spPr>
      </p:pic>
      <p:sp>
        <p:nvSpPr>
          <p:cNvPr id="12" name="Retângulo 11"/>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Res</a:t>
            </a:r>
            <a:r>
              <a:rPr lang="pt-BR" sz="2800" b="1" dirty="0">
                <a:solidFill>
                  <a:srgbClr val="00B050"/>
                </a:solidFill>
              </a:rPr>
              <a:t>ist</a:t>
            </a:r>
            <a:r>
              <a:rPr lang="pt-BR" sz="2800" b="1" dirty="0">
                <a:solidFill>
                  <a:schemeClr val="bg1">
                    <a:lumMod val="50000"/>
                  </a:schemeClr>
                </a:solidFill>
              </a:rPr>
              <a:t>ores - </a:t>
            </a:r>
            <a:r>
              <a:rPr lang="pt-BR" sz="2800" b="1" dirty="0">
                <a:solidFill>
                  <a:schemeClr val="accent1">
                    <a:lumMod val="75000"/>
                  </a:schemeClr>
                </a:solidFill>
              </a:rPr>
              <a:t>Ide</a:t>
            </a:r>
            <a:r>
              <a:rPr lang="pt-BR" sz="2800" b="1" dirty="0">
                <a:solidFill>
                  <a:schemeClr val="accent6"/>
                </a:solidFill>
              </a:rPr>
              <a:t>nti</a:t>
            </a:r>
            <a:r>
              <a:rPr lang="pt-BR" sz="2800" b="1" dirty="0"/>
              <a:t>fic</a:t>
            </a:r>
            <a:r>
              <a:rPr lang="pt-BR" sz="2800" b="1" dirty="0">
                <a:solidFill>
                  <a:srgbClr val="FFC000"/>
                </a:solidFill>
              </a:rPr>
              <a:t>aç</a:t>
            </a:r>
            <a:r>
              <a:rPr lang="pt-BR" sz="2800" b="1" dirty="0">
                <a:solidFill>
                  <a:srgbClr val="C00000"/>
                </a:solidFill>
              </a:rPr>
              <a:t>ão</a:t>
            </a:r>
            <a:endParaRPr lang="pt-BR" sz="2800" dirty="0">
              <a:solidFill>
                <a:srgbClr val="C00000"/>
              </a:solidFil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t>Mó</a:t>
            </a:r>
            <a:r>
              <a:rPr lang="pt-BR" sz="2800" b="1" dirty="0">
                <a:solidFill>
                  <a:srgbClr val="9F0F10"/>
                </a:solidFill>
              </a:rPr>
              <a:t>du</a:t>
            </a:r>
            <a:r>
              <a:rPr lang="pt-BR" sz="2800" b="1" dirty="0">
                <a:solidFill>
                  <a:schemeClr val="accent2"/>
                </a:solidFill>
              </a:rPr>
              <a:t>los - Shields</a:t>
            </a:r>
            <a:endParaRPr lang="pt-BR" sz="2800" dirty="0">
              <a:solidFill>
                <a:schemeClr val="bg1">
                  <a:lumMod val="50000"/>
                </a:schemeClr>
              </a:solidFill>
            </a:endParaRPr>
          </a:p>
        </p:txBody>
      </p:sp>
      <p:sp>
        <p:nvSpPr>
          <p:cNvPr id="11" name="Retângulo 10"/>
          <p:cNvSpPr/>
          <p:nvPr/>
        </p:nvSpPr>
        <p:spPr>
          <a:xfrm>
            <a:off x="0" y="1524000"/>
            <a:ext cx="22860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a:off x="2209800" y="1524000"/>
            <a:ext cx="45720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t>
            </a:r>
          </a:p>
        </p:txBody>
      </p:sp>
      <p:pic>
        <p:nvPicPr>
          <p:cNvPr id="4098" name="Picture 2"/>
          <p:cNvPicPr>
            <a:picLocks noChangeAspect="1" noChangeArrowheads="1"/>
          </p:cNvPicPr>
          <p:nvPr/>
        </p:nvPicPr>
        <p:blipFill>
          <a:blip r:embed="rId2"/>
          <a:srcRect/>
          <a:stretch>
            <a:fillRect/>
          </a:stretch>
        </p:blipFill>
        <p:spPr bwMode="auto">
          <a:xfrm>
            <a:off x="381000" y="1905000"/>
            <a:ext cx="1828800" cy="1108364"/>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6553200" y="2057400"/>
            <a:ext cx="1359567" cy="914400"/>
          </a:xfrm>
          <a:prstGeom prst="rect">
            <a:avLst/>
          </a:prstGeom>
          <a:noFill/>
          <a:ln w="9525">
            <a:noFill/>
            <a:miter lim="800000"/>
            <a:headEnd/>
            <a:tailEnd/>
          </a:ln>
          <a:effectLst/>
        </p:spPr>
      </p:pic>
      <p:sp>
        <p:nvSpPr>
          <p:cNvPr id="10" name="CaixaDeTexto 9"/>
          <p:cNvSpPr txBox="1"/>
          <p:nvPr/>
        </p:nvSpPr>
        <p:spPr>
          <a:xfrm>
            <a:off x="3200400" y="2057400"/>
            <a:ext cx="1622560" cy="338554"/>
          </a:xfrm>
          <a:prstGeom prst="rect">
            <a:avLst/>
          </a:prstGeom>
          <a:noFill/>
        </p:spPr>
        <p:txBody>
          <a:bodyPr wrap="none" rtlCol="0">
            <a:spAutoFit/>
          </a:bodyPr>
          <a:lstStyle/>
          <a:p>
            <a:r>
              <a:rPr lang="pt-BR" sz="1600" b="1" dirty="0" err="1">
                <a:solidFill>
                  <a:srgbClr val="00B050"/>
                </a:solidFill>
              </a:rPr>
              <a:t>Xbee</a:t>
            </a:r>
            <a:r>
              <a:rPr lang="pt-BR" sz="1600" b="1" dirty="0">
                <a:solidFill>
                  <a:srgbClr val="00B050"/>
                </a:solidFill>
              </a:rPr>
              <a:t>(wireless)</a:t>
            </a:r>
          </a:p>
        </p:txBody>
      </p:sp>
      <p:sp>
        <p:nvSpPr>
          <p:cNvPr id="12" name="CaixaDeTexto 11"/>
          <p:cNvSpPr txBox="1"/>
          <p:nvPr/>
        </p:nvSpPr>
        <p:spPr>
          <a:xfrm>
            <a:off x="3352800" y="2480846"/>
            <a:ext cx="1508746" cy="338554"/>
          </a:xfrm>
          <a:prstGeom prst="rect">
            <a:avLst/>
          </a:prstGeom>
          <a:noFill/>
        </p:spPr>
        <p:txBody>
          <a:bodyPr wrap="none" rtlCol="0">
            <a:spAutoFit/>
          </a:bodyPr>
          <a:lstStyle/>
          <a:p>
            <a:r>
              <a:rPr lang="pt-BR" sz="1600" b="1" dirty="0">
                <a:solidFill>
                  <a:schemeClr val="accent6"/>
                </a:solidFill>
              </a:rPr>
              <a:t>Motor </a:t>
            </a:r>
            <a:r>
              <a:rPr lang="pt-BR" sz="1600" b="1" dirty="0" err="1">
                <a:solidFill>
                  <a:schemeClr val="accent6"/>
                </a:solidFill>
              </a:rPr>
              <a:t>control</a:t>
            </a:r>
            <a:endParaRPr lang="pt-BR" sz="1600" b="1" dirty="0">
              <a:solidFill>
                <a:schemeClr val="accent6"/>
              </a:solidFill>
            </a:endParaRPr>
          </a:p>
        </p:txBody>
      </p:sp>
      <p:sp>
        <p:nvSpPr>
          <p:cNvPr id="13" name="CaixaDeTexto 12"/>
          <p:cNvSpPr txBox="1"/>
          <p:nvPr/>
        </p:nvSpPr>
        <p:spPr>
          <a:xfrm>
            <a:off x="3505200" y="2861846"/>
            <a:ext cx="1141659" cy="338554"/>
          </a:xfrm>
          <a:prstGeom prst="rect">
            <a:avLst/>
          </a:prstGeom>
          <a:noFill/>
        </p:spPr>
        <p:txBody>
          <a:bodyPr wrap="none" rtlCol="0">
            <a:spAutoFit/>
          </a:bodyPr>
          <a:lstStyle/>
          <a:p>
            <a:r>
              <a:rPr lang="pt-BR" sz="1600" b="1" dirty="0">
                <a:solidFill>
                  <a:schemeClr val="tx1">
                    <a:lumMod val="95000"/>
                    <a:lumOff val="5000"/>
                  </a:schemeClr>
                </a:solidFill>
              </a:rPr>
              <a:t>Bluetooth</a:t>
            </a:r>
          </a:p>
        </p:txBody>
      </p:sp>
      <p:sp>
        <p:nvSpPr>
          <p:cNvPr id="14" name="CaixaDeTexto 13"/>
          <p:cNvSpPr txBox="1"/>
          <p:nvPr/>
        </p:nvSpPr>
        <p:spPr>
          <a:xfrm>
            <a:off x="3657600" y="3166646"/>
            <a:ext cx="1484702" cy="338554"/>
          </a:xfrm>
          <a:prstGeom prst="rect">
            <a:avLst/>
          </a:prstGeom>
          <a:noFill/>
        </p:spPr>
        <p:txBody>
          <a:bodyPr wrap="none" rtlCol="0">
            <a:spAutoFit/>
          </a:bodyPr>
          <a:lstStyle/>
          <a:p>
            <a:r>
              <a:rPr lang="pt-BR" sz="1600" b="1" dirty="0" err="1">
                <a:solidFill>
                  <a:schemeClr val="accent1">
                    <a:lumMod val="75000"/>
                  </a:schemeClr>
                </a:solidFill>
              </a:rPr>
              <a:t>Acelelometro</a:t>
            </a:r>
            <a:endParaRPr lang="pt-BR" sz="1600" b="1" dirty="0">
              <a:solidFill>
                <a:schemeClr val="accent1">
                  <a:lumMod val="75000"/>
                </a:schemeClr>
              </a:solidFill>
            </a:endParaRPr>
          </a:p>
        </p:txBody>
      </p:sp>
      <p:sp>
        <p:nvSpPr>
          <p:cNvPr id="15" name="CaixaDeTexto 14"/>
          <p:cNvSpPr txBox="1"/>
          <p:nvPr/>
        </p:nvSpPr>
        <p:spPr>
          <a:xfrm>
            <a:off x="3810000" y="3547646"/>
            <a:ext cx="938077" cy="338554"/>
          </a:xfrm>
          <a:prstGeom prst="rect">
            <a:avLst/>
          </a:prstGeom>
          <a:noFill/>
        </p:spPr>
        <p:txBody>
          <a:bodyPr wrap="none" rtlCol="0">
            <a:spAutoFit/>
          </a:bodyPr>
          <a:lstStyle/>
          <a:p>
            <a:r>
              <a:rPr lang="pt-BR" sz="1600" b="1" dirty="0">
                <a:solidFill>
                  <a:srgbClr val="FFB060"/>
                </a:solidFill>
              </a:rPr>
              <a:t>Internet</a:t>
            </a:r>
          </a:p>
        </p:txBody>
      </p:sp>
      <p:sp>
        <p:nvSpPr>
          <p:cNvPr id="18" name="CaixaDeTexto 17"/>
          <p:cNvSpPr txBox="1"/>
          <p:nvPr/>
        </p:nvSpPr>
        <p:spPr>
          <a:xfrm>
            <a:off x="3962400" y="3886200"/>
            <a:ext cx="2109873" cy="338554"/>
          </a:xfrm>
          <a:prstGeom prst="rect">
            <a:avLst/>
          </a:prstGeom>
          <a:noFill/>
        </p:spPr>
        <p:txBody>
          <a:bodyPr wrap="none" rtlCol="0">
            <a:spAutoFit/>
          </a:bodyPr>
          <a:lstStyle/>
          <a:p>
            <a:r>
              <a:rPr lang="pt-BR" sz="1600" b="1" dirty="0" err="1">
                <a:solidFill>
                  <a:srgbClr val="FF0000"/>
                </a:solidFill>
              </a:rPr>
              <a:t>Expansor</a:t>
            </a:r>
            <a:r>
              <a:rPr lang="pt-BR" sz="1600" b="1" dirty="0">
                <a:solidFill>
                  <a:srgbClr val="FF0000"/>
                </a:solidFill>
              </a:rPr>
              <a:t> de saídas</a:t>
            </a:r>
          </a:p>
        </p:txBody>
      </p:sp>
      <p:sp>
        <p:nvSpPr>
          <p:cNvPr id="19" name="CaixaDeTexto 18"/>
          <p:cNvSpPr txBox="1"/>
          <p:nvPr/>
        </p:nvSpPr>
        <p:spPr>
          <a:xfrm>
            <a:off x="4114800" y="4233446"/>
            <a:ext cx="2169184" cy="338554"/>
          </a:xfrm>
          <a:prstGeom prst="rect">
            <a:avLst/>
          </a:prstGeom>
          <a:noFill/>
        </p:spPr>
        <p:txBody>
          <a:bodyPr wrap="none" rtlCol="0">
            <a:spAutoFit/>
          </a:bodyPr>
          <a:lstStyle/>
          <a:p>
            <a:r>
              <a:rPr lang="pt-BR" sz="1600" b="1" dirty="0" err="1">
                <a:solidFill>
                  <a:srgbClr val="9F0F10"/>
                </a:solidFill>
              </a:rPr>
              <a:t>Navigations</a:t>
            </a:r>
            <a:r>
              <a:rPr lang="pt-BR" sz="1600" b="1" dirty="0">
                <a:solidFill>
                  <a:srgbClr val="9F0F10"/>
                </a:solidFill>
              </a:rPr>
              <a:t> (</a:t>
            </a:r>
            <a:r>
              <a:rPr lang="pt-BR" sz="1600" b="1" dirty="0" err="1">
                <a:solidFill>
                  <a:srgbClr val="9F0F10"/>
                </a:solidFill>
              </a:rPr>
              <a:t>robos</a:t>
            </a:r>
            <a:r>
              <a:rPr lang="pt-BR" sz="1600" b="1" dirty="0">
                <a:solidFill>
                  <a:srgbClr val="9F0F10"/>
                </a:solidFill>
              </a:rPr>
              <a:t>)</a:t>
            </a:r>
          </a:p>
        </p:txBody>
      </p:sp>
      <p:sp>
        <p:nvSpPr>
          <p:cNvPr id="20" name="CaixaDeTexto 19"/>
          <p:cNvSpPr txBox="1"/>
          <p:nvPr/>
        </p:nvSpPr>
        <p:spPr>
          <a:xfrm>
            <a:off x="4267200" y="4614446"/>
            <a:ext cx="1723549" cy="338554"/>
          </a:xfrm>
          <a:prstGeom prst="rect">
            <a:avLst/>
          </a:prstGeom>
          <a:noFill/>
        </p:spPr>
        <p:txBody>
          <a:bodyPr wrap="none" rtlCol="0">
            <a:spAutoFit/>
          </a:bodyPr>
          <a:lstStyle/>
          <a:p>
            <a:r>
              <a:rPr lang="pt-BR" sz="1600" b="1" dirty="0">
                <a:solidFill>
                  <a:srgbClr val="FF6600"/>
                </a:solidFill>
              </a:rPr>
              <a:t>Detector de gás</a:t>
            </a:r>
          </a:p>
        </p:txBody>
      </p:sp>
      <p:sp>
        <p:nvSpPr>
          <p:cNvPr id="21" name="CaixaDeTexto 20"/>
          <p:cNvSpPr txBox="1"/>
          <p:nvPr/>
        </p:nvSpPr>
        <p:spPr>
          <a:xfrm>
            <a:off x="4419600" y="4919246"/>
            <a:ext cx="1635384" cy="338554"/>
          </a:xfrm>
          <a:prstGeom prst="rect">
            <a:avLst/>
          </a:prstGeom>
          <a:noFill/>
        </p:spPr>
        <p:txBody>
          <a:bodyPr wrap="none" rtlCol="0">
            <a:spAutoFit/>
          </a:bodyPr>
          <a:lstStyle/>
          <a:p>
            <a:r>
              <a:rPr lang="pt-BR" sz="1600" b="1" dirty="0">
                <a:solidFill>
                  <a:srgbClr val="8F2997"/>
                </a:solidFill>
              </a:rPr>
              <a:t>Game / </a:t>
            </a:r>
            <a:r>
              <a:rPr lang="pt-BR" sz="1600" b="1" dirty="0" err="1">
                <a:solidFill>
                  <a:srgbClr val="8F2997"/>
                </a:solidFill>
              </a:rPr>
              <a:t>Joystic</a:t>
            </a:r>
            <a:endParaRPr lang="pt-BR" sz="1600" b="1" dirty="0">
              <a:solidFill>
                <a:srgbClr val="8F2997"/>
              </a:solidFill>
            </a:endParaRPr>
          </a:p>
        </p:txBody>
      </p:sp>
      <p:sp>
        <p:nvSpPr>
          <p:cNvPr id="22" name="CaixaDeTexto 21"/>
          <p:cNvSpPr txBox="1"/>
          <p:nvPr/>
        </p:nvSpPr>
        <p:spPr>
          <a:xfrm>
            <a:off x="4648912" y="5300246"/>
            <a:ext cx="1370888" cy="338554"/>
          </a:xfrm>
          <a:prstGeom prst="rect">
            <a:avLst/>
          </a:prstGeom>
          <a:noFill/>
        </p:spPr>
        <p:txBody>
          <a:bodyPr wrap="none" rtlCol="0">
            <a:spAutoFit/>
          </a:bodyPr>
          <a:lstStyle/>
          <a:p>
            <a:r>
              <a:rPr lang="pt-BR" sz="1600" b="1" dirty="0">
                <a:solidFill>
                  <a:srgbClr val="996600"/>
                </a:solidFill>
              </a:rPr>
              <a:t>Memória SD</a:t>
            </a:r>
          </a:p>
        </p:txBody>
      </p:sp>
      <p:sp>
        <p:nvSpPr>
          <p:cNvPr id="23" name="CaixaDeTexto 22"/>
          <p:cNvSpPr txBox="1"/>
          <p:nvPr/>
        </p:nvSpPr>
        <p:spPr>
          <a:xfrm>
            <a:off x="4877512" y="5605046"/>
            <a:ext cx="1614929" cy="338554"/>
          </a:xfrm>
          <a:prstGeom prst="rect">
            <a:avLst/>
          </a:prstGeom>
          <a:noFill/>
        </p:spPr>
        <p:txBody>
          <a:bodyPr wrap="none" rtlCol="0">
            <a:spAutoFit/>
          </a:bodyPr>
          <a:lstStyle/>
          <a:p>
            <a:r>
              <a:rPr lang="pt-BR" sz="1600" b="1" dirty="0" err="1">
                <a:solidFill>
                  <a:srgbClr val="003300"/>
                </a:solidFill>
              </a:rPr>
              <a:t>Wave</a:t>
            </a:r>
            <a:r>
              <a:rPr lang="pt-BR" sz="1600" b="1" dirty="0">
                <a:solidFill>
                  <a:srgbClr val="003300"/>
                </a:solidFill>
              </a:rPr>
              <a:t> (música)</a:t>
            </a:r>
          </a:p>
        </p:txBody>
      </p:sp>
      <p:sp>
        <p:nvSpPr>
          <p:cNvPr id="24" name="CaixaDeTexto 23"/>
          <p:cNvSpPr txBox="1"/>
          <p:nvPr/>
        </p:nvSpPr>
        <p:spPr>
          <a:xfrm>
            <a:off x="5334000" y="5986046"/>
            <a:ext cx="617477" cy="338554"/>
          </a:xfrm>
          <a:prstGeom prst="rect">
            <a:avLst/>
          </a:prstGeom>
          <a:noFill/>
        </p:spPr>
        <p:txBody>
          <a:bodyPr wrap="none" rtlCol="0">
            <a:spAutoFit/>
          </a:bodyPr>
          <a:lstStyle/>
          <a:p>
            <a:r>
              <a:rPr lang="pt-BR" sz="1600" b="1" dirty="0">
                <a:solidFill>
                  <a:srgbClr val="003300"/>
                </a:solidFill>
              </a:rPr>
              <a:t>GPS</a:t>
            </a:r>
          </a:p>
        </p:txBody>
      </p:sp>
      <p:sp>
        <p:nvSpPr>
          <p:cNvPr id="25" name="CaixaDeTexto 24"/>
          <p:cNvSpPr txBox="1"/>
          <p:nvPr/>
        </p:nvSpPr>
        <p:spPr>
          <a:xfrm>
            <a:off x="5707123" y="6214646"/>
            <a:ext cx="593432" cy="338554"/>
          </a:xfrm>
          <a:prstGeom prst="rect">
            <a:avLst/>
          </a:prstGeom>
          <a:noFill/>
        </p:spPr>
        <p:txBody>
          <a:bodyPr wrap="none" rtlCol="0">
            <a:spAutoFit/>
          </a:bodyPr>
          <a:lstStyle/>
          <a:p>
            <a:r>
              <a:rPr lang="pt-BR" sz="1600" b="1" dirty="0">
                <a:solidFill>
                  <a:schemeClr val="bg2">
                    <a:lumMod val="75000"/>
                  </a:schemeClr>
                </a:solidFill>
              </a:rPr>
              <a:t>ETC</a:t>
            </a:r>
          </a:p>
        </p:txBody>
      </p:sp>
      <p:pic>
        <p:nvPicPr>
          <p:cNvPr id="26" name="Picture 4"/>
          <p:cNvPicPr>
            <a:picLocks noChangeAspect="1" noChangeArrowheads="1"/>
          </p:cNvPicPr>
          <p:nvPr/>
        </p:nvPicPr>
        <p:blipFill>
          <a:blip r:embed="rId4"/>
          <a:srcRect/>
          <a:stretch>
            <a:fillRect/>
          </a:stretch>
        </p:blipFill>
        <p:spPr bwMode="auto">
          <a:xfrm>
            <a:off x="914400" y="4038600"/>
            <a:ext cx="914400" cy="1138793"/>
          </a:xfrm>
          <a:prstGeom prst="rect">
            <a:avLst/>
          </a:prstGeom>
          <a:noFill/>
          <a:ln w="9525">
            <a:noFill/>
            <a:miter lim="800000"/>
            <a:headEnd/>
            <a:tailEnd/>
          </a:ln>
          <a:effectLst/>
        </p:spPr>
      </p:pic>
      <p:sp>
        <p:nvSpPr>
          <p:cNvPr id="27" name="Retângulo 26"/>
          <p:cNvSpPr/>
          <p:nvPr/>
        </p:nvSpPr>
        <p:spPr>
          <a:xfrm>
            <a:off x="997457" y="3581400"/>
            <a:ext cx="755143" cy="276999"/>
          </a:xfrm>
          <a:prstGeom prst="rect">
            <a:avLst/>
          </a:prstGeom>
        </p:spPr>
        <p:txBody>
          <a:bodyPr wrap="none">
            <a:spAutoFit/>
          </a:bodyPr>
          <a:lstStyle/>
          <a:p>
            <a:r>
              <a:rPr lang="pt-BR" sz="1200" b="1" dirty="0"/>
              <a:t>Tec</a:t>
            </a:r>
            <a:r>
              <a:rPr lang="pt-BR" sz="1200" b="1" dirty="0">
                <a:solidFill>
                  <a:srgbClr val="9F0F10"/>
                </a:solidFill>
              </a:rPr>
              <a:t>la</a:t>
            </a:r>
            <a:r>
              <a:rPr lang="pt-BR" sz="1200" b="1" dirty="0">
                <a:solidFill>
                  <a:schemeClr val="accent2"/>
                </a:solidFill>
              </a:rPr>
              <a:t>do</a:t>
            </a:r>
            <a:endParaRPr lang="pt-BR" sz="1200" dirty="0">
              <a:solidFill>
                <a:schemeClr val="bg1">
                  <a:lumMod val="50000"/>
                </a:schemeClr>
              </a:solidFill>
            </a:endParaRPr>
          </a:p>
        </p:txBody>
      </p:sp>
      <p:pic>
        <p:nvPicPr>
          <p:cNvPr id="28" name="Picture 2" descr="http://4.bp.blogspot.com/-0ND8PcsGJCY/TmaU46zs78I/AAAAAAAAAP4/o7CtJSPzN_w/s1600/L.png"/>
          <p:cNvPicPr>
            <a:picLocks noChangeAspect="1" noChangeArrowheads="1"/>
          </p:cNvPicPr>
          <p:nvPr/>
        </p:nvPicPr>
        <p:blipFill>
          <a:blip r:embed="rId5" cstate="print"/>
          <a:srcRect/>
          <a:stretch>
            <a:fillRect/>
          </a:stretch>
        </p:blipFill>
        <p:spPr bwMode="auto">
          <a:xfrm>
            <a:off x="7010400" y="3657600"/>
            <a:ext cx="1221979" cy="831376"/>
          </a:xfrm>
          <a:prstGeom prst="rect">
            <a:avLst/>
          </a:prstGeom>
          <a:noFill/>
        </p:spPr>
      </p:pic>
      <p:sp>
        <p:nvSpPr>
          <p:cNvPr id="29" name="Retângulo 28"/>
          <p:cNvSpPr/>
          <p:nvPr/>
        </p:nvSpPr>
        <p:spPr>
          <a:xfrm>
            <a:off x="6550421" y="3379615"/>
            <a:ext cx="2060179" cy="276999"/>
          </a:xfrm>
          <a:prstGeom prst="rect">
            <a:avLst/>
          </a:prstGeom>
        </p:spPr>
        <p:txBody>
          <a:bodyPr wrap="none">
            <a:spAutoFit/>
          </a:bodyPr>
          <a:lstStyle/>
          <a:p>
            <a:r>
              <a:rPr lang="pt-BR" sz="1200" b="1" dirty="0">
                <a:solidFill>
                  <a:srgbClr val="FF0000"/>
                </a:solidFill>
              </a:rPr>
              <a:t>Sen</a:t>
            </a:r>
            <a:r>
              <a:rPr lang="pt-BR" sz="1200" b="1" dirty="0">
                <a:solidFill>
                  <a:srgbClr val="0070C0"/>
                </a:solidFill>
              </a:rPr>
              <a:t>sor</a:t>
            </a:r>
            <a:r>
              <a:rPr lang="pt-BR" sz="1200" b="1" dirty="0"/>
              <a:t> </a:t>
            </a:r>
            <a:r>
              <a:rPr lang="pt-BR" sz="1200" b="1" dirty="0">
                <a:solidFill>
                  <a:schemeClr val="accent1"/>
                </a:solidFill>
              </a:rPr>
              <a:t>de</a:t>
            </a:r>
            <a:r>
              <a:rPr lang="pt-BR" sz="1200" b="1" dirty="0"/>
              <a:t> </a:t>
            </a:r>
            <a:r>
              <a:rPr lang="pt-BR" sz="1200" b="1" dirty="0">
                <a:solidFill>
                  <a:schemeClr val="bg1">
                    <a:lumMod val="50000"/>
                  </a:schemeClr>
                </a:solidFill>
              </a:rPr>
              <a:t>Lumi</a:t>
            </a:r>
            <a:r>
              <a:rPr lang="pt-BR" sz="1200" b="1" dirty="0">
                <a:solidFill>
                  <a:srgbClr val="C00000"/>
                </a:solidFill>
              </a:rPr>
              <a:t>nosi</a:t>
            </a:r>
            <a:r>
              <a:rPr lang="pt-BR" sz="1200" b="1" dirty="0">
                <a:solidFill>
                  <a:srgbClr val="FFB060"/>
                </a:solidFill>
              </a:rPr>
              <a:t>dade</a:t>
            </a:r>
            <a:r>
              <a:rPr lang="pt-BR" sz="1200" b="1" dirty="0">
                <a:solidFill>
                  <a:srgbClr val="00B050"/>
                </a:solidFill>
              </a:rPr>
              <a:t> </a:t>
            </a:r>
            <a:endParaRPr lang="pt-BR" sz="1200" dirty="0"/>
          </a:p>
        </p:txBody>
      </p:sp>
      <p:pic>
        <p:nvPicPr>
          <p:cNvPr id="30" name="Picture 3"/>
          <p:cNvPicPr>
            <a:picLocks noChangeAspect="1" noChangeArrowheads="1"/>
          </p:cNvPicPr>
          <p:nvPr/>
        </p:nvPicPr>
        <p:blipFill>
          <a:blip r:embed="rId6"/>
          <a:srcRect/>
          <a:stretch>
            <a:fillRect/>
          </a:stretch>
        </p:blipFill>
        <p:spPr bwMode="auto">
          <a:xfrm>
            <a:off x="2362201" y="5311028"/>
            <a:ext cx="1371600" cy="1013572"/>
          </a:xfrm>
          <a:prstGeom prst="rect">
            <a:avLst/>
          </a:prstGeom>
          <a:noFill/>
          <a:ln w="9525">
            <a:noFill/>
            <a:miter lim="800000"/>
            <a:headEnd/>
            <a:tailEnd/>
          </a:ln>
          <a:effectLst/>
        </p:spPr>
      </p:pic>
      <p:sp>
        <p:nvSpPr>
          <p:cNvPr id="31" name="Retângulo 30"/>
          <p:cNvSpPr/>
          <p:nvPr/>
        </p:nvSpPr>
        <p:spPr>
          <a:xfrm>
            <a:off x="2590800" y="5057001"/>
            <a:ext cx="1016625" cy="276999"/>
          </a:xfrm>
          <a:prstGeom prst="rect">
            <a:avLst/>
          </a:prstGeom>
        </p:spPr>
        <p:txBody>
          <a:bodyPr wrap="none">
            <a:spAutoFit/>
          </a:bodyPr>
          <a:lstStyle/>
          <a:p>
            <a:r>
              <a:rPr lang="pt-BR" sz="1200" b="1" dirty="0">
                <a:solidFill>
                  <a:schemeClr val="accent2"/>
                </a:solidFill>
              </a:rPr>
              <a:t>GPS </a:t>
            </a:r>
            <a:r>
              <a:rPr lang="pt-BR" sz="1200" b="1" dirty="0" err="1">
                <a:solidFill>
                  <a:srgbClr val="9F0F10"/>
                </a:solidFill>
              </a:rPr>
              <a:t>Shie</a:t>
            </a:r>
            <a:r>
              <a:rPr lang="pt-BR" sz="1200" b="1" dirty="0" err="1">
                <a:solidFill>
                  <a:srgbClr val="00B050"/>
                </a:solidFill>
              </a:rPr>
              <a:t>ld</a:t>
            </a:r>
            <a:endParaRPr lang="pt-BR" sz="1200" dirty="0">
              <a:solidFill>
                <a:schemeClr val="bg1">
                  <a:lumMod val="50000"/>
                </a:schemeClr>
              </a:solidFill>
            </a:endParaRPr>
          </a:p>
        </p:txBody>
      </p:sp>
      <p:sp>
        <p:nvSpPr>
          <p:cNvPr id="32" name="CaixaDeTexto 31"/>
          <p:cNvSpPr txBox="1"/>
          <p:nvPr/>
        </p:nvSpPr>
        <p:spPr>
          <a:xfrm>
            <a:off x="914400" y="1600200"/>
            <a:ext cx="748923" cy="276999"/>
          </a:xfrm>
          <a:prstGeom prst="rect">
            <a:avLst/>
          </a:prstGeom>
          <a:noFill/>
        </p:spPr>
        <p:txBody>
          <a:bodyPr wrap="none" rtlCol="0">
            <a:spAutoFit/>
          </a:bodyPr>
          <a:lstStyle/>
          <a:p>
            <a:r>
              <a:rPr lang="pt-BR" sz="1200" b="1" dirty="0">
                <a:solidFill>
                  <a:srgbClr val="7030A0"/>
                </a:solidFill>
              </a:rPr>
              <a:t>Int</a:t>
            </a:r>
            <a:r>
              <a:rPr lang="pt-BR" sz="1200" b="1" dirty="0">
                <a:solidFill>
                  <a:schemeClr val="tx2"/>
                </a:solidFill>
              </a:rPr>
              <a:t>e</a:t>
            </a:r>
            <a:r>
              <a:rPr lang="pt-BR" sz="1200" b="1" dirty="0">
                <a:solidFill>
                  <a:srgbClr val="003399"/>
                </a:solidFill>
              </a:rPr>
              <a:t>rn</a:t>
            </a:r>
            <a:r>
              <a:rPr lang="pt-BR" sz="1200" b="1" dirty="0">
                <a:solidFill>
                  <a:srgbClr val="FF0000"/>
                </a:solidFill>
              </a:rPr>
              <a:t>e</a:t>
            </a:r>
            <a:r>
              <a:rPr lang="pt-BR" sz="1200" b="1" dirty="0">
                <a:solidFill>
                  <a:schemeClr val="tx2"/>
                </a:solidFill>
              </a:rPr>
              <a:t>t</a:t>
            </a: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p:cNvSpPr/>
          <p:nvPr/>
        </p:nvSpPr>
        <p:spPr>
          <a:xfrm>
            <a:off x="381000" y="1600200"/>
            <a:ext cx="3886200" cy="3231654"/>
          </a:xfrm>
          <a:prstGeom prst="rect">
            <a:avLst/>
          </a:prstGeom>
        </p:spPr>
        <p:txBody>
          <a:bodyPr wrap="square">
            <a:spAutoFit/>
          </a:bodyPr>
          <a:lstStyle/>
          <a:p>
            <a:pPr algn="just"/>
            <a:r>
              <a:rPr lang="pt-BR" sz="1200" dirty="0"/>
              <a:t>Para realizar mos o experimento a seguir qual será o valor que será utilizado pelo resistor?</a:t>
            </a:r>
          </a:p>
          <a:p>
            <a:pPr algn="just"/>
            <a:r>
              <a:rPr lang="pt-BR" sz="1200" dirty="0"/>
              <a:t>O </a:t>
            </a:r>
            <a:r>
              <a:rPr lang="pt-BR" sz="1200" dirty="0">
                <a:solidFill>
                  <a:srgbClr val="C00000"/>
                </a:solidFill>
              </a:rPr>
              <a:t>Arduino</a:t>
            </a:r>
            <a:r>
              <a:rPr lang="pt-BR" sz="1200" dirty="0"/>
              <a:t> utiliza-se de uma saída equivalente a mais ou menos </a:t>
            </a:r>
            <a:r>
              <a:rPr lang="pt-BR" sz="1200" dirty="0">
                <a:solidFill>
                  <a:srgbClr val="C00000"/>
                </a:solidFill>
              </a:rPr>
              <a:t>5 volts</a:t>
            </a:r>
            <a:r>
              <a:rPr lang="pt-BR" sz="1200" dirty="0"/>
              <a:t>. Do mesmo modo que o </a:t>
            </a:r>
            <a:r>
              <a:rPr lang="pt-BR" sz="1200" dirty="0" err="1"/>
              <a:t>led</a:t>
            </a:r>
            <a:r>
              <a:rPr lang="pt-BR" sz="1200" dirty="0"/>
              <a:t> vermelho é possuidor de uma voltagem de </a:t>
            </a:r>
            <a:r>
              <a:rPr lang="pt-BR" sz="1200" dirty="0">
                <a:solidFill>
                  <a:srgbClr val="C00000"/>
                </a:solidFill>
              </a:rPr>
              <a:t>1.6 volts </a:t>
            </a:r>
            <a:r>
              <a:rPr lang="pt-BR" sz="1200" dirty="0"/>
              <a:t>e, uma corrente aproximadamente  </a:t>
            </a:r>
            <a:r>
              <a:rPr lang="pt-BR" sz="1200" dirty="0">
                <a:solidFill>
                  <a:srgbClr val="C00000"/>
                </a:solidFill>
              </a:rPr>
              <a:t>20 </a:t>
            </a:r>
            <a:r>
              <a:rPr lang="pt-BR" sz="1200" dirty="0" err="1">
                <a:solidFill>
                  <a:srgbClr val="C00000"/>
                </a:solidFill>
              </a:rPr>
              <a:t>mA</a:t>
            </a:r>
            <a:r>
              <a:rPr lang="pt-BR" sz="1200" dirty="0">
                <a:solidFill>
                  <a:srgbClr val="C00000"/>
                </a:solidFill>
              </a:rPr>
              <a:t>.</a:t>
            </a:r>
          </a:p>
          <a:p>
            <a:pPr algn="just"/>
            <a:r>
              <a:rPr lang="pt-BR" sz="1200" dirty="0"/>
              <a:t>Em sendo assim, ao aplicarmos  a lei da física conhecida como lei de Ohm obteremos:</a:t>
            </a:r>
          </a:p>
          <a:p>
            <a:pPr algn="just"/>
            <a:endParaRPr lang="pt-BR" sz="1200" dirty="0"/>
          </a:p>
          <a:p>
            <a:pPr algn="just"/>
            <a:r>
              <a:rPr lang="pt-BR" sz="1200" b="1" dirty="0">
                <a:solidFill>
                  <a:srgbClr val="C00000"/>
                </a:solidFill>
                <a:sym typeface="Wingdings" pitchFamily="2" charset="2"/>
              </a:rPr>
              <a:t> </a:t>
            </a:r>
            <a:r>
              <a:rPr lang="pt-BR" sz="1200" b="1" dirty="0">
                <a:solidFill>
                  <a:srgbClr val="C00000"/>
                </a:solidFill>
              </a:rPr>
              <a:t>U = R . i</a:t>
            </a:r>
          </a:p>
          <a:p>
            <a:pPr algn="just"/>
            <a:r>
              <a:rPr lang="pt-BR" sz="1200" b="1" dirty="0">
                <a:solidFill>
                  <a:schemeClr val="accent1">
                    <a:lumMod val="75000"/>
                  </a:schemeClr>
                </a:solidFill>
                <a:sym typeface="Wingdings" pitchFamily="2" charset="2"/>
              </a:rPr>
              <a:t></a:t>
            </a:r>
            <a:r>
              <a:rPr lang="pt-BR" sz="1200" b="1" dirty="0">
                <a:solidFill>
                  <a:schemeClr val="accent1">
                    <a:lumMod val="75000"/>
                  </a:schemeClr>
                </a:solidFill>
              </a:rPr>
              <a:t>R = U / i</a:t>
            </a:r>
          </a:p>
          <a:p>
            <a:pPr algn="just"/>
            <a:r>
              <a:rPr lang="pt-BR" sz="1200" b="1" dirty="0">
                <a:solidFill>
                  <a:schemeClr val="accent2"/>
                </a:solidFill>
                <a:sym typeface="Wingdings" pitchFamily="2" charset="2"/>
              </a:rPr>
              <a:t></a:t>
            </a:r>
            <a:r>
              <a:rPr lang="pt-BR" sz="1200" dirty="0"/>
              <a:t> </a:t>
            </a:r>
            <a:r>
              <a:rPr lang="pt-BR" sz="1200" b="1" dirty="0">
                <a:solidFill>
                  <a:schemeClr val="accent2"/>
                </a:solidFill>
              </a:rPr>
              <a:t>R = (5,0 – 1,6) / 0,020</a:t>
            </a:r>
          </a:p>
          <a:p>
            <a:pPr algn="just"/>
            <a:r>
              <a:rPr lang="pt-BR" sz="1200" b="1" dirty="0">
                <a:sym typeface="Wingdings" pitchFamily="2" charset="2"/>
              </a:rPr>
              <a:t></a:t>
            </a:r>
            <a:r>
              <a:rPr lang="pt-BR" sz="1200" b="1" dirty="0">
                <a:solidFill>
                  <a:schemeClr val="accent1">
                    <a:lumMod val="75000"/>
                  </a:schemeClr>
                </a:solidFill>
                <a:sym typeface="Wingdings" pitchFamily="2" charset="2"/>
              </a:rPr>
              <a:t> </a:t>
            </a:r>
            <a:r>
              <a:rPr lang="pt-BR" sz="1200" b="1" dirty="0"/>
              <a:t>R = 3,4 / 0,020</a:t>
            </a:r>
          </a:p>
          <a:p>
            <a:pPr algn="just"/>
            <a:r>
              <a:rPr lang="pt-BR" sz="1200" b="1" dirty="0">
                <a:solidFill>
                  <a:srgbClr val="7030A0"/>
                </a:solidFill>
                <a:sym typeface="Wingdings" pitchFamily="2" charset="2"/>
              </a:rPr>
              <a:t></a:t>
            </a:r>
            <a:r>
              <a:rPr lang="pt-BR" sz="1200" b="1" dirty="0">
                <a:solidFill>
                  <a:srgbClr val="7030A0"/>
                </a:solidFill>
              </a:rPr>
              <a:t>R = 170 </a:t>
            </a:r>
            <a:r>
              <a:rPr lang="pt-BR" sz="1200" b="1" dirty="0" err="1">
                <a:solidFill>
                  <a:srgbClr val="7030A0"/>
                </a:solidFill>
              </a:rPr>
              <a:t>omhs</a:t>
            </a:r>
            <a:endParaRPr lang="pt-BR" sz="1200" b="1" dirty="0">
              <a:solidFill>
                <a:srgbClr val="7030A0"/>
              </a:solidFill>
            </a:endParaRPr>
          </a:p>
          <a:p>
            <a:pPr algn="just"/>
            <a:r>
              <a:rPr lang="pt-BR" sz="1200" b="1" dirty="0">
                <a:solidFill>
                  <a:srgbClr val="C00000"/>
                </a:solidFill>
              </a:rPr>
              <a:t>Pois bem, o resistor a ser utilizado terá um valor de 170 a 1k ohms</a:t>
            </a:r>
          </a:p>
          <a:p>
            <a:pPr algn="just"/>
            <a:endParaRPr lang="pt-BR" sz="1200" dirty="0"/>
          </a:p>
        </p:txBody>
      </p:sp>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676400" y="314980"/>
            <a:ext cx="7239000" cy="523220"/>
          </a:xfrm>
          <a:prstGeom prst="rect">
            <a:avLst/>
          </a:prstGeom>
        </p:spPr>
        <p:txBody>
          <a:bodyPr wrap="square">
            <a:spAutoFit/>
          </a:bodyPr>
          <a:lstStyle/>
          <a:p>
            <a:r>
              <a:rPr lang="pt-BR" sz="2800" b="1" dirty="0"/>
              <a:t>Pis</a:t>
            </a:r>
            <a:r>
              <a:rPr lang="pt-BR" sz="2800" b="1" dirty="0">
                <a:solidFill>
                  <a:srgbClr val="00B050"/>
                </a:solidFill>
              </a:rPr>
              <a:t>car</a:t>
            </a:r>
            <a:r>
              <a:rPr lang="pt-BR" sz="2800" b="1" dirty="0">
                <a:solidFill>
                  <a:schemeClr val="bg1">
                    <a:lumMod val="50000"/>
                  </a:schemeClr>
                </a:solidFill>
              </a:rPr>
              <a:t> – </a:t>
            </a:r>
            <a:r>
              <a:rPr lang="pt-BR" sz="2800" b="1" dirty="0" err="1">
                <a:solidFill>
                  <a:srgbClr val="9F0F10"/>
                </a:solidFill>
              </a:rPr>
              <a:t>Le</a:t>
            </a:r>
            <a:r>
              <a:rPr lang="pt-BR" sz="2800" b="1" dirty="0" err="1">
                <a:solidFill>
                  <a:srgbClr val="00B050"/>
                </a:solidFill>
              </a:rPr>
              <a:t>d</a:t>
            </a:r>
            <a:r>
              <a:rPr lang="pt-BR" sz="2800" b="1" dirty="0">
                <a:solidFill>
                  <a:schemeClr val="bg1">
                    <a:lumMod val="50000"/>
                  </a:schemeClr>
                </a:solidFill>
              </a:rPr>
              <a:t> – </a:t>
            </a:r>
            <a:r>
              <a:rPr lang="pt-BR" sz="2800" b="1" dirty="0">
                <a:solidFill>
                  <a:schemeClr val="accent6"/>
                </a:solidFill>
              </a:rPr>
              <a:t>Exp</a:t>
            </a:r>
            <a:r>
              <a:rPr lang="pt-BR" sz="2800" b="1" dirty="0"/>
              <a:t>eri</a:t>
            </a:r>
            <a:r>
              <a:rPr lang="pt-BR" sz="2800" b="1" dirty="0">
                <a:solidFill>
                  <a:srgbClr val="FFC000"/>
                </a:solidFill>
              </a:rPr>
              <a:t>men</a:t>
            </a:r>
            <a:r>
              <a:rPr lang="pt-BR" sz="2800" b="1" dirty="0">
                <a:solidFill>
                  <a:srgbClr val="C00000"/>
                </a:solidFill>
              </a:rPr>
              <a:t>to 1</a:t>
            </a:r>
            <a:endParaRPr lang="pt-BR" sz="2800" dirty="0">
              <a:solidFill>
                <a:srgbClr val="C00000"/>
              </a:solidFill>
            </a:endParaRPr>
          </a:p>
        </p:txBody>
      </p:sp>
      <p:pic>
        <p:nvPicPr>
          <p:cNvPr id="13" name="Picture 8" descr="https://camo.githubusercontent.com/50b40891414816be89d7cc917bea7b887dfcd8d8/687474703a2f2f7777772e6c6164796164612e6e65742f696d616765732f61726475696e6f2f706f77657265646c65642e6a7067"/>
          <p:cNvPicPr>
            <a:picLocks noChangeAspect="1" noChangeArrowheads="1"/>
          </p:cNvPicPr>
          <p:nvPr/>
        </p:nvPicPr>
        <p:blipFill>
          <a:blip r:embed="rId2" cstate="print"/>
          <a:srcRect/>
          <a:stretch>
            <a:fillRect/>
          </a:stretch>
        </p:blipFill>
        <p:spPr bwMode="auto">
          <a:xfrm>
            <a:off x="1143000" y="4648200"/>
            <a:ext cx="2895600" cy="1517722"/>
          </a:xfrm>
          <a:prstGeom prst="rect">
            <a:avLst/>
          </a:prstGeom>
          <a:noFill/>
        </p:spPr>
      </p:pic>
      <p:sp>
        <p:nvSpPr>
          <p:cNvPr id="14" name="Retângulo 13"/>
          <p:cNvSpPr/>
          <p:nvPr/>
        </p:nvSpPr>
        <p:spPr>
          <a:xfrm>
            <a:off x="4876800" y="2133600"/>
            <a:ext cx="3886200" cy="3831818"/>
          </a:xfrm>
          <a:prstGeom prst="rect">
            <a:avLst/>
          </a:prstGeom>
        </p:spPr>
        <p:txBody>
          <a:bodyPr wrap="square">
            <a:spAutoFit/>
          </a:bodyPr>
          <a:lstStyle/>
          <a:p>
            <a:pPr algn="just"/>
            <a:r>
              <a:rPr lang="pt-BR" sz="1200" dirty="0"/>
              <a:t>Para realizarmos o experimento </a:t>
            </a:r>
            <a:r>
              <a:rPr lang="pt-BR" sz="1200" b="1" dirty="0">
                <a:solidFill>
                  <a:srgbClr val="C00000"/>
                </a:solidFill>
              </a:rPr>
              <a:t>1</a:t>
            </a:r>
            <a:r>
              <a:rPr lang="pt-BR" sz="1200" dirty="0"/>
              <a:t> serão utilizados os seguintes materiais: arduino, protoboard, fios de conexão, </a:t>
            </a:r>
            <a:r>
              <a:rPr lang="pt-BR" sz="1200" dirty="0" err="1"/>
              <a:t>Led’s</a:t>
            </a:r>
            <a:r>
              <a:rPr lang="pt-BR" sz="1200" dirty="0"/>
              <a:t> e um resistor de 220 ohms.</a:t>
            </a:r>
          </a:p>
          <a:p>
            <a:pPr algn="just">
              <a:buFont typeface="Wingdings"/>
              <a:buChar char="à"/>
            </a:pPr>
            <a:r>
              <a:rPr lang="pt-BR" sz="1200" b="1" dirty="0">
                <a:solidFill>
                  <a:srgbClr val="C00000"/>
                </a:solidFill>
              </a:rPr>
              <a:t> Programa (exp. 1)</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(13, OUTPUT);</a:t>
            </a:r>
          </a:p>
          <a:p>
            <a:pPr algn="just"/>
            <a:r>
              <a:rPr lang="pt-BR" sz="1200" dirty="0">
                <a:solidFill>
                  <a:schemeClr val="accent2"/>
                </a:solidFill>
                <a:sym typeface="Wingdings" pitchFamily="2" charset="2"/>
              </a:rPr>
              <a:t>	}</a:t>
            </a:r>
          </a:p>
          <a:p>
            <a:pPr algn="just"/>
            <a:endParaRPr lang="pt-BR" sz="1200"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 HIGH); </a:t>
            </a:r>
            <a:r>
              <a:rPr lang="pt-BR" sz="800" b="1" dirty="0">
                <a:solidFill>
                  <a:srgbClr val="C00000"/>
                </a:solidFill>
                <a:sym typeface="Wingdings" pitchFamily="2" charset="2"/>
              </a:rPr>
              <a:t>//HIGH = 1 : LIGA LED</a:t>
            </a:r>
            <a:endParaRPr lang="pt-BR" sz="1200" b="1" dirty="0">
              <a:solidFill>
                <a:srgbClr val="C00000"/>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 LOW); </a:t>
            </a:r>
            <a:r>
              <a:rPr lang="pt-BR" sz="800" b="1" dirty="0">
                <a:solidFill>
                  <a:srgbClr val="C00000"/>
                </a:solidFill>
                <a:sym typeface="Wingdings" pitchFamily="2" charset="2"/>
              </a:rPr>
              <a:t>//LOW = 0 : DESLIGA LED</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r>
              <a:rPr lang="pt-BR" sz="1050" b="1" dirty="0" err="1">
                <a:sym typeface="Wingdings" pitchFamily="2" charset="2"/>
              </a:rPr>
              <a:t>Obs</a:t>
            </a:r>
            <a:r>
              <a:rPr lang="pt-BR" sz="1050" b="1" dirty="0">
                <a:sym typeface="Wingdings" pitchFamily="2" charset="2"/>
              </a:rPr>
              <a:t>: </a:t>
            </a:r>
            <a:r>
              <a:rPr lang="pt-BR" sz="1050" dirty="0">
                <a:sym typeface="Wingdings" pitchFamily="2" charset="2"/>
              </a:rPr>
              <a:t>Finalmente para testarmos a eficiência de nossa experiência iremos substituir a função “</a:t>
            </a:r>
            <a:r>
              <a:rPr lang="pt-BR" sz="1050" dirty="0" err="1">
                <a:sym typeface="Wingdings" pitchFamily="2" charset="2"/>
              </a:rPr>
              <a:t>delay</a:t>
            </a:r>
            <a:r>
              <a:rPr lang="pt-BR" sz="1050" dirty="0">
                <a:sym typeface="Wingdings" pitchFamily="2" charset="2"/>
              </a:rPr>
              <a:t>(500)” por “</a:t>
            </a:r>
            <a:r>
              <a:rPr lang="pt-BR" sz="1050" dirty="0" err="1">
                <a:sym typeface="Wingdings" pitchFamily="2" charset="2"/>
              </a:rPr>
              <a:t>delay</a:t>
            </a:r>
            <a:r>
              <a:rPr lang="pt-BR" sz="1050" dirty="0">
                <a:sym typeface="Wingdings" pitchFamily="2" charset="2"/>
              </a:rPr>
              <a:t>(1000)”. Observem o que acontece?</a:t>
            </a:r>
          </a:p>
          <a:p>
            <a:pPr algn="just"/>
            <a:r>
              <a:rPr lang="pt-BR" sz="1050" dirty="0">
                <a:sym typeface="Wingdings" pitchFamily="2" charset="2"/>
              </a:rPr>
              <a:t>Da mesma forma, também iremos alterar o programa acima para piscar conforme o ritmo solicitado:lento, lento, rápido, rápido</a:t>
            </a:r>
          </a:p>
          <a:p>
            <a:pPr algn="just"/>
            <a:endParaRPr lang="pt-BR" sz="1200" dirty="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p:cNvSpPr/>
          <p:nvPr/>
        </p:nvSpPr>
        <p:spPr>
          <a:xfrm>
            <a:off x="381000" y="1600200"/>
            <a:ext cx="3886200" cy="3231654"/>
          </a:xfrm>
          <a:prstGeom prst="rect">
            <a:avLst/>
          </a:prstGeom>
        </p:spPr>
        <p:txBody>
          <a:bodyPr wrap="square">
            <a:spAutoFit/>
          </a:bodyPr>
          <a:lstStyle/>
          <a:p>
            <a:pPr algn="just"/>
            <a:r>
              <a:rPr lang="pt-BR" sz="1200" dirty="0"/>
              <a:t>Para realizar mos o experimento a seguir qual será o valor que será utilizado pelo resistor?</a:t>
            </a:r>
          </a:p>
          <a:p>
            <a:pPr algn="just"/>
            <a:r>
              <a:rPr lang="pt-BR" sz="1200" dirty="0"/>
              <a:t>O </a:t>
            </a:r>
            <a:r>
              <a:rPr lang="pt-BR" sz="1200" dirty="0">
                <a:solidFill>
                  <a:srgbClr val="C00000"/>
                </a:solidFill>
              </a:rPr>
              <a:t>Arduino</a:t>
            </a:r>
            <a:r>
              <a:rPr lang="pt-BR" sz="1200" dirty="0"/>
              <a:t> utiliza-se de uma saída equivalente a mais ou menos </a:t>
            </a:r>
            <a:r>
              <a:rPr lang="pt-BR" sz="1200" dirty="0">
                <a:solidFill>
                  <a:srgbClr val="C00000"/>
                </a:solidFill>
              </a:rPr>
              <a:t>5 volts</a:t>
            </a:r>
            <a:r>
              <a:rPr lang="pt-BR" sz="1200" dirty="0"/>
              <a:t>. Do mesmo modo que o </a:t>
            </a:r>
            <a:r>
              <a:rPr lang="pt-BR" sz="1200" dirty="0" err="1"/>
              <a:t>led</a:t>
            </a:r>
            <a:r>
              <a:rPr lang="pt-BR" sz="1200" dirty="0"/>
              <a:t> vermelho é possuidor de uma voltagem de </a:t>
            </a:r>
            <a:r>
              <a:rPr lang="pt-BR" sz="1200" dirty="0">
                <a:solidFill>
                  <a:srgbClr val="C00000"/>
                </a:solidFill>
              </a:rPr>
              <a:t>1.6 volts </a:t>
            </a:r>
            <a:r>
              <a:rPr lang="pt-BR" sz="1200" dirty="0"/>
              <a:t>e, uma corrente aproximadamente  </a:t>
            </a:r>
            <a:r>
              <a:rPr lang="pt-BR" sz="1200" dirty="0">
                <a:solidFill>
                  <a:srgbClr val="C00000"/>
                </a:solidFill>
              </a:rPr>
              <a:t>20 </a:t>
            </a:r>
            <a:r>
              <a:rPr lang="pt-BR" sz="1200" dirty="0" err="1">
                <a:solidFill>
                  <a:srgbClr val="C00000"/>
                </a:solidFill>
              </a:rPr>
              <a:t>mA</a:t>
            </a:r>
            <a:r>
              <a:rPr lang="pt-BR" sz="1200" dirty="0">
                <a:solidFill>
                  <a:srgbClr val="C00000"/>
                </a:solidFill>
              </a:rPr>
              <a:t>.</a:t>
            </a:r>
          </a:p>
          <a:p>
            <a:pPr algn="just"/>
            <a:r>
              <a:rPr lang="pt-BR" sz="1200" dirty="0"/>
              <a:t>Em sendo assim, ao aplicarmos  a lei da física conhecida como lei de Ohm obteremos:</a:t>
            </a:r>
          </a:p>
          <a:p>
            <a:pPr algn="just"/>
            <a:endParaRPr lang="pt-BR" sz="1200" dirty="0"/>
          </a:p>
          <a:p>
            <a:pPr algn="just"/>
            <a:r>
              <a:rPr lang="pt-BR" sz="1200" b="1" dirty="0">
                <a:solidFill>
                  <a:srgbClr val="C00000"/>
                </a:solidFill>
                <a:sym typeface="Wingdings" pitchFamily="2" charset="2"/>
              </a:rPr>
              <a:t> </a:t>
            </a:r>
            <a:r>
              <a:rPr lang="pt-BR" sz="1200" b="1" dirty="0">
                <a:solidFill>
                  <a:srgbClr val="C00000"/>
                </a:solidFill>
              </a:rPr>
              <a:t>U = R . i</a:t>
            </a:r>
          </a:p>
          <a:p>
            <a:pPr algn="just"/>
            <a:r>
              <a:rPr lang="pt-BR" sz="1200" b="1" dirty="0">
                <a:solidFill>
                  <a:schemeClr val="accent1">
                    <a:lumMod val="75000"/>
                  </a:schemeClr>
                </a:solidFill>
                <a:sym typeface="Wingdings" pitchFamily="2" charset="2"/>
              </a:rPr>
              <a:t></a:t>
            </a:r>
            <a:r>
              <a:rPr lang="pt-BR" sz="1200" b="1" dirty="0">
                <a:solidFill>
                  <a:schemeClr val="accent1">
                    <a:lumMod val="75000"/>
                  </a:schemeClr>
                </a:solidFill>
              </a:rPr>
              <a:t>R = U / i</a:t>
            </a:r>
          </a:p>
          <a:p>
            <a:pPr algn="just"/>
            <a:r>
              <a:rPr lang="pt-BR" sz="1200" b="1" dirty="0">
                <a:solidFill>
                  <a:schemeClr val="accent2"/>
                </a:solidFill>
                <a:sym typeface="Wingdings" pitchFamily="2" charset="2"/>
              </a:rPr>
              <a:t></a:t>
            </a:r>
            <a:r>
              <a:rPr lang="pt-BR" sz="1200" dirty="0"/>
              <a:t> </a:t>
            </a:r>
            <a:r>
              <a:rPr lang="pt-BR" sz="1200" b="1" dirty="0">
                <a:solidFill>
                  <a:schemeClr val="accent2"/>
                </a:solidFill>
              </a:rPr>
              <a:t>R = (5,0 – 1,6) / 0,020</a:t>
            </a:r>
          </a:p>
          <a:p>
            <a:pPr algn="just"/>
            <a:r>
              <a:rPr lang="pt-BR" sz="1200" b="1" dirty="0">
                <a:sym typeface="Wingdings" pitchFamily="2" charset="2"/>
              </a:rPr>
              <a:t></a:t>
            </a:r>
            <a:r>
              <a:rPr lang="pt-BR" sz="1200" b="1" dirty="0">
                <a:solidFill>
                  <a:schemeClr val="accent1">
                    <a:lumMod val="75000"/>
                  </a:schemeClr>
                </a:solidFill>
                <a:sym typeface="Wingdings" pitchFamily="2" charset="2"/>
              </a:rPr>
              <a:t> </a:t>
            </a:r>
            <a:r>
              <a:rPr lang="pt-BR" sz="1200" b="1" dirty="0"/>
              <a:t>R = 3,4 / 0,020</a:t>
            </a:r>
          </a:p>
          <a:p>
            <a:pPr algn="just"/>
            <a:r>
              <a:rPr lang="pt-BR" sz="1200" b="1" dirty="0">
                <a:solidFill>
                  <a:srgbClr val="7030A0"/>
                </a:solidFill>
                <a:sym typeface="Wingdings" pitchFamily="2" charset="2"/>
              </a:rPr>
              <a:t></a:t>
            </a:r>
            <a:r>
              <a:rPr lang="pt-BR" sz="1200" b="1" dirty="0">
                <a:solidFill>
                  <a:srgbClr val="7030A0"/>
                </a:solidFill>
              </a:rPr>
              <a:t>R = 170 </a:t>
            </a:r>
            <a:r>
              <a:rPr lang="pt-BR" sz="1200" b="1" dirty="0" err="1">
                <a:solidFill>
                  <a:srgbClr val="7030A0"/>
                </a:solidFill>
              </a:rPr>
              <a:t>omhs</a:t>
            </a:r>
            <a:endParaRPr lang="pt-BR" sz="1200" b="1" dirty="0">
              <a:solidFill>
                <a:srgbClr val="7030A0"/>
              </a:solidFill>
            </a:endParaRPr>
          </a:p>
          <a:p>
            <a:pPr algn="just"/>
            <a:r>
              <a:rPr lang="pt-BR" sz="1200" b="1" dirty="0">
                <a:solidFill>
                  <a:srgbClr val="C00000"/>
                </a:solidFill>
              </a:rPr>
              <a:t>Pois bem, o resistor a ser utilizado terá um valor de 170 a 1k ohms</a:t>
            </a:r>
          </a:p>
          <a:p>
            <a:pPr algn="just"/>
            <a:endParaRPr lang="pt-BR" sz="1200" dirty="0"/>
          </a:p>
        </p:txBody>
      </p:sp>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676400" y="314980"/>
            <a:ext cx="7239000" cy="523220"/>
          </a:xfrm>
          <a:prstGeom prst="rect">
            <a:avLst/>
          </a:prstGeom>
        </p:spPr>
        <p:txBody>
          <a:bodyPr wrap="square">
            <a:spAutoFit/>
          </a:bodyPr>
          <a:lstStyle/>
          <a:p>
            <a:r>
              <a:rPr lang="pt-BR" sz="2800" b="1" dirty="0"/>
              <a:t>Pis</a:t>
            </a:r>
            <a:r>
              <a:rPr lang="pt-BR" sz="2800" b="1" dirty="0">
                <a:solidFill>
                  <a:srgbClr val="00B050"/>
                </a:solidFill>
              </a:rPr>
              <a:t>car</a:t>
            </a:r>
            <a:r>
              <a:rPr lang="pt-BR" sz="2800" b="1" dirty="0">
                <a:solidFill>
                  <a:schemeClr val="bg1">
                    <a:lumMod val="50000"/>
                  </a:schemeClr>
                </a:solidFill>
              </a:rPr>
              <a:t> – 3 </a:t>
            </a:r>
            <a:r>
              <a:rPr lang="pt-BR" sz="2800" b="1" dirty="0" err="1">
                <a:solidFill>
                  <a:srgbClr val="9F0F10"/>
                </a:solidFill>
              </a:rPr>
              <a:t>Le</a:t>
            </a:r>
            <a:r>
              <a:rPr lang="pt-BR" sz="2800" b="1" dirty="0" err="1">
                <a:solidFill>
                  <a:srgbClr val="00B050"/>
                </a:solidFill>
              </a:rPr>
              <a:t>d’s</a:t>
            </a:r>
            <a:r>
              <a:rPr lang="pt-BR" sz="2800" b="1" dirty="0">
                <a:solidFill>
                  <a:schemeClr val="bg1">
                    <a:lumMod val="50000"/>
                  </a:schemeClr>
                </a:solidFill>
              </a:rPr>
              <a:t> – </a:t>
            </a:r>
            <a:r>
              <a:rPr lang="pt-BR" sz="2800" b="1" dirty="0">
                <a:solidFill>
                  <a:schemeClr val="accent6"/>
                </a:solidFill>
              </a:rPr>
              <a:t>Exp</a:t>
            </a:r>
            <a:r>
              <a:rPr lang="pt-BR" sz="2800" b="1" dirty="0"/>
              <a:t>eri</a:t>
            </a:r>
            <a:r>
              <a:rPr lang="pt-BR" sz="2800" b="1" dirty="0">
                <a:solidFill>
                  <a:srgbClr val="FFC000"/>
                </a:solidFill>
              </a:rPr>
              <a:t>men</a:t>
            </a:r>
            <a:r>
              <a:rPr lang="pt-BR" sz="2800" b="1" dirty="0">
                <a:solidFill>
                  <a:srgbClr val="C00000"/>
                </a:solidFill>
              </a:rPr>
              <a:t>to 2</a:t>
            </a:r>
            <a:endParaRPr lang="pt-BR" sz="2800" dirty="0">
              <a:solidFill>
                <a:srgbClr val="C00000"/>
              </a:solidFill>
            </a:endParaRPr>
          </a:p>
        </p:txBody>
      </p:sp>
      <p:sp>
        <p:nvSpPr>
          <p:cNvPr id="14" name="Retângulo 13"/>
          <p:cNvSpPr/>
          <p:nvPr/>
        </p:nvSpPr>
        <p:spPr>
          <a:xfrm>
            <a:off x="4876800" y="2133600"/>
            <a:ext cx="3886200" cy="4385816"/>
          </a:xfrm>
          <a:prstGeom prst="rect">
            <a:avLst/>
          </a:prstGeom>
        </p:spPr>
        <p:txBody>
          <a:bodyPr wrap="square">
            <a:spAutoFit/>
          </a:bodyPr>
          <a:lstStyle/>
          <a:p>
            <a:pPr algn="just"/>
            <a:r>
              <a:rPr lang="pt-BR" sz="1200" dirty="0"/>
              <a:t>Para realizarmos o experimento </a:t>
            </a:r>
            <a:r>
              <a:rPr lang="pt-BR" sz="1200" b="1" dirty="0">
                <a:solidFill>
                  <a:srgbClr val="C00000"/>
                </a:solidFill>
              </a:rPr>
              <a:t>2</a:t>
            </a:r>
            <a:r>
              <a:rPr lang="pt-BR" sz="1200" dirty="0"/>
              <a:t> serão utilizados os seguintes materiais: arduino, protoboard, fios de conexão, 3 </a:t>
            </a:r>
            <a:r>
              <a:rPr lang="pt-BR" sz="1200" dirty="0" err="1"/>
              <a:t>Led’s</a:t>
            </a:r>
            <a:r>
              <a:rPr lang="pt-BR" sz="1200" dirty="0"/>
              <a:t> e um resistor de 220 ohm e , terá a função de fazer os 3 </a:t>
            </a:r>
            <a:r>
              <a:rPr lang="pt-BR" sz="1200" dirty="0" err="1"/>
              <a:t>led’s</a:t>
            </a:r>
            <a:r>
              <a:rPr lang="pt-BR" sz="1200" dirty="0"/>
              <a:t> piscarem seqüencialmente.</a:t>
            </a:r>
          </a:p>
          <a:p>
            <a:pPr algn="just">
              <a:buFont typeface="Wingdings"/>
              <a:buChar char="à"/>
            </a:pPr>
            <a:r>
              <a:rPr lang="pt-BR" sz="1200" b="1" dirty="0">
                <a:solidFill>
                  <a:srgbClr val="C00000"/>
                </a:solidFill>
              </a:rPr>
              <a:t> Programa (exp. 2)</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(13, OUTPUT);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(12, OUTPUT);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(11, OUTPUT);</a:t>
            </a:r>
          </a:p>
          <a:p>
            <a:pPr algn="just"/>
            <a:r>
              <a:rPr lang="pt-BR" sz="1200" dirty="0">
                <a:solidFill>
                  <a:schemeClr val="accent2"/>
                </a:solidFill>
                <a:sym typeface="Wingdings" pitchFamily="2" charset="2"/>
              </a:rPr>
              <a:t>	}</a:t>
            </a:r>
          </a:p>
          <a:p>
            <a:pPr algn="just"/>
            <a:endParaRPr lang="pt-BR" sz="1200"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 HIGH); </a:t>
            </a:r>
            <a:r>
              <a:rPr lang="pt-BR" sz="800" b="1" dirty="0">
                <a:solidFill>
                  <a:srgbClr val="C00000"/>
                </a:solidFill>
                <a:sym typeface="Wingdings" pitchFamily="2" charset="2"/>
              </a:rPr>
              <a:t>//HIGH = 1 : LIGA LED</a:t>
            </a:r>
            <a:endParaRPr lang="pt-BR" sz="1200" b="1" dirty="0">
              <a:solidFill>
                <a:srgbClr val="C00000"/>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 LOW); </a:t>
            </a:r>
            <a:r>
              <a:rPr lang="pt-BR" sz="800" b="1" dirty="0">
                <a:solidFill>
                  <a:srgbClr val="C00000"/>
                </a:solidFill>
                <a:sym typeface="Wingdings" pitchFamily="2" charset="2"/>
              </a:rPr>
              <a:t>//LOW = 0 : DESLIGA LED</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r>
              <a:rPr lang="pt-BR" sz="1050" b="1" dirty="0" err="1">
                <a:sym typeface="Wingdings" pitchFamily="2" charset="2"/>
              </a:rPr>
              <a:t>Obs</a:t>
            </a:r>
            <a:r>
              <a:rPr lang="pt-BR" sz="1050" b="1" dirty="0">
                <a:sym typeface="Wingdings" pitchFamily="2" charset="2"/>
              </a:rPr>
              <a:t>: </a:t>
            </a:r>
            <a:r>
              <a:rPr lang="pt-BR" sz="1050" dirty="0">
                <a:sym typeface="Wingdings" pitchFamily="2" charset="2"/>
              </a:rPr>
              <a:t>Finalmente para testarmos a eficiência de nossa experiência iremos substituir a função “</a:t>
            </a:r>
            <a:r>
              <a:rPr lang="pt-BR" sz="1050" dirty="0" err="1">
                <a:sym typeface="Wingdings" pitchFamily="2" charset="2"/>
              </a:rPr>
              <a:t>delay</a:t>
            </a:r>
            <a:r>
              <a:rPr lang="pt-BR" sz="1050" dirty="0">
                <a:sym typeface="Wingdings" pitchFamily="2" charset="2"/>
              </a:rPr>
              <a:t>(500)” por “</a:t>
            </a:r>
            <a:r>
              <a:rPr lang="pt-BR" sz="1050" dirty="0" err="1">
                <a:sym typeface="Wingdings" pitchFamily="2" charset="2"/>
              </a:rPr>
              <a:t>delay</a:t>
            </a:r>
            <a:r>
              <a:rPr lang="pt-BR" sz="1050" dirty="0">
                <a:sym typeface="Wingdings" pitchFamily="2" charset="2"/>
              </a:rPr>
              <a:t>(1000)”. Observem o que acontece?</a:t>
            </a:r>
          </a:p>
          <a:p>
            <a:pPr algn="just"/>
            <a:r>
              <a:rPr lang="pt-BR" sz="1050" dirty="0">
                <a:sym typeface="Wingdings" pitchFamily="2" charset="2"/>
              </a:rPr>
              <a:t>Da mesma forma, também iremos alterar o programa acima para piscar conforme o ritmo solicitado:lento, lento, rápido, rápido</a:t>
            </a:r>
          </a:p>
          <a:p>
            <a:pPr algn="just"/>
            <a:endParaRPr lang="pt-BR" sz="1200" dirty="0"/>
          </a:p>
        </p:txBody>
      </p:sp>
      <p:pic>
        <p:nvPicPr>
          <p:cNvPr id="1026" name="Picture 2"/>
          <p:cNvPicPr>
            <a:picLocks noChangeAspect="1" noChangeArrowheads="1"/>
          </p:cNvPicPr>
          <p:nvPr/>
        </p:nvPicPr>
        <p:blipFill>
          <a:blip r:embed="rId2"/>
          <a:srcRect/>
          <a:stretch>
            <a:fillRect/>
          </a:stretch>
        </p:blipFill>
        <p:spPr bwMode="auto">
          <a:xfrm>
            <a:off x="838200" y="4608248"/>
            <a:ext cx="3581400" cy="1803135"/>
          </a:xfrm>
          <a:prstGeom prst="rect">
            <a:avLst/>
          </a:prstGeom>
          <a:noFill/>
          <a:ln w="9525">
            <a:noFill/>
            <a:miter lim="800000"/>
            <a:headEnd/>
            <a:tailEnd/>
          </a:ln>
          <a:effectLst/>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676400" y="314980"/>
            <a:ext cx="7239000" cy="523220"/>
          </a:xfrm>
          <a:prstGeom prst="rect">
            <a:avLst/>
          </a:prstGeom>
        </p:spPr>
        <p:txBody>
          <a:bodyPr wrap="square">
            <a:spAutoFit/>
          </a:bodyPr>
          <a:lstStyle/>
          <a:p>
            <a:r>
              <a:rPr lang="pt-BR" sz="2800" b="1" dirty="0"/>
              <a:t>Pis</a:t>
            </a:r>
            <a:r>
              <a:rPr lang="pt-BR" sz="2800" b="1" dirty="0">
                <a:solidFill>
                  <a:srgbClr val="00B050"/>
                </a:solidFill>
              </a:rPr>
              <a:t>car</a:t>
            </a:r>
            <a:r>
              <a:rPr lang="pt-BR" sz="2800" b="1" dirty="0">
                <a:solidFill>
                  <a:schemeClr val="bg1">
                    <a:lumMod val="50000"/>
                  </a:schemeClr>
                </a:solidFill>
              </a:rPr>
              <a:t> – 3 </a:t>
            </a:r>
            <a:r>
              <a:rPr lang="pt-BR" sz="2800" b="1" dirty="0" err="1">
                <a:solidFill>
                  <a:srgbClr val="9F0F10"/>
                </a:solidFill>
              </a:rPr>
              <a:t>Le</a:t>
            </a:r>
            <a:r>
              <a:rPr lang="pt-BR" sz="2800" b="1" dirty="0" err="1">
                <a:solidFill>
                  <a:srgbClr val="00B050"/>
                </a:solidFill>
              </a:rPr>
              <a:t>d’s</a:t>
            </a:r>
            <a:r>
              <a:rPr lang="pt-BR" sz="2800" b="1" dirty="0">
                <a:solidFill>
                  <a:schemeClr val="bg1">
                    <a:lumMod val="50000"/>
                  </a:schemeClr>
                </a:solidFill>
              </a:rPr>
              <a:t> – </a:t>
            </a:r>
            <a:r>
              <a:rPr lang="pt-BR" sz="2800" b="1" dirty="0">
                <a:solidFill>
                  <a:schemeClr val="accent6"/>
                </a:solidFill>
              </a:rPr>
              <a:t>Exp</a:t>
            </a:r>
            <a:r>
              <a:rPr lang="pt-BR" sz="2800" b="1" dirty="0"/>
              <a:t>eri</a:t>
            </a:r>
            <a:r>
              <a:rPr lang="pt-BR" sz="2800" b="1" dirty="0">
                <a:solidFill>
                  <a:srgbClr val="FFC000"/>
                </a:solidFill>
              </a:rPr>
              <a:t>men</a:t>
            </a:r>
            <a:r>
              <a:rPr lang="pt-BR" sz="2800" b="1" dirty="0">
                <a:solidFill>
                  <a:srgbClr val="C00000"/>
                </a:solidFill>
              </a:rPr>
              <a:t>to 2</a:t>
            </a:r>
            <a:endParaRPr lang="pt-BR" sz="2800" dirty="0">
              <a:solidFill>
                <a:srgbClr val="C00000"/>
              </a:solidFill>
            </a:endParaRPr>
          </a:p>
        </p:txBody>
      </p:sp>
      <p:sp>
        <p:nvSpPr>
          <p:cNvPr id="14" name="Retângulo 13"/>
          <p:cNvSpPr/>
          <p:nvPr/>
        </p:nvSpPr>
        <p:spPr>
          <a:xfrm>
            <a:off x="228600" y="1600200"/>
            <a:ext cx="3886200" cy="4247317"/>
          </a:xfrm>
          <a:prstGeom prst="rect">
            <a:avLst/>
          </a:prstGeom>
        </p:spPr>
        <p:txBody>
          <a:bodyPr wrap="square">
            <a:spAutoFit/>
          </a:bodyPr>
          <a:lstStyle/>
          <a:p>
            <a:pPr algn="just"/>
            <a:r>
              <a:rPr lang="pt-BR" sz="1000" dirty="0"/>
              <a:t>Para realizarmos o experimento </a:t>
            </a:r>
            <a:r>
              <a:rPr lang="pt-BR" sz="1000" b="1" dirty="0">
                <a:solidFill>
                  <a:srgbClr val="C00000"/>
                </a:solidFill>
              </a:rPr>
              <a:t>2</a:t>
            </a:r>
            <a:r>
              <a:rPr lang="pt-BR" sz="1000" dirty="0"/>
              <a:t> serão utilizados os seguintes materiais: arduino, protoboard, fios de conexão, 3 </a:t>
            </a:r>
            <a:r>
              <a:rPr lang="pt-BR" sz="1000" dirty="0" err="1"/>
              <a:t>led’s</a:t>
            </a:r>
            <a:r>
              <a:rPr lang="pt-BR" sz="1000" dirty="0"/>
              <a:t> e um resistor de 220 ohm que, por sua vez, terá a função de fazer os 3 </a:t>
            </a:r>
            <a:r>
              <a:rPr lang="pt-BR" sz="1000" dirty="0" err="1"/>
              <a:t>led’s</a:t>
            </a:r>
            <a:r>
              <a:rPr lang="pt-BR" sz="1000" dirty="0"/>
              <a:t> piscarem seqüencialmente.</a:t>
            </a:r>
          </a:p>
          <a:p>
            <a:pPr algn="just">
              <a:buFont typeface="Wingdings"/>
              <a:buChar char="à"/>
            </a:pPr>
            <a:r>
              <a:rPr lang="pt-BR" sz="1000" b="1" dirty="0">
                <a:solidFill>
                  <a:srgbClr val="C00000"/>
                </a:solidFill>
              </a:rPr>
              <a:t> Programa (exp. 2)</a:t>
            </a: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setup() </a:t>
            </a:r>
            <a:r>
              <a:rPr lang="pt-BR" sz="1000" dirty="0">
                <a:solidFill>
                  <a:schemeClr val="accent2"/>
                </a:solidFill>
                <a:sym typeface="Wingdings" pitchFamily="2" charset="2"/>
              </a:rPr>
              <a: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(13, OUTPUT);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(12, OUTPUT);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(11, OUTPUT);</a:t>
            </a:r>
          </a:p>
          <a:p>
            <a:pPr algn="just"/>
            <a:r>
              <a:rPr lang="pt-BR" sz="1000" dirty="0">
                <a:solidFill>
                  <a:schemeClr val="accent2"/>
                </a:solidFill>
                <a:sym typeface="Wingdings" pitchFamily="2" charset="2"/>
              </a:rPr>
              <a:t>	}</a:t>
            </a:r>
          </a:p>
          <a:p>
            <a:pPr algn="just"/>
            <a:endParaRPr lang="pt-BR" sz="1000" dirty="0">
              <a:solidFill>
                <a:schemeClr val="accent2"/>
              </a:solidFill>
              <a:sym typeface="Wingdings" pitchFamily="2" charset="2"/>
            </a:endParaRP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loop() </a:t>
            </a:r>
            <a:r>
              <a:rPr lang="pt-BR" sz="1000" dirty="0">
                <a:solidFill>
                  <a:schemeClr val="accent2"/>
                </a:solidFill>
                <a:sym typeface="Wingdings" pitchFamily="2" charset="2"/>
              </a:rPr>
              <a:t>{</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pPr algn="just"/>
            <a:endParaRPr lang="pt-BR" sz="1000" dirty="0">
              <a:solidFill>
                <a:schemeClr val="accent2"/>
              </a:solidFill>
              <a:sym typeface="Wingdings" pitchFamily="2" charset="2"/>
            </a:endParaRPr>
          </a:p>
          <a:p>
            <a:pPr algn="just"/>
            <a:r>
              <a:rPr lang="pt-BR" sz="1000" dirty="0">
                <a:solidFill>
                  <a:schemeClr val="accent2"/>
                </a:solidFill>
                <a:sym typeface="Wingdings" pitchFamily="2" charset="2"/>
              </a:rPr>
              <a:t>                  }</a:t>
            </a:r>
          </a:p>
          <a:p>
            <a:pPr algn="just"/>
            <a:endParaRPr lang="pt-BR" sz="1000" dirty="0"/>
          </a:p>
        </p:txBody>
      </p:sp>
      <p:sp>
        <p:nvSpPr>
          <p:cNvPr id="7" name="Retângulo 6"/>
          <p:cNvSpPr/>
          <p:nvPr/>
        </p:nvSpPr>
        <p:spPr>
          <a:xfrm>
            <a:off x="5029200" y="1600200"/>
            <a:ext cx="3886200" cy="3785652"/>
          </a:xfrm>
          <a:prstGeom prst="rect">
            <a:avLst/>
          </a:prstGeom>
        </p:spPr>
        <p:txBody>
          <a:bodyPr wrap="square">
            <a:spAutoFit/>
          </a:bodyPr>
          <a:lstStyle/>
          <a:p>
            <a:pPr algn="just"/>
            <a:r>
              <a:rPr lang="pt-BR" sz="1000" dirty="0">
                <a:sym typeface="Wingdings" pitchFamily="2" charset="2"/>
              </a:rPr>
              <a:t>Para testarmos mais uma vez a eficiência de nossa experiência iremos substituir na função “</a:t>
            </a:r>
            <a:r>
              <a:rPr lang="pt-BR" sz="1000" dirty="0" err="1">
                <a:sym typeface="Wingdings" pitchFamily="2" charset="2"/>
              </a:rPr>
              <a:t>void</a:t>
            </a:r>
            <a:r>
              <a:rPr lang="pt-BR" sz="1000" dirty="0">
                <a:sym typeface="Wingdings" pitchFamily="2" charset="2"/>
              </a:rPr>
              <a:t> setup()” os seguintes </a:t>
            </a:r>
            <a:r>
              <a:rPr lang="pt-BR" sz="1000" dirty="0" err="1">
                <a:sym typeface="Wingdings" pitchFamily="2" charset="2"/>
              </a:rPr>
              <a:t>parametros</a:t>
            </a:r>
            <a:r>
              <a:rPr lang="pt-BR" sz="1000" dirty="0">
                <a:sym typeface="Wingdings" pitchFamily="2" charset="2"/>
              </a:rPr>
              <a:t>.</a:t>
            </a:r>
          </a:p>
          <a:p>
            <a:pPr algn="just"/>
            <a:r>
              <a:rPr lang="pt-BR" sz="1000" dirty="0">
                <a:sym typeface="Wingdings" pitchFamily="2" charset="2"/>
              </a:rPr>
              <a:t>Da mesma forma, também iremos alterar o programa ao lado para piscar conforme o ritmo solicitado.</a:t>
            </a:r>
          </a:p>
          <a:p>
            <a:pPr algn="just">
              <a:buFont typeface="Wingdings"/>
              <a:buChar char="à"/>
            </a:pPr>
            <a:r>
              <a:rPr lang="pt-BR" sz="1000" b="1" dirty="0">
                <a:solidFill>
                  <a:srgbClr val="C00000"/>
                </a:solidFill>
              </a:rPr>
              <a:t> Programa (exp. 2)</a:t>
            </a: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setup() </a:t>
            </a:r>
            <a:r>
              <a:rPr lang="pt-BR" sz="1000" dirty="0">
                <a:solidFill>
                  <a:schemeClr val="accent2"/>
                </a:solidFill>
                <a:sym typeface="Wingdings" pitchFamily="2" charset="2"/>
              </a:rPr>
              <a: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(13, OUTPUT);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(12, OUTPUT);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pinMode</a:t>
            </a:r>
            <a:r>
              <a:rPr lang="pt-BR" sz="1000" dirty="0">
                <a:solidFill>
                  <a:schemeClr val="accent2"/>
                </a:solidFill>
                <a:sym typeface="Wingdings" pitchFamily="2" charset="2"/>
              </a:rPr>
              <a:t>(11, OUTPUT);</a:t>
            </a:r>
          </a:p>
          <a:p>
            <a:pPr algn="just"/>
            <a:r>
              <a:rPr lang="pt-BR" sz="1000" dirty="0">
                <a:solidFill>
                  <a:schemeClr val="accent2"/>
                </a:solidFill>
                <a:sym typeface="Wingdings" pitchFamily="2" charset="2"/>
              </a:rPr>
              <a:t>                      }</a:t>
            </a:r>
          </a:p>
          <a:p>
            <a:pPr algn="just"/>
            <a:endParaRPr lang="pt-BR" sz="1000" dirty="0">
              <a:solidFill>
                <a:schemeClr val="accent2"/>
              </a:solidFill>
              <a:sym typeface="Wingdings" pitchFamily="2" charset="2"/>
            </a:endParaRP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loop() </a:t>
            </a:r>
            <a:r>
              <a:rPr lang="pt-BR" sz="1000" dirty="0">
                <a:solidFill>
                  <a:schemeClr val="accent2"/>
                </a:solidFill>
                <a:sym typeface="Wingdings" pitchFamily="2" charset="2"/>
              </a:rPr>
              <a:t>{</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 HIGH); </a:t>
            </a:r>
            <a:endParaRPr lang="pt-BR" sz="1000" b="1" dirty="0">
              <a:solidFill>
                <a:srgbClr val="C00000"/>
              </a:solidFill>
              <a:sym typeface="Wingdings" pitchFamily="2" charset="2"/>
            </a:endParaRP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r>
              <a:rPr lang="pt-BR" sz="1000" dirty="0">
                <a:solidFill>
                  <a:schemeClr val="accent2"/>
                </a:solidFill>
                <a:sym typeface="Wingdings" pitchFamily="2" charset="2"/>
              </a:rPr>
              <a:t>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 LOW); </a:t>
            </a:r>
            <a:endParaRPr lang="pt-BR" sz="1000" b="1" dirty="0">
              <a:solidFill>
                <a:srgbClr val="C00000"/>
              </a:solidFill>
              <a:sym typeface="Wingdings" pitchFamily="2" charset="2"/>
            </a:endParaRPr>
          </a:p>
          <a:p>
            <a:pPr algn="just"/>
            <a:r>
              <a:rPr lang="pt-BR" sz="1000" dirty="0">
                <a:solidFill>
                  <a:schemeClr val="accent2"/>
                </a:solidFill>
                <a:sym typeface="Wingdings" pitchFamily="2" charset="2"/>
              </a:rPr>
              <a:t>                   }</a:t>
            </a:r>
          </a:p>
          <a:p>
            <a:pPr algn="just"/>
            <a:endParaRPr lang="pt-BR" sz="1000" dirty="0"/>
          </a:p>
        </p:txBody>
      </p:sp>
      <p:pic>
        <p:nvPicPr>
          <p:cNvPr id="8" name="Picture 2"/>
          <p:cNvPicPr>
            <a:picLocks noChangeAspect="1" noChangeArrowheads="1"/>
          </p:cNvPicPr>
          <p:nvPr/>
        </p:nvPicPr>
        <p:blipFill>
          <a:blip r:embed="rId2"/>
          <a:srcRect/>
          <a:stretch>
            <a:fillRect/>
          </a:stretch>
        </p:blipFill>
        <p:spPr bwMode="auto">
          <a:xfrm>
            <a:off x="2743200" y="4572000"/>
            <a:ext cx="3026980" cy="1524000"/>
          </a:xfrm>
          <a:prstGeom prst="rect">
            <a:avLst/>
          </a:prstGeom>
          <a:noFill/>
          <a:ln w="9525">
            <a:noFill/>
            <a:miter lim="800000"/>
            <a:headEnd/>
            <a:tailEnd/>
          </a:ln>
          <a:effectLst/>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1519059"/>
            <a:ext cx="1600200" cy="338554"/>
          </a:xfrm>
          <a:prstGeom prst="rect">
            <a:avLst/>
          </a:prstGeom>
        </p:spPr>
        <p:txBody>
          <a:bodyPr wrap="square">
            <a:spAutoFit/>
          </a:bodyPr>
          <a:lstStyle/>
          <a:p>
            <a:pPr algn="just"/>
            <a:r>
              <a:rPr lang="pt-BR" sz="1600" b="1" dirty="0">
                <a:solidFill>
                  <a:srgbClr val="9F0F10"/>
                </a:solidFill>
              </a:rPr>
              <a:t>Cla</a:t>
            </a:r>
            <a:r>
              <a:rPr lang="pt-BR" sz="1600" b="1" dirty="0">
                <a:solidFill>
                  <a:schemeClr val="bg1">
                    <a:lumMod val="50000"/>
                  </a:schemeClr>
                </a:solidFill>
              </a:rPr>
              <a:t>sse </a:t>
            </a:r>
            <a:r>
              <a:rPr lang="pt-BR" sz="1600" b="1" dirty="0">
                <a:solidFill>
                  <a:srgbClr val="FF0000"/>
                </a:solidFill>
              </a:rPr>
              <a:t>Se</a:t>
            </a:r>
            <a:r>
              <a:rPr lang="pt-BR" sz="1600" b="1" dirty="0">
                <a:solidFill>
                  <a:schemeClr val="bg1">
                    <a:lumMod val="50000"/>
                  </a:schemeClr>
                </a:solidFill>
              </a:rPr>
              <a:t>ri</a:t>
            </a:r>
            <a:r>
              <a:rPr lang="pt-BR" sz="1600" b="1" dirty="0">
                <a:solidFill>
                  <a:srgbClr val="8F2997"/>
                </a:solidFill>
              </a:rPr>
              <a:t>al</a:t>
            </a:r>
            <a:endParaRPr lang="pt-BR" sz="1600" b="1" dirty="0">
              <a:solidFill>
                <a:srgbClr val="C00000"/>
              </a:solidFill>
            </a:endParaRPr>
          </a:p>
        </p:txBody>
      </p:sp>
      <p:sp>
        <p:nvSpPr>
          <p:cNvPr id="7" name="Retângulo 6"/>
          <p:cNvSpPr/>
          <p:nvPr/>
        </p:nvSpPr>
        <p:spPr>
          <a:xfrm>
            <a:off x="0" y="1991380"/>
            <a:ext cx="9144000" cy="523220"/>
          </a:xfrm>
          <a:prstGeom prst="rect">
            <a:avLst/>
          </a:prstGeom>
        </p:spPr>
        <p:txBody>
          <a:bodyPr wrap="square">
            <a:spAutoFit/>
          </a:bodyPr>
          <a:lstStyle/>
          <a:p>
            <a:pPr algn="just"/>
            <a:r>
              <a:rPr lang="pt-BR" sz="1400" dirty="0"/>
              <a:t>Este tipo de classe denominada serial permite ao arduino comunicar-se com o computador por intermédio de uma porta serial (via USB)</a:t>
            </a:r>
          </a:p>
        </p:txBody>
      </p:sp>
      <p:sp>
        <p:nvSpPr>
          <p:cNvPr id="8" name="Retângulo 7"/>
          <p:cNvSpPr/>
          <p:nvPr/>
        </p:nvSpPr>
        <p:spPr>
          <a:xfrm>
            <a:off x="1295400" y="314980"/>
            <a:ext cx="7239000" cy="400110"/>
          </a:xfrm>
          <a:prstGeom prst="rect">
            <a:avLst/>
          </a:prstGeom>
        </p:spPr>
        <p:txBody>
          <a:bodyPr wrap="square">
            <a:spAutoFit/>
          </a:bodyPr>
          <a:lstStyle/>
          <a:p>
            <a:r>
              <a:rPr lang="pt-BR" sz="2000" b="1" dirty="0"/>
              <a:t>Ar</a:t>
            </a:r>
            <a:r>
              <a:rPr lang="pt-BR" sz="2000" b="1" dirty="0">
                <a:solidFill>
                  <a:srgbClr val="00B050"/>
                </a:solidFill>
              </a:rPr>
              <a:t>du</a:t>
            </a:r>
            <a:r>
              <a:rPr lang="pt-BR" sz="2000" b="1" dirty="0">
                <a:solidFill>
                  <a:schemeClr val="accent2"/>
                </a:solidFill>
              </a:rPr>
              <a:t>i</a:t>
            </a:r>
            <a:r>
              <a:rPr lang="pt-BR" sz="2000" b="1" dirty="0">
                <a:solidFill>
                  <a:srgbClr val="8F2997"/>
                </a:solidFill>
              </a:rPr>
              <a:t>no</a:t>
            </a:r>
            <a:r>
              <a:rPr lang="pt-BR" sz="2000" b="1" dirty="0">
                <a:solidFill>
                  <a:schemeClr val="bg1">
                    <a:lumMod val="50000"/>
                  </a:schemeClr>
                </a:solidFill>
              </a:rPr>
              <a:t> – </a:t>
            </a:r>
            <a:r>
              <a:rPr lang="pt-BR" sz="2000" b="1" dirty="0">
                <a:solidFill>
                  <a:srgbClr val="9F0F10"/>
                </a:solidFill>
              </a:rPr>
              <a:t>Cla</a:t>
            </a:r>
            <a:r>
              <a:rPr lang="pt-BR" sz="2000" b="1" dirty="0">
                <a:solidFill>
                  <a:schemeClr val="bg1">
                    <a:lumMod val="50000"/>
                  </a:schemeClr>
                </a:solidFill>
              </a:rPr>
              <a:t>sse </a:t>
            </a:r>
            <a:r>
              <a:rPr lang="pt-BR" sz="2000" b="1" dirty="0">
                <a:solidFill>
                  <a:srgbClr val="FF0000"/>
                </a:solidFill>
              </a:rPr>
              <a:t>Se</a:t>
            </a:r>
            <a:r>
              <a:rPr lang="pt-BR" sz="2000" b="1" dirty="0">
                <a:solidFill>
                  <a:schemeClr val="bg1">
                    <a:lumMod val="50000"/>
                  </a:schemeClr>
                </a:solidFill>
              </a:rPr>
              <a:t>ri</a:t>
            </a:r>
            <a:r>
              <a:rPr lang="pt-BR" sz="2000" b="1" dirty="0">
                <a:solidFill>
                  <a:srgbClr val="8F2997"/>
                </a:solidFill>
              </a:rPr>
              <a:t>al &amp; </a:t>
            </a:r>
            <a:r>
              <a:rPr lang="pt-BR" sz="2000" b="1" dirty="0">
                <a:solidFill>
                  <a:srgbClr val="FF0000"/>
                </a:solidFill>
              </a:rPr>
              <a:t>LDR (</a:t>
            </a:r>
            <a:r>
              <a:rPr lang="pt-BR" sz="2000" b="1" dirty="0"/>
              <a:t>Light</a:t>
            </a:r>
            <a:r>
              <a:rPr lang="pt-BR" sz="2000" b="1" dirty="0">
                <a:solidFill>
                  <a:srgbClr val="FF0000"/>
                </a:solidFill>
              </a:rPr>
              <a:t> </a:t>
            </a:r>
            <a:r>
              <a:rPr lang="pt-BR" sz="2000" b="1" dirty="0" err="1">
                <a:solidFill>
                  <a:schemeClr val="accent2"/>
                </a:solidFill>
              </a:rPr>
              <a:t>Dependent</a:t>
            </a:r>
            <a:r>
              <a:rPr lang="pt-BR" sz="2000" b="1" dirty="0">
                <a:solidFill>
                  <a:srgbClr val="FF0000"/>
                </a:solidFill>
              </a:rPr>
              <a:t> </a:t>
            </a:r>
            <a:r>
              <a:rPr lang="pt-BR" sz="2000" b="1" dirty="0">
                <a:solidFill>
                  <a:schemeClr val="tx1">
                    <a:lumMod val="75000"/>
                    <a:lumOff val="25000"/>
                  </a:schemeClr>
                </a:solidFill>
              </a:rPr>
              <a:t>Resistor</a:t>
            </a:r>
            <a:r>
              <a:rPr lang="pt-BR" sz="2000" b="1" dirty="0">
                <a:solidFill>
                  <a:srgbClr val="FF0000"/>
                </a:solidFill>
              </a:rPr>
              <a:t>)</a:t>
            </a:r>
          </a:p>
        </p:txBody>
      </p:sp>
      <p:sp>
        <p:nvSpPr>
          <p:cNvPr id="9" name="Retângulo 8"/>
          <p:cNvSpPr/>
          <p:nvPr/>
        </p:nvSpPr>
        <p:spPr>
          <a:xfrm>
            <a:off x="0" y="2480846"/>
            <a:ext cx="1295400" cy="338554"/>
          </a:xfrm>
          <a:prstGeom prst="rect">
            <a:avLst/>
          </a:prstGeom>
        </p:spPr>
        <p:txBody>
          <a:bodyPr wrap="square">
            <a:spAutoFit/>
          </a:bodyPr>
          <a:lstStyle/>
          <a:p>
            <a:pPr algn="just"/>
            <a:r>
              <a:rPr lang="pt-BR" sz="1600" b="1" dirty="0">
                <a:solidFill>
                  <a:srgbClr val="9F0F10"/>
                </a:solidFill>
              </a:rPr>
              <a:t>Ins</a:t>
            </a:r>
            <a:r>
              <a:rPr lang="pt-BR" sz="1600" b="1" dirty="0">
                <a:solidFill>
                  <a:schemeClr val="bg1">
                    <a:lumMod val="50000"/>
                  </a:schemeClr>
                </a:solidFill>
              </a:rPr>
              <a:t>tru</a:t>
            </a:r>
            <a:r>
              <a:rPr lang="pt-BR" sz="1600" b="1" dirty="0">
                <a:solidFill>
                  <a:srgbClr val="FF0000"/>
                </a:solidFill>
              </a:rPr>
              <a:t>ções</a:t>
            </a:r>
            <a:endParaRPr lang="pt-BR" sz="1600" b="1" dirty="0">
              <a:solidFill>
                <a:srgbClr val="C00000"/>
              </a:solidFill>
            </a:endParaRPr>
          </a:p>
        </p:txBody>
      </p:sp>
      <p:sp>
        <p:nvSpPr>
          <p:cNvPr id="12" name="Retângulo 11"/>
          <p:cNvSpPr/>
          <p:nvPr/>
        </p:nvSpPr>
        <p:spPr>
          <a:xfrm>
            <a:off x="0" y="2816423"/>
            <a:ext cx="9144000" cy="307777"/>
          </a:xfrm>
          <a:prstGeom prst="rect">
            <a:avLst/>
          </a:prstGeom>
        </p:spPr>
        <p:txBody>
          <a:bodyPr wrap="square">
            <a:spAutoFit/>
          </a:bodyPr>
          <a:lstStyle/>
          <a:p>
            <a:pPr algn="just"/>
            <a:r>
              <a:rPr lang="pt-BR" sz="1400" dirty="0"/>
              <a:t>São observadas dois principais tipos de instruções :</a:t>
            </a:r>
          </a:p>
        </p:txBody>
      </p:sp>
      <p:sp>
        <p:nvSpPr>
          <p:cNvPr id="13" name="Retângulo 12"/>
          <p:cNvSpPr/>
          <p:nvPr/>
        </p:nvSpPr>
        <p:spPr>
          <a:xfrm>
            <a:off x="76200" y="3180546"/>
            <a:ext cx="6667210" cy="477054"/>
          </a:xfrm>
          <a:prstGeom prst="rect">
            <a:avLst/>
          </a:prstGeom>
        </p:spPr>
        <p:txBody>
          <a:bodyPr wrap="none">
            <a:spAutoFit/>
          </a:bodyPr>
          <a:lstStyle/>
          <a:p>
            <a:r>
              <a:rPr lang="pt-BR" sz="1400" b="1" dirty="0">
                <a:solidFill>
                  <a:srgbClr val="C00000"/>
                </a:solidFill>
              </a:rPr>
              <a:t>Serial.</a:t>
            </a:r>
            <a:r>
              <a:rPr lang="pt-BR" sz="1400" b="1" dirty="0" err="1">
                <a:solidFill>
                  <a:srgbClr val="C00000"/>
                </a:solidFill>
              </a:rPr>
              <a:t>begin</a:t>
            </a:r>
            <a:r>
              <a:rPr lang="pt-BR" sz="1400" b="1" dirty="0">
                <a:solidFill>
                  <a:srgbClr val="C00000"/>
                </a:solidFill>
              </a:rPr>
              <a:t> (9600) </a:t>
            </a:r>
            <a:r>
              <a:rPr lang="pt-BR" sz="1100" b="1" dirty="0">
                <a:solidFill>
                  <a:schemeClr val="accent1">
                    <a:lumMod val="75000"/>
                  </a:schemeClr>
                </a:solidFill>
                <a:sym typeface="Wingdings" pitchFamily="2" charset="2"/>
              </a:rPr>
              <a:t> </a:t>
            </a:r>
            <a:r>
              <a:rPr lang="pt-BR" sz="1100" b="1" dirty="0">
                <a:solidFill>
                  <a:schemeClr val="accent1">
                    <a:lumMod val="75000"/>
                  </a:schemeClr>
                </a:solidFill>
              </a:rPr>
              <a:t>inicia a comunicação inicia a comunicação do Arduino </a:t>
            </a:r>
          </a:p>
          <a:p>
            <a:r>
              <a:rPr lang="pt-BR" sz="1100" b="1" dirty="0">
                <a:solidFill>
                  <a:schemeClr val="accent1">
                    <a:lumMod val="75000"/>
                  </a:schemeClr>
                </a:solidFill>
              </a:rPr>
              <a:t>		com o computador utilizando a velocidade 9600 bits por segundo </a:t>
            </a:r>
            <a:endParaRPr lang="pt-BR" sz="1200" b="1" dirty="0">
              <a:solidFill>
                <a:srgbClr val="C00000"/>
              </a:solidFill>
            </a:endParaRPr>
          </a:p>
        </p:txBody>
      </p:sp>
      <p:sp>
        <p:nvSpPr>
          <p:cNvPr id="14" name="Retângulo 13"/>
          <p:cNvSpPr/>
          <p:nvPr/>
        </p:nvSpPr>
        <p:spPr>
          <a:xfrm>
            <a:off x="76200" y="3733800"/>
            <a:ext cx="5623655" cy="307777"/>
          </a:xfrm>
          <a:prstGeom prst="rect">
            <a:avLst/>
          </a:prstGeom>
        </p:spPr>
        <p:txBody>
          <a:bodyPr wrap="none">
            <a:spAutoFit/>
          </a:bodyPr>
          <a:lstStyle/>
          <a:p>
            <a:r>
              <a:rPr lang="pt-BR" sz="1400" b="1" dirty="0">
                <a:solidFill>
                  <a:srgbClr val="8F2997"/>
                </a:solidFill>
              </a:rPr>
              <a:t>Serial.</a:t>
            </a:r>
            <a:r>
              <a:rPr lang="pt-BR" sz="1400" b="1" dirty="0" err="1">
                <a:solidFill>
                  <a:srgbClr val="8F2997"/>
                </a:solidFill>
              </a:rPr>
              <a:t>println</a:t>
            </a:r>
            <a:r>
              <a:rPr lang="pt-BR" sz="1400" b="1" dirty="0">
                <a:solidFill>
                  <a:srgbClr val="8F2997"/>
                </a:solidFill>
              </a:rPr>
              <a:t> (x,DEC) </a:t>
            </a:r>
            <a:r>
              <a:rPr lang="pt-BR" sz="1100" b="1" dirty="0">
                <a:solidFill>
                  <a:schemeClr val="accent1">
                    <a:lumMod val="75000"/>
                  </a:schemeClr>
                </a:solidFill>
                <a:sym typeface="Wingdings" pitchFamily="2" charset="2"/>
              </a:rPr>
              <a:t> envia o valor de x como decimal para o computador</a:t>
            </a:r>
            <a:endParaRPr lang="pt-BR" sz="1200" b="1" dirty="0">
              <a:solidFill>
                <a:srgbClr val="C00000"/>
              </a:solidFill>
            </a:endParaRPr>
          </a:p>
        </p:txBody>
      </p:sp>
      <p:sp>
        <p:nvSpPr>
          <p:cNvPr id="15" name="Retângulo 14"/>
          <p:cNvSpPr/>
          <p:nvPr/>
        </p:nvSpPr>
        <p:spPr>
          <a:xfrm>
            <a:off x="152400" y="4267200"/>
            <a:ext cx="4191000" cy="338554"/>
          </a:xfrm>
          <a:prstGeom prst="rect">
            <a:avLst/>
          </a:prstGeom>
        </p:spPr>
        <p:txBody>
          <a:bodyPr wrap="square">
            <a:spAutoFit/>
          </a:bodyPr>
          <a:lstStyle/>
          <a:p>
            <a:pPr algn="just"/>
            <a:r>
              <a:rPr lang="pt-BR" sz="1600" b="1" dirty="0">
                <a:solidFill>
                  <a:schemeClr val="tx1">
                    <a:lumMod val="75000"/>
                    <a:lumOff val="25000"/>
                  </a:schemeClr>
                </a:solidFill>
              </a:rPr>
              <a:t>L</a:t>
            </a:r>
            <a:r>
              <a:rPr lang="pt-BR" sz="1600" b="1" dirty="0">
                <a:solidFill>
                  <a:schemeClr val="accent2">
                    <a:lumMod val="75000"/>
                  </a:schemeClr>
                </a:solidFill>
              </a:rPr>
              <a:t>D</a:t>
            </a:r>
            <a:r>
              <a:rPr lang="pt-BR" sz="1600" b="1" dirty="0">
                <a:solidFill>
                  <a:srgbClr val="C00000"/>
                </a:solidFill>
              </a:rPr>
              <a:t>R (</a:t>
            </a:r>
            <a:r>
              <a:rPr lang="pt-BR" sz="1600" b="1" dirty="0"/>
              <a:t>Resistor</a:t>
            </a:r>
            <a:r>
              <a:rPr lang="pt-BR" sz="1600" b="1" dirty="0">
                <a:solidFill>
                  <a:srgbClr val="C00000"/>
                </a:solidFill>
              </a:rPr>
              <a:t> </a:t>
            </a:r>
            <a:r>
              <a:rPr lang="pt-BR" sz="1600" b="1" dirty="0">
                <a:solidFill>
                  <a:schemeClr val="accent2"/>
                </a:solidFill>
              </a:rPr>
              <a:t>Dependente</a:t>
            </a:r>
            <a:r>
              <a:rPr lang="pt-BR" sz="1600" b="1" dirty="0">
                <a:solidFill>
                  <a:srgbClr val="C00000"/>
                </a:solidFill>
              </a:rPr>
              <a:t> </a:t>
            </a:r>
            <a:r>
              <a:rPr lang="pt-BR" sz="1600" b="1" dirty="0">
                <a:solidFill>
                  <a:schemeClr val="bg1">
                    <a:lumMod val="50000"/>
                  </a:schemeClr>
                </a:solidFill>
              </a:rPr>
              <a:t>da</a:t>
            </a:r>
            <a:r>
              <a:rPr lang="pt-BR" sz="1600" b="1" dirty="0">
                <a:solidFill>
                  <a:srgbClr val="C00000"/>
                </a:solidFill>
              </a:rPr>
              <a:t> Luz</a:t>
            </a:r>
          </a:p>
        </p:txBody>
      </p:sp>
      <p:sp>
        <p:nvSpPr>
          <p:cNvPr id="16" name="Retângulo 15"/>
          <p:cNvSpPr/>
          <p:nvPr/>
        </p:nvSpPr>
        <p:spPr>
          <a:xfrm>
            <a:off x="76200" y="4648200"/>
            <a:ext cx="8915400" cy="1169551"/>
          </a:xfrm>
          <a:prstGeom prst="rect">
            <a:avLst/>
          </a:prstGeom>
        </p:spPr>
        <p:txBody>
          <a:bodyPr wrap="square">
            <a:spAutoFit/>
          </a:bodyPr>
          <a:lstStyle/>
          <a:p>
            <a:pPr algn="just"/>
            <a:r>
              <a:rPr lang="pt-BR" sz="1400" dirty="0"/>
              <a:t>Um resistor dependente da luz, é um transdutor de entrada </a:t>
            </a:r>
            <a:r>
              <a:rPr lang="pt-BR" sz="1400" dirty="0">
                <a:solidFill>
                  <a:srgbClr val="C00000"/>
                </a:solidFill>
              </a:rPr>
              <a:t>(sensor) </a:t>
            </a:r>
            <a:r>
              <a:rPr lang="pt-BR" sz="1400" dirty="0"/>
              <a:t>que converte a luz em valores de resistência. Sua composição química contém de sulfeto de cádmio </a:t>
            </a:r>
            <a:r>
              <a:rPr lang="pt-BR" sz="1400" dirty="0">
                <a:solidFill>
                  <a:srgbClr val="C00000"/>
                </a:solidFill>
              </a:rPr>
              <a:t>(</a:t>
            </a:r>
            <a:r>
              <a:rPr lang="pt-BR" sz="1400" dirty="0" err="1">
                <a:solidFill>
                  <a:srgbClr val="C00000"/>
                </a:solidFill>
              </a:rPr>
              <a:t>CdS</a:t>
            </a:r>
            <a:r>
              <a:rPr lang="pt-BR" sz="1400" dirty="0">
                <a:solidFill>
                  <a:srgbClr val="C00000"/>
                </a:solidFill>
              </a:rPr>
              <a:t>) </a:t>
            </a:r>
            <a:r>
              <a:rPr lang="pt-BR" sz="1400" dirty="0"/>
              <a:t>ou seleneto de cádmio </a:t>
            </a:r>
            <a:r>
              <a:rPr lang="pt-BR" sz="1400" dirty="0">
                <a:solidFill>
                  <a:srgbClr val="C00000"/>
                </a:solidFill>
              </a:rPr>
              <a:t>(</a:t>
            </a:r>
            <a:r>
              <a:rPr lang="pt-BR" sz="1400" dirty="0" err="1">
                <a:solidFill>
                  <a:srgbClr val="C00000"/>
                </a:solidFill>
              </a:rPr>
              <a:t>CdSe</a:t>
            </a:r>
            <a:r>
              <a:rPr lang="pt-BR" sz="1400" dirty="0">
                <a:solidFill>
                  <a:srgbClr val="C00000"/>
                </a:solidFill>
              </a:rPr>
              <a:t>).</a:t>
            </a:r>
          </a:p>
          <a:p>
            <a:pPr algn="just"/>
            <a:r>
              <a:rPr lang="pt-BR" sz="1400" dirty="0"/>
              <a:t>Existe um aspecto de suma importância que diz respeito à sua resistência, pois a mesma diminui na medida que a luminosidade fica intensa, assim como, quando da existência de pouca luminosidade, aumenta consideravelmente sua resistência,</a:t>
            </a: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676400" y="314980"/>
            <a:ext cx="7239000" cy="523220"/>
          </a:xfrm>
          <a:prstGeom prst="rect">
            <a:avLst/>
          </a:prstGeom>
        </p:spPr>
        <p:txBody>
          <a:bodyPr wrap="square">
            <a:spAutoFit/>
          </a:bodyPr>
          <a:lstStyle/>
          <a:p>
            <a:r>
              <a:rPr lang="pt-BR" sz="2800" b="1" dirty="0"/>
              <a:t>Luz  </a:t>
            </a:r>
            <a:r>
              <a:rPr lang="pt-BR" sz="2800" b="1" dirty="0">
                <a:solidFill>
                  <a:srgbClr val="00B050"/>
                </a:solidFill>
              </a:rPr>
              <a:t>Ambiente </a:t>
            </a:r>
            <a:r>
              <a:rPr lang="pt-BR" sz="2800" b="1" dirty="0">
                <a:solidFill>
                  <a:schemeClr val="bg1">
                    <a:lumMod val="50000"/>
                  </a:schemeClr>
                </a:solidFill>
              </a:rPr>
              <a:t>– </a:t>
            </a:r>
            <a:r>
              <a:rPr lang="pt-BR" sz="2800" b="1" dirty="0">
                <a:solidFill>
                  <a:schemeClr val="accent6"/>
                </a:solidFill>
              </a:rPr>
              <a:t>Exp</a:t>
            </a:r>
            <a:r>
              <a:rPr lang="pt-BR" sz="2800" b="1" dirty="0"/>
              <a:t>eri</a:t>
            </a:r>
            <a:r>
              <a:rPr lang="pt-BR" sz="2800" b="1" dirty="0">
                <a:solidFill>
                  <a:srgbClr val="FFC000"/>
                </a:solidFill>
              </a:rPr>
              <a:t>men</a:t>
            </a:r>
            <a:r>
              <a:rPr lang="pt-BR" sz="2800" b="1" dirty="0">
                <a:solidFill>
                  <a:srgbClr val="C00000"/>
                </a:solidFill>
              </a:rPr>
              <a:t>to 3</a:t>
            </a:r>
            <a:endParaRPr lang="pt-BR" sz="2800" dirty="0">
              <a:solidFill>
                <a:srgbClr val="C00000"/>
              </a:solidFill>
            </a:endParaRPr>
          </a:p>
        </p:txBody>
      </p:sp>
      <p:sp>
        <p:nvSpPr>
          <p:cNvPr id="14" name="Retângulo 13"/>
          <p:cNvSpPr/>
          <p:nvPr/>
        </p:nvSpPr>
        <p:spPr>
          <a:xfrm>
            <a:off x="4876800" y="1524000"/>
            <a:ext cx="3886200" cy="3508653"/>
          </a:xfrm>
          <a:prstGeom prst="rect">
            <a:avLst/>
          </a:prstGeom>
        </p:spPr>
        <p:txBody>
          <a:bodyPr wrap="square">
            <a:spAutoFit/>
          </a:bodyPr>
          <a:lstStyle/>
          <a:p>
            <a:pPr algn="just"/>
            <a:r>
              <a:rPr lang="pt-BR" sz="1200" dirty="0"/>
              <a:t>Para realizarmos o experimento </a:t>
            </a:r>
            <a:r>
              <a:rPr lang="pt-BR" sz="1200" b="1" dirty="0">
                <a:solidFill>
                  <a:srgbClr val="C00000"/>
                </a:solidFill>
              </a:rPr>
              <a:t>3</a:t>
            </a:r>
            <a:r>
              <a:rPr lang="pt-BR" sz="1200" dirty="0"/>
              <a:t> serão utilizados os seguintes materiais: arduino, protoboard, fios de conexão, LDR e um resistor de 10 K.</a:t>
            </a:r>
          </a:p>
          <a:p>
            <a:pPr algn="just"/>
            <a:r>
              <a:rPr lang="pt-BR" sz="1200" b="1" dirty="0">
                <a:solidFill>
                  <a:srgbClr val="C00000"/>
                </a:solidFill>
              </a:rPr>
              <a:t>Programa (exp. 3)</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Serial.</a:t>
            </a:r>
            <a:r>
              <a:rPr lang="pt-BR" sz="1200" dirty="0" err="1">
                <a:solidFill>
                  <a:schemeClr val="accent2"/>
                </a:solidFill>
                <a:sym typeface="Wingdings" pitchFamily="2" charset="2"/>
              </a:rPr>
              <a:t>begin</a:t>
            </a:r>
            <a:r>
              <a:rPr lang="pt-BR" sz="1200" dirty="0">
                <a:solidFill>
                  <a:schemeClr val="accent2"/>
                </a:solidFill>
                <a:sym typeface="Wingdings" pitchFamily="2" charset="2"/>
              </a:rPr>
              <a:t>(9600); </a:t>
            </a:r>
            <a:r>
              <a:rPr lang="pt-BR" sz="800" b="1" dirty="0">
                <a:solidFill>
                  <a:srgbClr val="C00000"/>
                </a:solidFill>
                <a:sym typeface="Wingdings" pitchFamily="2" charset="2"/>
              </a:rPr>
              <a:t>// inicia comunicação com computador</a:t>
            </a:r>
            <a:endParaRPr lang="pt-BR" sz="1200" b="1" dirty="0">
              <a:solidFill>
                <a:srgbClr val="C00000"/>
              </a:solidFill>
              <a:sym typeface="Wingdings" pitchFamily="2" charset="2"/>
            </a:endParaRPr>
          </a:p>
          <a:p>
            <a:pPr algn="just"/>
            <a:r>
              <a:rPr lang="pt-BR" sz="1200" dirty="0">
                <a:solidFill>
                  <a:schemeClr val="accent2"/>
                </a:solidFill>
                <a:sym typeface="Wingdings" pitchFamily="2" charset="2"/>
              </a:rPr>
              <a:t>}</a:t>
            </a:r>
          </a:p>
          <a:p>
            <a:pPr algn="just"/>
            <a:endParaRPr lang="pt-BR" sz="1200" b="1"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p>
          <a:p>
            <a:pPr algn="just"/>
            <a:r>
              <a:rPr lang="pt-BR" sz="1200" dirty="0">
                <a:solidFill>
                  <a:schemeClr val="accent2"/>
                </a:solidFill>
                <a:sym typeface="Wingdings" pitchFamily="2" charset="2"/>
              </a:rPr>
              <a:t>{</a:t>
            </a:r>
          </a:p>
          <a:p>
            <a:r>
              <a:rPr lang="pt-BR" sz="1200" dirty="0">
                <a:solidFill>
                  <a:schemeClr val="accent2"/>
                </a:solidFill>
                <a:sym typeface="Wingdings" pitchFamily="2" charset="2"/>
              </a:rPr>
              <a:t>    </a:t>
            </a:r>
            <a:r>
              <a:rPr lang="pt-BR" sz="1200" dirty="0" err="1">
                <a:solidFill>
                  <a:schemeClr val="accent2"/>
                </a:solidFill>
                <a:sym typeface="Wingdings" pitchFamily="2" charset="2"/>
              </a:rPr>
              <a:t>int</a:t>
            </a:r>
            <a:r>
              <a:rPr lang="pt-BR" sz="1200" dirty="0">
                <a:solidFill>
                  <a:schemeClr val="accent2"/>
                </a:solidFill>
                <a:sym typeface="Wingdings" pitchFamily="2" charset="2"/>
              </a:rPr>
              <a:t> luz = </a:t>
            </a:r>
            <a:r>
              <a:rPr lang="pt-BR" sz="1200" dirty="0" err="1">
                <a:solidFill>
                  <a:schemeClr val="accent2"/>
                </a:solidFill>
                <a:sym typeface="Wingdings" pitchFamily="2" charset="2"/>
              </a:rPr>
              <a:t>analogRead</a:t>
            </a:r>
            <a:r>
              <a:rPr lang="pt-BR" sz="1200" dirty="0">
                <a:solidFill>
                  <a:schemeClr val="accent2"/>
                </a:solidFill>
                <a:sym typeface="Wingdings" pitchFamily="2" charset="2"/>
              </a:rPr>
              <a:t>(5); </a:t>
            </a:r>
            <a:r>
              <a:rPr lang="pt-BR" sz="800" b="1" dirty="0">
                <a:solidFill>
                  <a:srgbClr val="C00000"/>
                </a:solidFill>
                <a:sym typeface="Wingdings" pitchFamily="2" charset="2"/>
              </a:rPr>
              <a:t>// faz leitura da luminosidade</a:t>
            </a:r>
          </a:p>
          <a:p>
            <a:r>
              <a:rPr lang="pt-BR" sz="1200" dirty="0">
                <a:solidFill>
                  <a:schemeClr val="accent2"/>
                </a:solidFill>
                <a:sym typeface="Wingdings" pitchFamily="2" charset="2"/>
              </a:rPr>
              <a:t>    Serial.</a:t>
            </a:r>
            <a:r>
              <a:rPr lang="pt-BR" sz="1200" dirty="0" err="1">
                <a:solidFill>
                  <a:schemeClr val="accent2"/>
                </a:solidFill>
                <a:sym typeface="Wingdings" pitchFamily="2" charset="2"/>
              </a:rPr>
              <a:t>println</a:t>
            </a:r>
            <a:r>
              <a:rPr lang="pt-BR" sz="1200" dirty="0">
                <a:solidFill>
                  <a:schemeClr val="accent2"/>
                </a:solidFill>
                <a:sym typeface="Wingdings" pitchFamily="2" charset="2"/>
              </a:rPr>
              <a:t>(luz); </a:t>
            </a:r>
            <a:r>
              <a:rPr lang="pt-BR" sz="800" b="1" dirty="0">
                <a:solidFill>
                  <a:srgbClr val="C00000"/>
                </a:solidFill>
                <a:sym typeface="Wingdings" pitchFamily="2" charset="2"/>
              </a:rPr>
              <a:t>// envia valor da luminosidade ao computador</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r>
              <a:rPr lang="pt-BR" sz="1050" b="1" dirty="0" err="1">
                <a:sym typeface="Wingdings" pitchFamily="2" charset="2"/>
              </a:rPr>
              <a:t>Obs</a:t>
            </a:r>
            <a:r>
              <a:rPr lang="pt-BR" sz="1050" b="1" dirty="0">
                <a:sym typeface="Wingdings" pitchFamily="2" charset="2"/>
              </a:rPr>
              <a:t>: </a:t>
            </a:r>
            <a:r>
              <a:rPr lang="pt-BR" sz="1050" dirty="0"/>
              <a:t>A função deste experimento será a de medir a luminosidade do ambiente e enviar para o computador através da porta serial. Para executar o programa será necessário acionar o botão </a:t>
            </a:r>
            <a:r>
              <a:rPr lang="pt-BR" sz="1050" b="1" i="1" dirty="0"/>
              <a:t>“Serial Monitor” </a:t>
            </a:r>
            <a:r>
              <a:rPr lang="pt-BR" sz="1050" dirty="0"/>
              <a:t>do IDE.</a:t>
            </a:r>
            <a:endParaRPr lang="pt-BR" sz="1200" dirty="0"/>
          </a:p>
        </p:txBody>
      </p:sp>
      <p:pic>
        <p:nvPicPr>
          <p:cNvPr id="2050" name="Picture 2"/>
          <p:cNvPicPr>
            <a:picLocks noChangeAspect="1" noChangeArrowheads="1"/>
          </p:cNvPicPr>
          <p:nvPr/>
        </p:nvPicPr>
        <p:blipFill>
          <a:blip r:embed="rId2"/>
          <a:srcRect/>
          <a:stretch>
            <a:fillRect/>
          </a:stretch>
        </p:blipFill>
        <p:spPr bwMode="auto">
          <a:xfrm>
            <a:off x="457200" y="4191000"/>
            <a:ext cx="4038600" cy="21764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57200" y="1676400"/>
            <a:ext cx="4114800" cy="2375472"/>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4876800" y="5334000"/>
            <a:ext cx="2133600" cy="9906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7076571" y="5486400"/>
            <a:ext cx="1991229" cy="914400"/>
          </a:xfrm>
          <a:prstGeom prst="rect">
            <a:avLst/>
          </a:prstGeom>
          <a:noFill/>
          <a:ln w="9525">
            <a:noFill/>
            <a:miter lim="800000"/>
            <a:headEnd/>
            <a:tailEnd/>
          </a:ln>
          <a:effectLst/>
        </p:spPr>
      </p:pic>
      <p:sp>
        <p:nvSpPr>
          <p:cNvPr id="15" name="Retângulo 14"/>
          <p:cNvSpPr/>
          <p:nvPr/>
        </p:nvSpPr>
        <p:spPr>
          <a:xfrm>
            <a:off x="7253624" y="5257800"/>
            <a:ext cx="1737976" cy="261610"/>
          </a:xfrm>
          <a:prstGeom prst="rect">
            <a:avLst/>
          </a:prstGeom>
        </p:spPr>
        <p:txBody>
          <a:bodyPr wrap="none">
            <a:spAutoFit/>
          </a:bodyPr>
          <a:lstStyle/>
          <a:p>
            <a:r>
              <a:rPr lang="pt-BR" sz="1100" b="1" dirty="0">
                <a:solidFill>
                  <a:srgbClr val="C00000"/>
                </a:solidFill>
              </a:rPr>
              <a:t>Resultado da operação</a:t>
            </a:r>
            <a:endParaRPr lang="pt-BR" sz="1100" dirty="0"/>
          </a:p>
        </p:txBody>
      </p:sp>
      <p:sp>
        <p:nvSpPr>
          <p:cNvPr id="16" name="Retângulo 15"/>
          <p:cNvSpPr/>
          <p:nvPr/>
        </p:nvSpPr>
        <p:spPr>
          <a:xfrm>
            <a:off x="5354577" y="5105400"/>
            <a:ext cx="1122423" cy="261610"/>
          </a:xfrm>
          <a:prstGeom prst="rect">
            <a:avLst/>
          </a:prstGeom>
        </p:spPr>
        <p:txBody>
          <a:bodyPr wrap="none">
            <a:spAutoFit/>
          </a:bodyPr>
          <a:lstStyle/>
          <a:p>
            <a:r>
              <a:rPr lang="pt-BR" sz="1100" b="1" dirty="0">
                <a:solidFill>
                  <a:srgbClr val="C00000"/>
                </a:solidFill>
              </a:rPr>
              <a:t>Serial Monitor</a:t>
            </a:r>
            <a:endParaRPr lang="pt-BR" sz="1100" dirty="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chemeClr val="accent2"/>
                </a:solidFill>
              </a:rPr>
              <a:t>Co</a:t>
            </a:r>
            <a:r>
              <a:rPr lang="pt-BR" sz="2800" b="1" dirty="0">
                <a:solidFill>
                  <a:srgbClr val="8F2997"/>
                </a:solidFill>
              </a:rPr>
              <a:t>ne</a:t>
            </a:r>
            <a:r>
              <a:rPr lang="pt-BR" sz="2800" b="1" dirty="0">
                <a:solidFill>
                  <a:srgbClr val="9F0F10"/>
                </a:solidFill>
              </a:rPr>
              <a:t>xões</a:t>
            </a:r>
            <a:endParaRPr lang="pt-BR" sz="2800" dirty="0">
              <a:solidFill>
                <a:schemeClr val="bg1">
                  <a:lumMod val="50000"/>
                </a:schemeClr>
              </a:solidFill>
            </a:endParaRPr>
          </a:p>
        </p:txBody>
      </p:sp>
      <p:pic>
        <p:nvPicPr>
          <p:cNvPr id="3074" name="Picture 2"/>
          <p:cNvPicPr>
            <a:picLocks noChangeAspect="1" noChangeArrowheads="1"/>
          </p:cNvPicPr>
          <p:nvPr/>
        </p:nvPicPr>
        <p:blipFill>
          <a:blip r:embed="rId2"/>
          <a:srcRect/>
          <a:stretch>
            <a:fillRect/>
          </a:stretch>
        </p:blipFill>
        <p:spPr bwMode="auto">
          <a:xfrm>
            <a:off x="1447800" y="2057400"/>
            <a:ext cx="6124575" cy="3400425"/>
          </a:xfrm>
          <a:prstGeom prst="rect">
            <a:avLst/>
          </a:prstGeom>
          <a:noFill/>
          <a:ln w="9525">
            <a:noFill/>
            <a:miter lim="800000"/>
            <a:headEnd/>
            <a:tailEnd/>
          </a:ln>
          <a:effectLst/>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143000" y="314980"/>
            <a:ext cx="7620000" cy="430887"/>
          </a:xfrm>
          <a:prstGeom prst="rect">
            <a:avLst/>
          </a:prstGeom>
        </p:spPr>
        <p:txBody>
          <a:bodyPr wrap="square">
            <a:spAutoFit/>
          </a:bodyPr>
          <a:lstStyle/>
          <a:p>
            <a:r>
              <a:rPr lang="pt-BR" sz="2200" b="1" dirty="0">
                <a:solidFill>
                  <a:srgbClr val="C00000"/>
                </a:solidFill>
              </a:rPr>
              <a:t>Controle</a:t>
            </a:r>
            <a:r>
              <a:rPr lang="pt-BR" sz="2200" b="1" dirty="0"/>
              <a:t> </a:t>
            </a:r>
            <a:r>
              <a:rPr lang="pt-BR" sz="2200" b="1" dirty="0">
                <a:solidFill>
                  <a:schemeClr val="accent2"/>
                </a:solidFill>
              </a:rPr>
              <a:t>de</a:t>
            </a:r>
            <a:r>
              <a:rPr lang="pt-BR" sz="2200" b="1" dirty="0"/>
              <a:t> </a:t>
            </a:r>
            <a:r>
              <a:rPr lang="pt-BR" sz="2200" b="1" dirty="0">
                <a:solidFill>
                  <a:schemeClr val="accent5">
                    <a:lumMod val="50000"/>
                  </a:schemeClr>
                </a:solidFill>
              </a:rPr>
              <a:t>LED </a:t>
            </a:r>
            <a:r>
              <a:rPr lang="pt-BR" sz="2200" b="1" dirty="0">
                <a:solidFill>
                  <a:schemeClr val="bg1">
                    <a:lumMod val="50000"/>
                  </a:schemeClr>
                </a:solidFill>
              </a:rPr>
              <a:t>com</a:t>
            </a:r>
            <a:r>
              <a:rPr lang="pt-BR" sz="2200" b="1" dirty="0">
                <a:solidFill>
                  <a:schemeClr val="accent5">
                    <a:lumMod val="50000"/>
                  </a:schemeClr>
                </a:solidFill>
              </a:rPr>
              <a:t> </a:t>
            </a:r>
            <a:r>
              <a:rPr lang="pt-BR" sz="2200" b="1" dirty="0"/>
              <a:t>Luz  </a:t>
            </a:r>
            <a:r>
              <a:rPr lang="pt-BR" sz="2200" b="1" dirty="0">
                <a:solidFill>
                  <a:srgbClr val="8F2997"/>
                </a:solidFill>
              </a:rPr>
              <a:t>Ambiente</a:t>
            </a:r>
            <a:r>
              <a:rPr lang="pt-BR" sz="2200" b="1" dirty="0">
                <a:solidFill>
                  <a:srgbClr val="00B050"/>
                </a:solidFill>
              </a:rPr>
              <a:t>  </a:t>
            </a:r>
            <a:r>
              <a:rPr lang="pt-BR" sz="2200" b="1" dirty="0">
                <a:solidFill>
                  <a:schemeClr val="bg1">
                    <a:lumMod val="50000"/>
                  </a:schemeClr>
                </a:solidFill>
              </a:rPr>
              <a:t>– </a:t>
            </a:r>
            <a:r>
              <a:rPr lang="pt-BR" sz="2200" b="1" dirty="0">
                <a:solidFill>
                  <a:schemeClr val="accent6"/>
                </a:solidFill>
              </a:rPr>
              <a:t>Exp</a:t>
            </a:r>
            <a:r>
              <a:rPr lang="pt-BR" sz="2200" b="1" dirty="0"/>
              <a:t>eri</a:t>
            </a:r>
            <a:r>
              <a:rPr lang="pt-BR" sz="2200" b="1" dirty="0">
                <a:solidFill>
                  <a:srgbClr val="FFC000"/>
                </a:solidFill>
              </a:rPr>
              <a:t>men</a:t>
            </a:r>
            <a:r>
              <a:rPr lang="pt-BR" sz="2200" b="1" dirty="0">
                <a:solidFill>
                  <a:srgbClr val="C00000"/>
                </a:solidFill>
              </a:rPr>
              <a:t>to 4</a:t>
            </a:r>
            <a:endParaRPr lang="pt-BR" sz="2200" dirty="0">
              <a:solidFill>
                <a:srgbClr val="C00000"/>
              </a:solidFill>
            </a:endParaRPr>
          </a:p>
        </p:txBody>
      </p:sp>
      <p:sp>
        <p:nvSpPr>
          <p:cNvPr id="14" name="Retângulo 13"/>
          <p:cNvSpPr/>
          <p:nvPr/>
        </p:nvSpPr>
        <p:spPr>
          <a:xfrm>
            <a:off x="4876800" y="1524000"/>
            <a:ext cx="3886200" cy="4639732"/>
          </a:xfrm>
          <a:prstGeom prst="rect">
            <a:avLst/>
          </a:prstGeom>
        </p:spPr>
        <p:txBody>
          <a:bodyPr wrap="square">
            <a:spAutoFit/>
          </a:bodyPr>
          <a:lstStyle/>
          <a:p>
            <a:pPr algn="just"/>
            <a:r>
              <a:rPr lang="pt-BR" sz="1200" dirty="0"/>
              <a:t>Para realizarmos o experimento </a:t>
            </a:r>
            <a:r>
              <a:rPr lang="pt-BR" sz="1200" b="1" dirty="0">
                <a:solidFill>
                  <a:srgbClr val="C00000"/>
                </a:solidFill>
              </a:rPr>
              <a:t>3</a:t>
            </a:r>
            <a:r>
              <a:rPr lang="pt-BR" sz="1200" dirty="0"/>
              <a:t> serão utilizados os seguintes materiais: arduino, protoboard, fios de conexão, LDR , resistor de 10 K, LED um resistor de 220 ohm.</a:t>
            </a:r>
          </a:p>
          <a:p>
            <a:pPr algn="just"/>
            <a:r>
              <a:rPr lang="pt-BR" sz="1200" b="1" dirty="0">
                <a:solidFill>
                  <a:srgbClr val="C00000"/>
                </a:solidFill>
              </a:rPr>
              <a:t>Programa (exp. 3)</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Serial.</a:t>
            </a:r>
            <a:r>
              <a:rPr lang="pt-BR" sz="1200" dirty="0" err="1">
                <a:solidFill>
                  <a:schemeClr val="accent2"/>
                </a:solidFill>
                <a:sym typeface="Wingdings" pitchFamily="2" charset="2"/>
              </a:rPr>
              <a:t>begin</a:t>
            </a:r>
            <a:r>
              <a:rPr lang="pt-BR" sz="1200" dirty="0">
                <a:solidFill>
                  <a:schemeClr val="accent2"/>
                </a:solidFill>
                <a:sym typeface="Wingdings" pitchFamily="2" charset="2"/>
              </a:rPr>
              <a:t>(9600); </a:t>
            </a:r>
            <a:r>
              <a:rPr lang="pt-BR" sz="800" b="1" dirty="0">
                <a:solidFill>
                  <a:srgbClr val="C00000"/>
                </a:solidFill>
                <a:sym typeface="Wingdings" pitchFamily="2" charset="2"/>
              </a:rPr>
              <a:t>// inicia comunicação com computador</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(13,OUTPUT);</a:t>
            </a:r>
          </a:p>
          <a:p>
            <a:pPr algn="just"/>
            <a:r>
              <a:rPr lang="pt-BR" sz="1200" dirty="0">
                <a:solidFill>
                  <a:schemeClr val="accent2"/>
                </a:solidFill>
                <a:sym typeface="Wingdings" pitchFamily="2" charset="2"/>
              </a:rPr>
              <a:t>}</a:t>
            </a:r>
          </a:p>
          <a:p>
            <a:pPr algn="just"/>
            <a:endParaRPr lang="pt-BR" sz="1200" b="1"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p>
          <a:p>
            <a:pPr algn="just"/>
            <a:r>
              <a:rPr lang="pt-BR" sz="1200" dirty="0">
                <a:solidFill>
                  <a:schemeClr val="accent2"/>
                </a:solidFill>
                <a:sym typeface="Wingdings" pitchFamily="2" charset="2"/>
              </a:rPr>
              <a:t>{</a:t>
            </a:r>
          </a:p>
          <a:p>
            <a:r>
              <a:rPr lang="pt-BR" sz="1200" dirty="0">
                <a:solidFill>
                  <a:schemeClr val="accent2"/>
                </a:solidFill>
                <a:sym typeface="Wingdings" pitchFamily="2" charset="2"/>
              </a:rPr>
              <a:t>    </a:t>
            </a:r>
            <a:r>
              <a:rPr lang="pt-BR" sz="1200" dirty="0" err="1">
                <a:solidFill>
                  <a:schemeClr val="accent2"/>
                </a:solidFill>
                <a:sym typeface="Wingdings" pitchFamily="2" charset="2"/>
              </a:rPr>
              <a:t>int</a:t>
            </a:r>
            <a:r>
              <a:rPr lang="pt-BR" sz="1200" dirty="0">
                <a:solidFill>
                  <a:schemeClr val="accent2"/>
                </a:solidFill>
                <a:sym typeface="Wingdings" pitchFamily="2" charset="2"/>
              </a:rPr>
              <a:t> luz = </a:t>
            </a:r>
            <a:r>
              <a:rPr lang="pt-BR" sz="1200" dirty="0" err="1">
                <a:solidFill>
                  <a:schemeClr val="accent2"/>
                </a:solidFill>
                <a:sym typeface="Wingdings" pitchFamily="2" charset="2"/>
              </a:rPr>
              <a:t>analogRead</a:t>
            </a:r>
            <a:r>
              <a:rPr lang="pt-BR" sz="1200" dirty="0">
                <a:solidFill>
                  <a:schemeClr val="accent2"/>
                </a:solidFill>
                <a:sym typeface="Wingdings" pitchFamily="2" charset="2"/>
              </a:rPr>
              <a:t>(5); </a:t>
            </a:r>
            <a:r>
              <a:rPr lang="pt-BR" sz="800" b="1" dirty="0">
                <a:solidFill>
                  <a:srgbClr val="C00000"/>
                </a:solidFill>
                <a:sym typeface="Wingdings" pitchFamily="2" charset="2"/>
              </a:rPr>
              <a:t>// faz leitura da luminosidade</a:t>
            </a:r>
          </a:p>
          <a:p>
            <a:r>
              <a:rPr lang="pt-BR" sz="1200" dirty="0">
                <a:solidFill>
                  <a:schemeClr val="accent2"/>
                </a:solidFill>
                <a:sym typeface="Wingdings" pitchFamily="2" charset="2"/>
              </a:rPr>
              <a:t>    Serial.</a:t>
            </a:r>
            <a:r>
              <a:rPr lang="pt-BR" sz="1200" dirty="0" err="1">
                <a:solidFill>
                  <a:schemeClr val="accent2"/>
                </a:solidFill>
                <a:sym typeface="Wingdings" pitchFamily="2" charset="2"/>
              </a:rPr>
              <a:t>println</a:t>
            </a:r>
            <a:r>
              <a:rPr lang="pt-BR" sz="1200" dirty="0">
                <a:solidFill>
                  <a:schemeClr val="accent2"/>
                </a:solidFill>
                <a:sym typeface="Wingdings" pitchFamily="2" charset="2"/>
              </a:rPr>
              <a:t>(luz); </a:t>
            </a:r>
            <a:r>
              <a:rPr lang="pt-BR" sz="800" b="1" dirty="0">
                <a:solidFill>
                  <a:srgbClr val="C00000"/>
                </a:solidFill>
                <a:sym typeface="Wingdings" pitchFamily="2" charset="2"/>
              </a:rPr>
              <a:t>// envia valor da luminosidade ao computador</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if</a:t>
            </a:r>
            <a:r>
              <a:rPr lang="pt-BR" sz="1200" dirty="0">
                <a:solidFill>
                  <a:schemeClr val="accent2"/>
                </a:solidFill>
                <a:sym typeface="Wingdings" pitchFamily="2" charset="2"/>
              </a:rPr>
              <a:t> (luz&gt;500)</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(13,HIGH);</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else</a:t>
            </a:r>
            <a:endParaRPr lang="pt-BR" sz="1200" dirty="0">
              <a:solidFill>
                <a:schemeClr val="accent2"/>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(13,LOW);</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endParaRPr lang="pt-BR" sz="1200" dirty="0">
              <a:solidFill>
                <a:schemeClr val="accent2"/>
              </a:solidFill>
              <a:sym typeface="Wingdings" pitchFamily="2" charset="2"/>
            </a:endParaRPr>
          </a:p>
          <a:p>
            <a:pPr algn="just"/>
            <a:r>
              <a:rPr lang="pt-BR" sz="1050" b="1" dirty="0" err="1">
                <a:sym typeface="Wingdings" pitchFamily="2" charset="2"/>
              </a:rPr>
              <a:t>Obs</a:t>
            </a:r>
            <a:r>
              <a:rPr lang="pt-BR" sz="1050" b="1" dirty="0">
                <a:sym typeface="Wingdings" pitchFamily="2" charset="2"/>
              </a:rPr>
              <a:t>: </a:t>
            </a:r>
            <a:r>
              <a:rPr lang="pt-BR" sz="1050" dirty="0"/>
              <a:t>A função deste experimento será a de acender o LED quando o ambiente estiver escuro e, apagar o LED quando o ambiente estiver claro.</a:t>
            </a:r>
            <a:endParaRPr lang="pt-BR" sz="1200" dirty="0"/>
          </a:p>
        </p:txBody>
      </p:sp>
      <p:pic>
        <p:nvPicPr>
          <p:cNvPr id="3074" name="Picture 2"/>
          <p:cNvPicPr>
            <a:picLocks noChangeAspect="1" noChangeArrowheads="1"/>
          </p:cNvPicPr>
          <p:nvPr/>
        </p:nvPicPr>
        <p:blipFill>
          <a:blip r:embed="rId2"/>
          <a:srcRect/>
          <a:stretch>
            <a:fillRect/>
          </a:stretch>
        </p:blipFill>
        <p:spPr bwMode="auto">
          <a:xfrm>
            <a:off x="304800" y="1600200"/>
            <a:ext cx="4280799" cy="2590800"/>
          </a:xfrm>
          <a:prstGeom prst="rect">
            <a:avLst/>
          </a:prstGeom>
          <a:noFill/>
          <a:ln w="9525">
            <a:noFill/>
            <a:miter lim="800000"/>
            <a:headEnd/>
            <a:tailEnd/>
          </a:ln>
          <a:effectLst/>
        </p:spPr>
      </p:pic>
      <p:sp>
        <p:nvSpPr>
          <p:cNvPr id="13" name="Retângulo 12"/>
          <p:cNvSpPr/>
          <p:nvPr/>
        </p:nvSpPr>
        <p:spPr>
          <a:xfrm>
            <a:off x="152400" y="4579203"/>
            <a:ext cx="4572000" cy="830997"/>
          </a:xfrm>
          <a:prstGeom prst="rect">
            <a:avLst/>
          </a:prstGeom>
        </p:spPr>
        <p:txBody>
          <a:bodyPr>
            <a:spAutoFit/>
          </a:bodyPr>
          <a:lstStyle/>
          <a:p>
            <a:pPr algn="just"/>
            <a:r>
              <a:rPr lang="pt-BR" sz="1200" dirty="0"/>
              <a:t>Para concluirmos nosso aprendizado em relação a </a:t>
            </a:r>
            <a:r>
              <a:rPr lang="pt-BR" sz="1200" dirty="0" err="1"/>
              <a:t>LED’s</a:t>
            </a:r>
            <a:r>
              <a:rPr lang="pt-BR" sz="1200" dirty="0"/>
              <a:t>  e luz ambiente, favor elaborar um circuito com 1 LDR e 2 </a:t>
            </a:r>
            <a:r>
              <a:rPr lang="pt-BR" sz="1200" dirty="0" err="1"/>
              <a:t>LED’s</a:t>
            </a:r>
            <a:r>
              <a:rPr lang="pt-BR" sz="1200" dirty="0"/>
              <a:t> (1</a:t>
            </a:r>
          </a:p>
          <a:p>
            <a:pPr algn="just"/>
            <a:r>
              <a:rPr lang="pt-BR" sz="1200" dirty="0"/>
              <a:t>vermelho e 1 verde). Assim que  estiver escuro, acender o LED</a:t>
            </a:r>
          </a:p>
          <a:p>
            <a:pPr algn="just"/>
            <a:r>
              <a:rPr lang="pt-BR" sz="1200" dirty="0"/>
              <a:t>vermelho e quando estiver claro, acender o LED verde.</a:t>
            </a: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AutoShape 12" descr="Resultado de imagem para resistor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2" name="Retângulo 11"/>
          <p:cNvSpPr/>
          <p:nvPr/>
        </p:nvSpPr>
        <p:spPr>
          <a:xfrm>
            <a:off x="1600200" y="314980"/>
            <a:ext cx="7620000" cy="430887"/>
          </a:xfrm>
          <a:prstGeom prst="rect">
            <a:avLst/>
          </a:prstGeom>
        </p:spPr>
        <p:txBody>
          <a:bodyPr wrap="square">
            <a:spAutoFit/>
          </a:bodyPr>
          <a:lstStyle/>
          <a:p>
            <a:r>
              <a:rPr lang="pt-BR" sz="2200" b="1" dirty="0">
                <a:solidFill>
                  <a:schemeClr val="accent5">
                    <a:lumMod val="50000"/>
                  </a:schemeClr>
                </a:solidFill>
              </a:rPr>
              <a:t>Chave </a:t>
            </a:r>
            <a:r>
              <a:rPr lang="pt-BR" sz="2200" b="1" dirty="0">
                <a:solidFill>
                  <a:schemeClr val="bg1">
                    <a:lumMod val="50000"/>
                  </a:schemeClr>
                </a:solidFill>
              </a:rPr>
              <a:t>com</a:t>
            </a:r>
            <a:r>
              <a:rPr lang="pt-BR" sz="2200" b="1" dirty="0">
                <a:solidFill>
                  <a:schemeClr val="accent5">
                    <a:lumMod val="50000"/>
                  </a:schemeClr>
                </a:solidFill>
              </a:rPr>
              <a:t> </a:t>
            </a:r>
            <a:r>
              <a:rPr lang="pt-BR" sz="2200" b="1" dirty="0"/>
              <a:t>Táctil </a:t>
            </a:r>
            <a:r>
              <a:rPr lang="pt-BR" sz="2200" b="1" dirty="0">
                <a:solidFill>
                  <a:srgbClr val="8F2997"/>
                </a:solidFill>
              </a:rPr>
              <a:t>(</a:t>
            </a:r>
            <a:r>
              <a:rPr lang="pt-BR" sz="2200" b="1" dirty="0" err="1">
                <a:solidFill>
                  <a:srgbClr val="8F2997"/>
                </a:solidFill>
              </a:rPr>
              <a:t>Push</a:t>
            </a:r>
            <a:r>
              <a:rPr lang="pt-BR" sz="2200" b="1" dirty="0">
                <a:solidFill>
                  <a:srgbClr val="8F2997"/>
                </a:solidFill>
              </a:rPr>
              <a:t> </a:t>
            </a:r>
            <a:r>
              <a:rPr lang="pt-BR" sz="2200" b="1" dirty="0">
                <a:solidFill>
                  <a:schemeClr val="accent1">
                    <a:lumMod val="50000"/>
                  </a:schemeClr>
                </a:solidFill>
              </a:rPr>
              <a:t>Button</a:t>
            </a:r>
            <a:r>
              <a:rPr lang="pt-BR" sz="2200" b="1" dirty="0">
                <a:solidFill>
                  <a:srgbClr val="8F2997"/>
                </a:solidFill>
              </a:rPr>
              <a:t>) - </a:t>
            </a:r>
            <a:r>
              <a:rPr lang="pt-BR" sz="2200" b="1" dirty="0">
                <a:solidFill>
                  <a:schemeClr val="accent6"/>
                </a:solidFill>
              </a:rPr>
              <a:t>Exp</a:t>
            </a:r>
            <a:r>
              <a:rPr lang="pt-BR" sz="2200" b="1" dirty="0"/>
              <a:t>eri</a:t>
            </a:r>
            <a:r>
              <a:rPr lang="pt-BR" sz="2200" b="1" dirty="0">
                <a:solidFill>
                  <a:srgbClr val="FFC000"/>
                </a:solidFill>
              </a:rPr>
              <a:t>men</a:t>
            </a:r>
            <a:r>
              <a:rPr lang="pt-BR" sz="2200" b="1" dirty="0">
                <a:solidFill>
                  <a:srgbClr val="C00000"/>
                </a:solidFill>
              </a:rPr>
              <a:t>to 5</a:t>
            </a:r>
            <a:endParaRPr lang="pt-BR" sz="2200" dirty="0">
              <a:solidFill>
                <a:srgbClr val="C00000"/>
              </a:solidFill>
            </a:endParaRPr>
          </a:p>
        </p:txBody>
      </p:sp>
      <p:sp>
        <p:nvSpPr>
          <p:cNvPr id="14" name="Retângulo 13"/>
          <p:cNvSpPr/>
          <p:nvPr/>
        </p:nvSpPr>
        <p:spPr>
          <a:xfrm>
            <a:off x="4876800" y="1524000"/>
            <a:ext cx="3886200" cy="4478149"/>
          </a:xfrm>
          <a:prstGeom prst="rect">
            <a:avLst/>
          </a:prstGeom>
        </p:spPr>
        <p:txBody>
          <a:bodyPr wrap="square">
            <a:spAutoFit/>
          </a:bodyPr>
          <a:lstStyle/>
          <a:p>
            <a:pPr algn="just"/>
            <a:r>
              <a:rPr lang="pt-BR" sz="1200" dirty="0"/>
              <a:t>Para realizarmos o experimento </a:t>
            </a:r>
            <a:r>
              <a:rPr lang="pt-BR" sz="1200" b="1" dirty="0">
                <a:solidFill>
                  <a:srgbClr val="C00000"/>
                </a:solidFill>
              </a:rPr>
              <a:t>5</a:t>
            </a:r>
            <a:r>
              <a:rPr lang="pt-BR" sz="1200" dirty="0"/>
              <a:t> serão utilizados os seguintes materiais: arduino, protoboard, botão táctil, resistor de 10 K, LED um resistor de 220 ohm.</a:t>
            </a:r>
          </a:p>
          <a:p>
            <a:pPr algn="just"/>
            <a:r>
              <a:rPr lang="pt-BR" sz="1200" b="1" dirty="0">
                <a:solidFill>
                  <a:srgbClr val="C00000"/>
                </a:solidFill>
              </a:rPr>
              <a:t>Programa (exp. 3)</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Serial.</a:t>
            </a:r>
            <a:r>
              <a:rPr lang="pt-BR" sz="1200" dirty="0" err="1">
                <a:solidFill>
                  <a:schemeClr val="accent2"/>
                </a:solidFill>
                <a:sym typeface="Wingdings" pitchFamily="2" charset="2"/>
              </a:rPr>
              <a:t>begin</a:t>
            </a:r>
            <a:r>
              <a:rPr lang="pt-BR" sz="1200" dirty="0">
                <a:solidFill>
                  <a:schemeClr val="accent2"/>
                </a:solidFill>
                <a:sym typeface="Wingdings" pitchFamily="2" charset="2"/>
              </a:rPr>
              <a:t>(9600); </a:t>
            </a:r>
            <a:r>
              <a:rPr lang="pt-BR" sz="800" b="1" dirty="0">
                <a:solidFill>
                  <a:srgbClr val="C00000"/>
                </a:solidFill>
                <a:sym typeface="Wingdings" pitchFamily="2" charset="2"/>
              </a:rPr>
              <a:t>// inicia comunicação com computador</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(2, INPUT);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(13, OUTPUT);      </a:t>
            </a:r>
          </a:p>
          <a:p>
            <a:pPr algn="just"/>
            <a:r>
              <a:rPr lang="pt-BR" sz="1200" dirty="0">
                <a:solidFill>
                  <a:schemeClr val="accent2"/>
                </a:solidFill>
                <a:sym typeface="Wingdings" pitchFamily="2" charset="2"/>
              </a:rPr>
              <a:t> }</a:t>
            </a:r>
          </a:p>
          <a:p>
            <a:pPr algn="just"/>
            <a:endParaRPr lang="pt-BR" sz="1200" b="1"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p>
          <a:p>
            <a:pPr algn="just"/>
            <a:r>
              <a:rPr lang="pt-BR" sz="1200" dirty="0">
                <a:solidFill>
                  <a:schemeClr val="accent2"/>
                </a:solidFill>
                <a:sym typeface="Wingdings" pitchFamily="2" charset="2"/>
              </a:rPr>
              <a:t>{</a:t>
            </a:r>
          </a:p>
          <a:p>
            <a:r>
              <a:rPr lang="pt-BR" sz="1200" dirty="0">
                <a:solidFill>
                  <a:schemeClr val="accent2"/>
                </a:solidFill>
                <a:sym typeface="Wingdings" pitchFamily="2" charset="2"/>
              </a:rPr>
              <a:t>    </a:t>
            </a:r>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 = </a:t>
            </a:r>
            <a:r>
              <a:rPr lang="pt-BR" sz="1200" dirty="0" err="1">
                <a:solidFill>
                  <a:schemeClr val="accent2"/>
                </a:solidFill>
                <a:sym typeface="Wingdings" pitchFamily="2" charset="2"/>
              </a:rPr>
              <a:t>digitalRead</a:t>
            </a:r>
            <a:r>
              <a:rPr lang="pt-BR" sz="1200" dirty="0">
                <a:solidFill>
                  <a:schemeClr val="accent2"/>
                </a:solidFill>
                <a:sym typeface="Wingdings" pitchFamily="2" charset="2"/>
              </a:rPr>
              <a:t>(2);</a:t>
            </a:r>
          </a:p>
          <a:p>
            <a:r>
              <a:rPr lang="pt-BR" sz="1200" dirty="0">
                <a:solidFill>
                  <a:schemeClr val="accent2"/>
                </a:solidFill>
                <a:sym typeface="Wingdings" pitchFamily="2" charset="2"/>
              </a:rPr>
              <a:t>    Serial.</a:t>
            </a:r>
            <a:r>
              <a:rPr lang="pt-BR" sz="1200" dirty="0" err="1">
                <a:solidFill>
                  <a:schemeClr val="accent2"/>
                </a:solidFill>
                <a:sym typeface="Wingdings" pitchFamily="2" charset="2"/>
              </a:rPr>
              <a:t>println</a:t>
            </a:r>
            <a:r>
              <a:rPr lang="pt-BR" sz="1200" dirty="0">
                <a:solidFill>
                  <a:schemeClr val="accent2"/>
                </a:solidFill>
                <a:sym typeface="Wingdings" pitchFamily="2" charset="2"/>
              </a:rPr>
              <a:t>(</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a:t>
            </a:r>
          </a:p>
          <a:p>
            <a:r>
              <a:rPr lang="pt-BR" sz="1200" dirty="0">
                <a:solidFill>
                  <a:schemeClr val="accent2"/>
                </a:solidFill>
                <a:sym typeface="Wingdings" pitchFamily="2" charset="2"/>
              </a:rPr>
              <a:t>    </a:t>
            </a:r>
            <a:r>
              <a:rPr lang="pt-BR" sz="1200" dirty="0" err="1">
                <a:solidFill>
                  <a:schemeClr val="accent2"/>
                </a:solidFill>
                <a:sym typeface="Wingdings" pitchFamily="2" charset="2"/>
              </a:rPr>
              <a:t>if</a:t>
            </a:r>
            <a:r>
              <a:rPr lang="pt-BR" sz="1200" dirty="0">
                <a:solidFill>
                  <a:schemeClr val="accent2"/>
                </a:solidFill>
                <a:sym typeface="Wingdings" pitchFamily="2" charset="2"/>
              </a:rPr>
              <a:t> (</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==1)</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(13,HIGH);</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else</a:t>
            </a:r>
            <a:endParaRPr lang="pt-BR" sz="1200" dirty="0">
              <a:solidFill>
                <a:schemeClr val="accent2"/>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(13,LOW);</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endParaRPr lang="pt-BR" sz="1200" dirty="0">
              <a:solidFill>
                <a:schemeClr val="accent2"/>
              </a:solidFill>
              <a:sym typeface="Wingdings" pitchFamily="2" charset="2"/>
            </a:endParaRPr>
          </a:p>
          <a:p>
            <a:pPr algn="just"/>
            <a:r>
              <a:rPr lang="pt-BR" sz="1050" b="1" dirty="0" err="1">
                <a:sym typeface="Wingdings" pitchFamily="2" charset="2"/>
              </a:rPr>
              <a:t>Obs</a:t>
            </a:r>
            <a:r>
              <a:rPr lang="pt-BR" sz="1050" b="1" dirty="0">
                <a:sym typeface="Wingdings" pitchFamily="2" charset="2"/>
              </a:rPr>
              <a:t>: </a:t>
            </a:r>
            <a:r>
              <a:rPr lang="pt-BR" sz="1050" dirty="0"/>
              <a:t>A função deste experimento será a de acender o LED quando se o botão for ativado.</a:t>
            </a:r>
            <a:endParaRPr lang="pt-BR" sz="1200" dirty="0"/>
          </a:p>
        </p:txBody>
      </p:sp>
      <p:sp>
        <p:nvSpPr>
          <p:cNvPr id="13" name="Retângulo 12"/>
          <p:cNvSpPr/>
          <p:nvPr/>
        </p:nvSpPr>
        <p:spPr>
          <a:xfrm>
            <a:off x="304800" y="3048000"/>
            <a:ext cx="4572000" cy="830997"/>
          </a:xfrm>
          <a:prstGeom prst="rect">
            <a:avLst/>
          </a:prstGeom>
        </p:spPr>
        <p:txBody>
          <a:bodyPr>
            <a:spAutoFit/>
          </a:bodyPr>
          <a:lstStyle/>
          <a:p>
            <a:pPr algn="just"/>
            <a:r>
              <a:rPr lang="pt-BR" sz="1200" dirty="0"/>
              <a:t>Para darmos prosseguimento ao nosso aprendizado iremos obter mais detalhes de informações sobre o  </a:t>
            </a:r>
            <a:r>
              <a:rPr lang="pt-BR" sz="1200" dirty="0" err="1"/>
              <a:t>Push</a:t>
            </a:r>
            <a:r>
              <a:rPr lang="pt-BR" sz="1200" dirty="0"/>
              <a:t> Button também conhecido por Chave de Toque. Sua principal ação incide sobre o fechamento de um contato quando pressionada.</a:t>
            </a:r>
          </a:p>
        </p:txBody>
      </p:sp>
      <p:pic>
        <p:nvPicPr>
          <p:cNvPr id="4098" name="Picture 2"/>
          <p:cNvPicPr>
            <a:picLocks noChangeAspect="1" noChangeArrowheads="1"/>
          </p:cNvPicPr>
          <p:nvPr/>
        </p:nvPicPr>
        <p:blipFill>
          <a:blip r:embed="rId2"/>
          <a:srcRect/>
          <a:stretch>
            <a:fillRect/>
          </a:stretch>
        </p:blipFill>
        <p:spPr bwMode="auto">
          <a:xfrm>
            <a:off x="1164747" y="1524000"/>
            <a:ext cx="2645253" cy="15240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685800" y="4033386"/>
            <a:ext cx="3733800" cy="2094394"/>
          </a:xfrm>
          <a:prstGeom prst="rect">
            <a:avLst/>
          </a:prstGeom>
          <a:noFill/>
          <a:ln w="9525">
            <a:noFill/>
            <a:miter lim="800000"/>
            <a:headEnd/>
            <a:tailEnd/>
          </a:ln>
          <a:effectLst/>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304800" y="1519059"/>
            <a:ext cx="2438400" cy="338554"/>
          </a:xfrm>
          <a:prstGeom prst="rect">
            <a:avLst/>
          </a:prstGeom>
        </p:spPr>
        <p:txBody>
          <a:bodyPr wrap="square">
            <a:spAutoFit/>
          </a:bodyPr>
          <a:lstStyle/>
          <a:p>
            <a:pPr algn="just"/>
            <a:r>
              <a:rPr lang="pt-BR" sz="1600" b="1" dirty="0">
                <a:solidFill>
                  <a:srgbClr val="9F0F10"/>
                </a:solidFill>
              </a:rPr>
              <a:t>BU</a:t>
            </a:r>
            <a:r>
              <a:rPr lang="pt-BR" sz="1600" b="1" dirty="0">
                <a:solidFill>
                  <a:schemeClr val="bg1">
                    <a:lumMod val="50000"/>
                  </a:schemeClr>
                </a:solidFill>
              </a:rPr>
              <a:t>ZZER (</a:t>
            </a:r>
            <a:r>
              <a:rPr lang="pt-BR" sz="1600" b="1" dirty="0">
                <a:solidFill>
                  <a:schemeClr val="accent1">
                    <a:lumMod val="50000"/>
                  </a:schemeClr>
                </a:solidFill>
              </a:rPr>
              <a:t>Buzina</a:t>
            </a:r>
            <a:r>
              <a:rPr lang="pt-BR" sz="1600" b="1" dirty="0">
                <a:solidFill>
                  <a:schemeClr val="bg1">
                    <a:lumMod val="50000"/>
                  </a:schemeClr>
                </a:solidFill>
              </a:rPr>
              <a:t>)</a:t>
            </a:r>
            <a:endParaRPr lang="pt-BR" sz="1600" b="1" dirty="0">
              <a:solidFill>
                <a:srgbClr val="C00000"/>
              </a:solidFill>
            </a:endParaRPr>
          </a:p>
        </p:txBody>
      </p:sp>
      <p:sp>
        <p:nvSpPr>
          <p:cNvPr id="7" name="Retângulo 6"/>
          <p:cNvSpPr/>
          <p:nvPr/>
        </p:nvSpPr>
        <p:spPr>
          <a:xfrm>
            <a:off x="0" y="1752600"/>
            <a:ext cx="2667000" cy="3816429"/>
          </a:xfrm>
          <a:prstGeom prst="rect">
            <a:avLst/>
          </a:prstGeom>
        </p:spPr>
        <p:txBody>
          <a:bodyPr wrap="square">
            <a:spAutoFit/>
          </a:bodyPr>
          <a:lstStyle/>
          <a:p>
            <a:pPr algn="just"/>
            <a:r>
              <a:rPr lang="pt-BR" sz="1100" dirty="0"/>
              <a:t>O </a:t>
            </a:r>
            <a:r>
              <a:rPr lang="pt-BR" sz="1100" dirty="0" err="1"/>
              <a:t>buzzer</a:t>
            </a:r>
            <a:r>
              <a:rPr lang="pt-BR" sz="1100" dirty="0"/>
              <a:t> é um equipamento, de dimensões pequena , cuja composição é formada de 2 camadas de metal e uma</a:t>
            </a:r>
          </a:p>
          <a:p>
            <a:pPr algn="just"/>
            <a:r>
              <a:rPr lang="pt-BR" sz="1100" dirty="0"/>
              <a:t>camada interna de cristal </a:t>
            </a:r>
            <a:r>
              <a:rPr lang="pt-BR" sz="1100" dirty="0" err="1"/>
              <a:t>piezoelétrico</a:t>
            </a:r>
            <a:r>
              <a:rPr lang="pt-BR" sz="1100" dirty="0"/>
              <a:t> (como um lanche). Assim que é alimentado com uma fonte de sinal, vibra de acordo com a mesma </a:t>
            </a:r>
            <a:r>
              <a:rPr lang="pt-BR" sz="1100" dirty="0" err="1"/>
              <a:t>frequência</a:t>
            </a:r>
            <a:r>
              <a:rPr lang="pt-BR" sz="1100" dirty="0"/>
              <a:t> recebida, funcionando como uma sirene ou alto-falante.</a:t>
            </a:r>
          </a:p>
          <a:p>
            <a:pPr algn="just"/>
            <a:r>
              <a:rPr lang="pt-BR" sz="1100" dirty="0"/>
              <a:t>É interessante notar que existem várias versões e tamanhos.</a:t>
            </a:r>
          </a:p>
          <a:p>
            <a:pPr algn="just"/>
            <a:r>
              <a:rPr lang="pt-BR" sz="1100" dirty="0"/>
              <a:t>Algo importante a saber é, que  todos os dispositivos sonoros de alarmes (como os de automóvel) utilizam um </a:t>
            </a:r>
            <a:r>
              <a:rPr lang="pt-BR" sz="1100" dirty="0" err="1"/>
              <a:t>buzzer</a:t>
            </a:r>
            <a:r>
              <a:rPr lang="pt-BR" sz="1100" dirty="0"/>
              <a:t> como fonte de sonoridade. </a:t>
            </a:r>
          </a:p>
          <a:p>
            <a:pPr algn="just"/>
            <a:r>
              <a:rPr lang="pt-BR" sz="1100" dirty="0"/>
              <a:t>Interessante notar que a sua vantagem em relação aos </a:t>
            </a:r>
            <a:r>
              <a:rPr lang="pt-BR" sz="1100" dirty="0" err="1"/>
              <a:t>altos-falantes</a:t>
            </a:r>
            <a:r>
              <a:rPr lang="pt-BR" sz="1100" dirty="0"/>
              <a:t> comuns é o baixíssimo consumo de energia em relação à potência sonora, podendo  ser facilmente alimentado com pequenas baterias.</a:t>
            </a:r>
          </a:p>
        </p:txBody>
      </p:sp>
      <p:sp>
        <p:nvSpPr>
          <p:cNvPr id="8" name="Retângulo 7"/>
          <p:cNvSpPr/>
          <p:nvPr/>
        </p:nvSpPr>
        <p:spPr>
          <a:xfrm>
            <a:off x="2743200" y="314980"/>
            <a:ext cx="5638800" cy="707886"/>
          </a:xfrm>
          <a:prstGeom prst="rect">
            <a:avLst/>
          </a:prstGeom>
        </p:spPr>
        <p:txBody>
          <a:bodyPr wrap="square">
            <a:spAutoFit/>
          </a:bodyPr>
          <a:lstStyle/>
          <a:p>
            <a:r>
              <a:rPr lang="pt-BR" sz="2000" b="1" dirty="0"/>
              <a:t>Ar</a:t>
            </a:r>
            <a:r>
              <a:rPr lang="pt-BR" sz="2000" b="1" dirty="0">
                <a:solidFill>
                  <a:srgbClr val="00B050"/>
                </a:solidFill>
              </a:rPr>
              <a:t>du</a:t>
            </a:r>
            <a:r>
              <a:rPr lang="pt-BR" sz="2000" b="1" dirty="0">
                <a:solidFill>
                  <a:schemeClr val="accent2"/>
                </a:solidFill>
              </a:rPr>
              <a:t>i</a:t>
            </a:r>
            <a:r>
              <a:rPr lang="pt-BR" sz="2000" b="1" dirty="0">
                <a:solidFill>
                  <a:srgbClr val="8F2997"/>
                </a:solidFill>
              </a:rPr>
              <a:t>no</a:t>
            </a:r>
            <a:r>
              <a:rPr lang="pt-BR" sz="2000" b="1" dirty="0">
                <a:solidFill>
                  <a:schemeClr val="bg1">
                    <a:lumMod val="50000"/>
                  </a:schemeClr>
                </a:solidFill>
              </a:rPr>
              <a:t> – </a:t>
            </a:r>
            <a:r>
              <a:rPr lang="pt-BR" sz="2000" b="1" dirty="0">
                <a:solidFill>
                  <a:srgbClr val="9F0F10"/>
                </a:solidFill>
              </a:rPr>
              <a:t>BU</a:t>
            </a:r>
            <a:r>
              <a:rPr lang="pt-BR" sz="2000" b="1" dirty="0">
                <a:solidFill>
                  <a:schemeClr val="bg1">
                    <a:lumMod val="50000"/>
                  </a:schemeClr>
                </a:solidFill>
              </a:rPr>
              <a:t>ZZER – </a:t>
            </a:r>
            <a:r>
              <a:rPr lang="pt-BR" sz="2000" b="1" dirty="0">
                <a:solidFill>
                  <a:schemeClr val="accent6"/>
                </a:solidFill>
              </a:rPr>
              <a:t>Exp</a:t>
            </a:r>
            <a:r>
              <a:rPr lang="pt-BR" sz="2000" b="1" dirty="0"/>
              <a:t>eri</a:t>
            </a:r>
            <a:r>
              <a:rPr lang="pt-BR" sz="2000" b="1" dirty="0">
                <a:solidFill>
                  <a:srgbClr val="FFC000"/>
                </a:solidFill>
              </a:rPr>
              <a:t>men</a:t>
            </a:r>
            <a:r>
              <a:rPr lang="pt-BR" sz="2000" b="1" dirty="0">
                <a:solidFill>
                  <a:srgbClr val="C00000"/>
                </a:solidFill>
              </a:rPr>
              <a:t>to 6 </a:t>
            </a:r>
            <a:endParaRPr lang="pt-BR" sz="2000" dirty="0">
              <a:solidFill>
                <a:srgbClr val="C00000"/>
              </a:solidFill>
            </a:endParaRPr>
          </a:p>
          <a:p>
            <a:endParaRPr lang="pt-BR" sz="2000" b="1" dirty="0">
              <a:solidFill>
                <a:srgbClr val="FF0000"/>
              </a:solidFill>
            </a:endParaRPr>
          </a:p>
        </p:txBody>
      </p:sp>
      <p:pic>
        <p:nvPicPr>
          <p:cNvPr id="5122" name="Picture 2"/>
          <p:cNvPicPr>
            <a:picLocks noChangeAspect="1" noChangeArrowheads="1"/>
          </p:cNvPicPr>
          <p:nvPr/>
        </p:nvPicPr>
        <p:blipFill>
          <a:blip r:embed="rId2"/>
          <a:srcRect/>
          <a:stretch>
            <a:fillRect/>
          </a:stretch>
        </p:blipFill>
        <p:spPr bwMode="auto">
          <a:xfrm>
            <a:off x="8077200" y="5562600"/>
            <a:ext cx="781236" cy="8477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162800" y="1676400"/>
            <a:ext cx="990600" cy="1040130"/>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5375869" y="3048000"/>
            <a:ext cx="3691931" cy="2286000"/>
          </a:xfrm>
          <a:prstGeom prst="rect">
            <a:avLst/>
          </a:prstGeom>
          <a:noFill/>
          <a:ln w="9525">
            <a:noFill/>
            <a:miter lim="800000"/>
            <a:headEnd/>
            <a:tailEnd/>
          </a:ln>
          <a:effectLst/>
        </p:spPr>
      </p:pic>
      <p:sp>
        <p:nvSpPr>
          <p:cNvPr id="17" name="Retângulo 16"/>
          <p:cNvSpPr/>
          <p:nvPr/>
        </p:nvSpPr>
        <p:spPr>
          <a:xfrm>
            <a:off x="2819400" y="1524000"/>
            <a:ext cx="3886200" cy="4154984"/>
          </a:xfrm>
          <a:prstGeom prst="rect">
            <a:avLst/>
          </a:prstGeom>
        </p:spPr>
        <p:txBody>
          <a:bodyPr wrap="square">
            <a:spAutoFit/>
          </a:bodyPr>
          <a:lstStyle/>
          <a:p>
            <a:pPr algn="just"/>
            <a:r>
              <a:rPr lang="pt-BR" sz="1200" dirty="0"/>
              <a:t>Para realizarmos o experimento </a:t>
            </a:r>
            <a:r>
              <a:rPr lang="pt-BR" sz="1200" b="1" dirty="0">
                <a:solidFill>
                  <a:srgbClr val="C00000"/>
                </a:solidFill>
              </a:rPr>
              <a:t>6</a:t>
            </a:r>
            <a:r>
              <a:rPr lang="pt-BR" sz="1200" dirty="0"/>
              <a:t> serão utilizados os seguintes materiais: arduino, protoboard, fios de conexão, Botão Táctil , resistor de 10 K e uma Buzina.</a:t>
            </a:r>
          </a:p>
          <a:p>
            <a:pPr algn="just"/>
            <a:r>
              <a:rPr lang="pt-BR" sz="1200" b="1" dirty="0">
                <a:solidFill>
                  <a:srgbClr val="C00000"/>
                </a:solidFill>
              </a:rPr>
              <a:t>Programa (exp. 6)</a:t>
            </a: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Serial.</a:t>
            </a:r>
            <a:r>
              <a:rPr lang="pt-BR" sz="1200" dirty="0" err="1">
                <a:solidFill>
                  <a:schemeClr val="accent2"/>
                </a:solidFill>
                <a:sym typeface="Wingdings" pitchFamily="2" charset="2"/>
              </a:rPr>
              <a:t>begin</a:t>
            </a:r>
            <a:r>
              <a:rPr lang="pt-BR" sz="1200" dirty="0">
                <a:solidFill>
                  <a:schemeClr val="accent2"/>
                </a:solidFill>
                <a:sym typeface="Wingdings" pitchFamily="2" charset="2"/>
              </a:rPr>
              <a:t>(9600); </a:t>
            </a:r>
            <a:r>
              <a:rPr lang="pt-BR" sz="800" b="1" dirty="0">
                <a:solidFill>
                  <a:srgbClr val="C00000"/>
                </a:solidFill>
                <a:sym typeface="Wingdings" pitchFamily="2" charset="2"/>
              </a:rPr>
              <a:t>// inicia comunicação com computador</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(2, INPUT);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pinMode</a:t>
            </a:r>
            <a:r>
              <a:rPr lang="pt-BR" sz="1200" dirty="0">
                <a:solidFill>
                  <a:schemeClr val="accent2"/>
                </a:solidFill>
                <a:sym typeface="Wingdings" pitchFamily="2" charset="2"/>
              </a:rPr>
              <a:t>(13, OUTPUT);      </a:t>
            </a:r>
          </a:p>
          <a:p>
            <a:pPr algn="just"/>
            <a:r>
              <a:rPr lang="pt-BR" sz="1200" dirty="0">
                <a:solidFill>
                  <a:schemeClr val="accent2"/>
                </a:solidFill>
                <a:sym typeface="Wingdings" pitchFamily="2" charset="2"/>
              </a:rPr>
              <a:t>}</a:t>
            </a:r>
          </a:p>
          <a:p>
            <a:pPr algn="just"/>
            <a:endParaRPr lang="pt-BR" sz="1200" b="1" dirty="0">
              <a:solidFill>
                <a:schemeClr val="accent2"/>
              </a:solidFill>
              <a:sym typeface="Wingdings" pitchFamily="2" charset="2"/>
            </a:endParaRPr>
          </a:p>
          <a:p>
            <a:pPr algn="just"/>
            <a:r>
              <a:rPr lang="pt-BR" sz="1200" b="1" dirty="0" err="1">
                <a:solidFill>
                  <a:schemeClr val="accent2"/>
                </a:solidFill>
                <a:sym typeface="Wingdings" pitchFamily="2" charset="2"/>
              </a:rPr>
              <a:t>void</a:t>
            </a:r>
            <a:r>
              <a:rPr lang="pt-BR" sz="1200" b="1" dirty="0">
                <a:solidFill>
                  <a:schemeClr val="accent2"/>
                </a:solidFill>
                <a:sym typeface="Wingdings" pitchFamily="2" charset="2"/>
              </a:rPr>
              <a:t> loop() </a:t>
            </a:r>
          </a:p>
          <a:p>
            <a:pPr algn="just"/>
            <a:r>
              <a:rPr lang="pt-BR" sz="1200" dirty="0">
                <a:solidFill>
                  <a:schemeClr val="accent2"/>
                </a:solidFill>
                <a:sym typeface="Wingdings" pitchFamily="2" charset="2"/>
              </a:rPr>
              <a:t>{</a:t>
            </a:r>
          </a:p>
          <a:p>
            <a:r>
              <a:rPr lang="pt-BR" sz="1200" dirty="0">
                <a:solidFill>
                  <a:schemeClr val="accent2"/>
                </a:solidFill>
                <a:sym typeface="Wingdings" pitchFamily="2" charset="2"/>
              </a:rPr>
              <a:t>    </a:t>
            </a:r>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 = </a:t>
            </a:r>
            <a:r>
              <a:rPr lang="pt-BR" sz="1200" dirty="0" err="1">
                <a:solidFill>
                  <a:schemeClr val="accent2"/>
                </a:solidFill>
                <a:sym typeface="Wingdings" pitchFamily="2" charset="2"/>
              </a:rPr>
              <a:t>digitalRead</a:t>
            </a:r>
            <a:r>
              <a:rPr lang="pt-BR" sz="1200" dirty="0">
                <a:solidFill>
                  <a:schemeClr val="accent2"/>
                </a:solidFill>
                <a:sym typeface="Wingdings" pitchFamily="2" charset="2"/>
              </a:rPr>
              <a:t>(2);</a:t>
            </a:r>
            <a:endParaRPr lang="pt-BR" sz="800" b="1" dirty="0">
              <a:solidFill>
                <a:srgbClr val="C00000"/>
              </a:solidFill>
              <a:sym typeface="Wingdings" pitchFamily="2" charset="2"/>
            </a:endParaRPr>
          </a:p>
          <a:p>
            <a:r>
              <a:rPr lang="pt-BR" sz="1200" dirty="0">
                <a:solidFill>
                  <a:schemeClr val="accent2"/>
                </a:solidFill>
                <a:sym typeface="Wingdings" pitchFamily="2" charset="2"/>
              </a:rPr>
              <a:t>    Serial.</a:t>
            </a:r>
            <a:r>
              <a:rPr lang="pt-BR" sz="1200" dirty="0" err="1">
                <a:solidFill>
                  <a:schemeClr val="accent2"/>
                </a:solidFill>
                <a:sym typeface="Wingdings" pitchFamily="2" charset="2"/>
              </a:rPr>
              <a:t>println</a:t>
            </a:r>
            <a:r>
              <a:rPr lang="pt-BR" sz="1200" dirty="0">
                <a:solidFill>
                  <a:schemeClr val="accent2"/>
                </a:solidFill>
                <a:sym typeface="Wingdings" pitchFamily="2" charset="2"/>
              </a:rPr>
              <a:t>(</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a:t>
            </a:r>
            <a:endParaRPr lang="pt-BR" sz="800" b="1" dirty="0">
              <a:solidFill>
                <a:srgbClr val="C00000"/>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if</a:t>
            </a:r>
            <a:r>
              <a:rPr lang="pt-BR" sz="1200" dirty="0">
                <a:solidFill>
                  <a:schemeClr val="accent2"/>
                </a:solidFill>
                <a:sym typeface="Wingdings" pitchFamily="2" charset="2"/>
              </a:rPr>
              <a:t> (</a:t>
            </a:r>
            <a:r>
              <a:rPr lang="pt-BR" sz="1200" dirty="0" err="1">
                <a:solidFill>
                  <a:schemeClr val="accent2"/>
                </a:solidFill>
                <a:sym typeface="Wingdings" pitchFamily="2" charset="2"/>
              </a:rPr>
              <a:t>sensorValue</a:t>
            </a:r>
            <a:r>
              <a:rPr lang="pt-BR" sz="1200" dirty="0">
                <a:solidFill>
                  <a:schemeClr val="accent2"/>
                </a:solidFill>
                <a:sym typeface="Wingdings" pitchFamily="2" charset="2"/>
              </a:rPr>
              <a:t>==1)</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(13,HIGH);</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else</a:t>
            </a:r>
            <a:endParaRPr lang="pt-BR" sz="1200" dirty="0">
              <a:solidFill>
                <a:schemeClr val="accent2"/>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(13,LOW);</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(100);</a:t>
            </a:r>
          </a:p>
          <a:p>
            <a:pPr algn="just"/>
            <a:r>
              <a:rPr lang="pt-BR" sz="1200" dirty="0">
                <a:solidFill>
                  <a:schemeClr val="accent2"/>
                </a:solidFill>
                <a:sym typeface="Wingdings" pitchFamily="2" charset="2"/>
              </a:rPr>
              <a:t> }</a:t>
            </a:r>
          </a:p>
          <a:p>
            <a:pPr algn="just"/>
            <a:endParaRPr lang="pt-BR" sz="1200" dirty="0">
              <a:solidFill>
                <a:schemeClr val="accent2"/>
              </a:solidFill>
              <a:sym typeface="Wingdings" pitchFamily="2" charset="2"/>
            </a:endParaRPr>
          </a:p>
        </p:txBody>
      </p:sp>
      <p:sp>
        <p:nvSpPr>
          <p:cNvPr id="18" name="Retângulo 17"/>
          <p:cNvSpPr/>
          <p:nvPr/>
        </p:nvSpPr>
        <p:spPr>
          <a:xfrm>
            <a:off x="0" y="5791200"/>
            <a:ext cx="7772400" cy="430887"/>
          </a:xfrm>
          <a:prstGeom prst="rect">
            <a:avLst/>
          </a:prstGeom>
        </p:spPr>
        <p:txBody>
          <a:bodyPr wrap="square">
            <a:spAutoFit/>
          </a:bodyPr>
          <a:lstStyle/>
          <a:p>
            <a:pPr algn="just"/>
            <a:r>
              <a:rPr lang="pt-BR" sz="1100" dirty="0">
                <a:solidFill>
                  <a:schemeClr val="accent1">
                    <a:lumMod val="50000"/>
                  </a:schemeClr>
                </a:solidFill>
              </a:rPr>
              <a:t>Para concluirmos nosso aprendizado em relação a sons, favor elaborar um circuito com 1 LDR e 1 BUZZER, para quando estiver escuro, tocar a Buzina.</a:t>
            </a: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743200" y="314980"/>
            <a:ext cx="6019800" cy="707886"/>
          </a:xfrm>
          <a:prstGeom prst="rect">
            <a:avLst/>
          </a:prstGeom>
        </p:spPr>
        <p:txBody>
          <a:bodyPr wrap="square">
            <a:spAutoFit/>
          </a:bodyPr>
          <a:lstStyle/>
          <a:p>
            <a:r>
              <a:rPr lang="pt-BR" sz="2000" b="1" dirty="0"/>
              <a:t>Ar</a:t>
            </a:r>
            <a:r>
              <a:rPr lang="pt-BR" sz="2000" b="1" dirty="0">
                <a:solidFill>
                  <a:srgbClr val="00B050"/>
                </a:solidFill>
              </a:rPr>
              <a:t>du</a:t>
            </a:r>
            <a:r>
              <a:rPr lang="pt-BR" sz="2000" b="1" dirty="0">
                <a:solidFill>
                  <a:schemeClr val="accent2"/>
                </a:solidFill>
              </a:rPr>
              <a:t>i</a:t>
            </a:r>
            <a:r>
              <a:rPr lang="pt-BR" sz="2000" b="1" dirty="0">
                <a:solidFill>
                  <a:srgbClr val="8F2997"/>
                </a:solidFill>
              </a:rPr>
              <a:t>no</a:t>
            </a:r>
            <a:r>
              <a:rPr lang="pt-BR" sz="2000" b="1" dirty="0">
                <a:solidFill>
                  <a:schemeClr val="bg1">
                    <a:lumMod val="50000"/>
                  </a:schemeClr>
                </a:solidFill>
              </a:rPr>
              <a:t> – </a:t>
            </a:r>
            <a:r>
              <a:rPr lang="pt-BR" sz="2000" b="1" dirty="0">
                <a:solidFill>
                  <a:srgbClr val="FF0000"/>
                </a:solidFill>
              </a:rPr>
              <a:t>Mús</a:t>
            </a:r>
            <a:r>
              <a:rPr lang="pt-BR" sz="2000" b="1" dirty="0">
                <a:solidFill>
                  <a:srgbClr val="00B050"/>
                </a:solidFill>
              </a:rPr>
              <a:t>ica</a:t>
            </a:r>
            <a:r>
              <a:rPr lang="pt-BR" sz="2000" b="1" dirty="0">
                <a:solidFill>
                  <a:schemeClr val="bg1">
                    <a:lumMod val="50000"/>
                  </a:schemeClr>
                </a:solidFill>
              </a:rPr>
              <a:t> </a:t>
            </a:r>
            <a:r>
              <a:rPr lang="pt-BR" sz="2000" b="1" dirty="0">
                <a:solidFill>
                  <a:srgbClr val="7030A0"/>
                </a:solidFill>
              </a:rPr>
              <a:t>&amp;</a:t>
            </a:r>
            <a:r>
              <a:rPr lang="pt-BR" sz="2000" b="1" dirty="0">
                <a:solidFill>
                  <a:schemeClr val="bg1">
                    <a:lumMod val="50000"/>
                  </a:schemeClr>
                </a:solidFill>
              </a:rPr>
              <a:t> </a:t>
            </a:r>
            <a:r>
              <a:rPr lang="pt-BR" sz="2000" b="1" dirty="0">
                <a:solidFill>
                  <a:srgbClr val="9F0F10"/>
                </a:solidFill>
              </a:rPr>
              <a:t>BU</a:t>
            </a:r>
            <a:r>
              <a:rPr lang="pt-BR" sz="2000" b="1" dirty="0">
                <a:solidFill>
                  <a:schemeClr val="bg1">
                    <a:lumMod val="50000"/>
                  </a:schemeClr>
                </a:solidFill>
              </a:rPr>
              <a:t>ZZER – </a:t>
            </a:r>
            <a:r>
              <a:rPr lang="pt-BR" sz="2000" b="1" dirty="0">
                <a:solidFill>
                  <a:schemeClr val="accent6"/>
                </a:solidFill>
              </a:rPr>
              <a:t>Exp</a:t>
            </a:r>
            <a:r>
              <a:rPr lang="pt-BR" sz="2000" b="1" dirty="0"/>
              <a:t>eri</a:t>
            </a:r>
            <a:r>
              <a:rPr lang="pt-BR" sz="2000" b="1" dirty="0">
                <a:solidFill>
                  <a:srgbClr val="FFC000"/>
                </a:solidFill>
              </a:rPr>
              <a:t>men</a:t>
            </a:r>
            <a:r>
              <a:rPr lang="pt-BR" sz="2000" b="1" dirty="0">
                <a:solidFill>
                  <a:srgbClr val="C00000"/>
                </a:solidFill>
              </a:rPr>
              <a:t>to 7 </a:t>
            </a:r>
            <a:endParaRPr lang="pt-BR" sz="2000" dirty="0">
              <a:solidFill>
                <a:srgbClr val="C00000"/>
              </a:solidFill>
            </a:endParaRPr>
          </a:p>
          <a:p>
            <a:endParaRPr lang="pt-BR" sz="2000" b="1" dirty="0">
              <a:solidFill>
                <a:srgbClr val="FF0000"/>
              </a:solidFill>
            </a:endParaRPr>
          </a:p>
        </p:txBody>
      </p:sp>
      <p:sp>
        <p:nvSpPr>
          <p:cNvPr id="17" name="Retângulo 16"/>
          <p:cNvSpPr/>
          <p:nvPr/>
        </p:nvSpPr>
        <p:spPr>
          <a:xfrm>
            <a:off x="152400" y="1600200"/>
            <a:ext cx="3657600" cy="4685898"/>
          </a:xfrm>
          <a:prstGeom prst="rect">
            <a:avLst/>
          </a:prstGeom>
        </p:spPr>
        <p:txBody>
          <a:bodyPr wrap="square">
            <a:spAutoFit/>
          </a:bodyPr>
          <a:lstStyle/>
          <a:p>
            <a:pPr algn="just"/>
            <a:r>
              <a:rPr lang="pt-BR" sz="1200" dirty="0"/>
              <a:t>Para realizarmos o experimento </a:t>
            </a:r>
            <a:r>
              <a:rPr lang="pt-BR" sz="1200" b="1" dirty="0">
                <a:solidFill>
                  <a:srgbClr val="C00000"/>
                </a:solidFill>
              </a:rPr>
              <a:t>7</a:t>
            </a:r>
            <a:r>
              <a:rPr lang="pt-BR" sz="1200" dirty="0"/>
              <a:t> serão utilizados os seguintes materiais: arduino, protoboard, fios de conexão e uma BUZZER (Buzina).</a:t>
            </a:r>
          </a:p>
          <a:p>
            <a:pPr algn="just"/>
            <a:r>
              <a:rPr lang="pt-BR" sz="1200" b="1" dirty="0">
                <a:solidFill>
                  <a:srgbClr val="C00000"/>
                </a:solidFill>
              </a:rPr>
              <a:t>Programa (exp. 7)</a:t>
            </a:r>
          </a:p>
          <a:p>
            <a:pPr algn="just"/>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speakerPin</a:t>
            </a:r>
            <a:r>
              <a:rPr lang="pt-BR" sz="1200" dirty="0">
                <a:solidFill>
                  <a:schemeClr val="accent2"/>
                </a:solidFill>
                <a:sym typeface="Wingdings" pitchFamily="2" charset="2"/>
              </a:rPr>
              <a:t> = 13;</a:t>
            </a:r>
          </a:p>
          <a:p>
            <a:pPr algn="just"/>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length</a:t>
            </a:r>
            <a:r>
              <a:rPr lang="pt-BR" sz="1200" dirty="0">
                <a:solidFill>
                  <a:schemeClr val="accent2"/>
                </a:solidFill>
                <a:sym typeface="Wingdings" pitchFamily="2" charset="2"/>
              </a:rPr>
              <a:t> = 15; </a:t>
            </a:r>
            <a:r>
              <a:rPr lang="pt-BR" sz="800" dirty="0">
                <a:solidFill>
                  <a:srgbClr val="FF0000"/>
                </a:solidFill>
                <a:sym typeface="Wingdings" pitchFamily="2" charset="2"/>
              </a:rPr>
              <a:t>// número da nota</a:t>
            </a:r>
          </a:p>
          <a:p>
            <a:pPr algn="just"/>
            <a:r>
              <a:rPr lang="pt-BR" sz="1200" dirty="0" err="1">
                <a:solidFill>
                  <a:schemeClr val="accent2"/>
                </a:solidFill>
                <a:sym typeface="Wingdings" pitchFamily="2" charset="2"/>
              </a:rPr>
              <a:t>char</a:t>
            </a:r>
            <a:r>
              <a:rPr lang="pt-BR" sz="1200" dirty="0">
                <a:solidFill>
                  <a:schemeClr val="accent2"/>
                </a:solidFill>
                <a:sym typeface="Wingdings" pitchFamily="2" charset="2"/>
              </a:rPr>
              <a:t> notes[] = "</a:t>
            </a:r>
            <a:r>
              <a:rPr lang="pt-BR" sz="1200" dirty="0" err="1">
                <a:solidFill>
                  <a:schemeClr val="accent2"/>
                </a:solidFill>
                <a:sym typeface="Wingdings" pitchFamily="2" charset="2"/>
              </a:rPr>
              <a:t>ccggaagffeeddc</a:t>
            </a:r>
            <a:r>
              <a:rPr lang="pt-BR" sz="1200" dirty="0">
                <a:solidFill>
                  <a:schemeClr val="accent2"/>
                </a:solidFill>
                <a:sym typeface="Wingdings" pitchFamily="2" charset="2"/>
              </a:rPr>
              <a:t> "; </a:t>
            </a:r>
            <a:r>
              <a:rPr lang="pt-BR" sz="800" dirty="0">
                <a:solidFill>
                  <a:srgbClr val="FF0000"/>
                </a:solidFill>
                <a:sym typeface="Wingdings" pitchFamily="2" charset="2"/>
              </a:rPr>
              <a:t>// um espaço representa um resto</a:t>
            </a:r>
          </a:p>
          <a:p>
            <a:pPr algn="just"/>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beats</a:t>
            </a:r>
            <a:r>
              <a:rPr lang="pt-BR" sz="1200" dirty="0">
                <a:solidFill>
                  <a:schemeClr val="accent2"/>
                </a:solidFill>
                <a:sym typeface="Wingdings" pitchFamily="2" charset="2"/>
              </a:rPr>
              <a:t>[] = { 1, 1, 1, 1, 1, 1, 2, 1, 1, 1, 1, 1, 1, 2, 4 };</a:t>
            </a:r>
          </a:p>
          <a:p>
            <a:pPr algn="just"/>
            <a:r>
              <a:rPr lang="pt-BR" sz="1200" dirty="0" err="1">
                <a:solidFill>
                  <a:schemeClr val="accent2"/>
                </a:solidFill>
                <a:sym typeface="Wingdings" pitchFamily="2" charset="2"/>
              </a:rPr>
              <a:t>int</a:t>
            </a:r>
            <a:r>
              <a:rPr lang="pt-BR" sz="1200" dirty="0">
                <a:solidFill>
                  <a:schemeClr val="accent2"/>
                </a:solidFill>
                <a:sym typeface="Wingdings" pitchFamily="2" charset="2"/>
              </a:rPr>
              <a:t> tempo = 300;</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a:t>
            </a:r>
            <a:r>
              <a:rPr lang="pt-BR" sz="1200" dirty="0" err="1">
                <a:solidFill>
                  <a:schemeClr val="accent2"/>
                </a:solidFill>
                <a:sym typeface="Wingdings" pitchFamily="2" charset="2"/>
              </a:rPr>
              <a:t>playTone</a:t>
            </a:r>
            <a:r>
              <a:rPr lang="pt-BR" sz="1200" dirty="0">
                <a:solidFill>
                  <a:schemeClr val="accent2"/>
                </a:solidFill>
                <a:sym typeface="Wingdings" pitchFamily="2" charset="2"/>
              </a:rPr>
              <a:t>(</a:t>
            </a:r>
            <a:r>
              <a:rPr lang="pt-BR" sz="1200" dirty="0" err="1">
                <a:solidFill>
                  <a:schemeClr val="accent2"/>
                </a:solidFill>
                <a:sym typeface="Wingdings" pitchFamily="2" charset="2"/>
              </a:rPr>
              <a:t>int</a:t>
            </a:r>
            <a:r>
              <a:rPr lang="pt-BR" sz="1200" dirty="0">
                <a:solidFill>
                  <a:schemeClr val="accent2"/>
                </a:solidFill>
                <a:sym typeface="Wingdings" pitchFamily="2" charset="2"/>
              </a:rPr>
              <a:t> tone, </a:t>
            </a:r>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duration</a:t>
            </a:r>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for (</a:t>
            </a:r>
            <a:r>
              <a:rPr lang="pt-BR" sz="1200" dirty="0" err="1">
                <a:solidFill>
                  <a:schemeClr val="accent2"/>
                </a:solidFill>
                <a:sym typeface="Wingdings" pitchFamily="2" charset="2"/>
              </a:rPr>
              <a:t>long</a:t>
            </a:r>
            <a:r>
              <a:rPr lang="pt-BR" sz="1200" dirty="0">
                <a:solidFill>
                  <a:schemeClr val="accent2"/>
                </a:solidFill>
                <a:sym typeface="Wingdings" pitchFamily="2" charset="2"/>
              </a:rPr>
              <a:t> i = 0; i &lt; </a:t>
            </a:r>
            <a:r>
              <a:rPr lang="pt-BR" sz="1200" dirty="0" err="1">
                <a:solidFill>
                  <a:schemeClr val="accent2"/>
                </a:solidFill>
                <a:sym typeface="Wingdings" pitchFamily="2" charset="2"/>
              </a:rPr>
              <a:t>duration</a:t>
            </a:r>
            <a:r>
              <a:rPr lang="pt-BR" sz="1200" dirty="0">
                <a:solidFill>
                  <a:schemeClr val="accent2"/>
                </a:solidFill>
                <a:sym typeface="Wingdings" pitchFamily="2" charset="2"/>
              </a:rPr>
              <a:t> * 1000L; i += tone * 2) </a:t>
            </a:r>
          </a:p>
          <a:p>
            <a:pPr algn="just"/>
            <a:r>
              <a:rPr lang="pt-BR" sz="1200" dirty="0">
                <a:solidFill>
                  <a:schemeClr val="accent2"/>
                </a:solidFill>
                <a:sym typeface="Wingdings" pitchFamily="2" charset="2"/>
              </a:rPr>
              <a:t>{</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a:t>
            </a:r>
            <a:r>
              <a:rPr lang="pt-BR" sz="1200" dirty="0" err="1">
                <a:solidFill>
                  <a:schemeClr val="accent2"/>
                </a:solidFill>
                <a:sym typeface="Wingdings" pitchFamily="2" charset="2"/>
              </a:rPr>
              <a:t>speakerPin</a:t>
            </a:r>
            <a:r>
              <a:rPr lang="pt-BR" sz="1200" dirty="0">
                <a:solidFill>
                  <a:schemeClr val="accent2"/>
                </a:solidFill>
                <a:sym typeface="Wingdings" pitchFamily="2" charset="2"/>
              </a:rPr>
              <a:t>, HIGH);</a:t>
            </a:r>
          </a:p>
          <a:p>
            <a:pPr algn="just"/>
            <a:r>
              <a:rPr lang="pt-BR" sz="1200" dirty="0" err="1">
                <a:solidFill>
                  <a:schemeClr val="accent2"/>
                </a:solidFill>
                <a:sym typeface="Wingdings" pitchFamily="2" charset="2"/>
              </a:rPr>
              <a:t>delayMicroseconds</a:t>
            </a:r>
            <a:r>
              <a:rPr lang="pt-BR" sz="1200" dirty="0">
                <a:solidFill>
                  <a:schemeClr val="accent2"/>
                </a:solidFill>
                <a:sym typeface="Wingdings" pitchFamily="2" charset="2"/>
              </a:rPr>
              <a:t>(tone);</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a:t>
            </a:r>
            <a:r>
              <a:rPr lang="pt-BR" sz="1200" dirty="0" err="1">
                <a:solidFill>
                  <a:schemeClr val="accent2"/>
                </a:solidFill>
                <a:sym typeface="Wingdings" pitchFamily="2" charset="2"/>
              </a:rPr>
              <a:t>speakerPin</a:t>
            </a:r>
            <a:r>
              <a:rPr lang="pt-BR" sz="1200" dirty="0">
                <a:solidFill>
                  <a:schemeClr val="accent2"/>
                </a:solidFill>
                <a:sym typeface="Wingdings" pitchFamily="2" charset="2"/>
              </a:rPr>
              <a:t>, LOW);</a:t>
            </a:r>
          </a:p>
          <a:p>
            <a:pPr algn="just"/>
            <a:r>
              <a:rPr lang="pt-BR" sz="1200" dirty="0" err="1">
                <a:solidFill>
                  <a:schemeClr val="accent2"/>
                </a:solidFill>
                <a:sym typeface="Wingdings" pitchFamily="2" charset="2"/>
              </a:rPr>
              <a:t>delayMicroseconds</a:t>
            </a:r>
            <a:r>
              <a:rPr lang="pt-BR" sz="1200" dirty="0">
                <a:solidFill>
                  <a:schemeClr val="accent2"/>
                </a:solidFill>
                <a:sym typeface="Wingdings" pitchFamily="2" charset="2"/>
              </a:rPr>
              <a:t>(tone);</a:t>
            </a:r>
          </a:p>
          <a:p>
            <a:pPr algn="just"/>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 }</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a:t>
            </a:r>
            <a:r>
              <a:rPr lang="pt-BR" sz="1200" dirty="0" err="1">
                <a:solidFill>
                  <a:schemeClr val="accent2"/>
                </a:solidFill>
                <a:sym typeface="Wingdings" pitchFamily="2" charset="2"/>
              </a:rPr>
              <a:t>playNote</a:t>
            </a:r>
            <a:r>
              <a:rPr lang="pt-BR" sz="1200" dirty="0">
                <a:solidFill>
                  <a:schemeClr val="accent2"/>
                </a:solidFill>
                <a:sym typeface="Wingdings" pitchFamily="2" charset="2"/>
              </a:rPr>
              <a:t>(</a:t>
            </a:r>
            <a:r>
              <a:rPr lang="pt-BR" sz="1200" dirty="0" err="1">
                <a:solidFill>
                  <a:schemeClr val="accent2"/>
                </a:solidFill>
                <a:sym typeface="Wingdings" pitchFamily="2" charset="2"/>
              </a:rPr>
              <a:t>char</a:t>
            </a:r>
            <a:r>
              <a:rPr lang="pt-BR" sz="1200" dirty="0">
                <a:solidFill>
                  <a:schemeClr val="accent2"/>
                </a:solidFill>
                <a:sym typeface="Wingdings" pitchFamily="2" charset="2"/>
              </a:rPr>
              <a:t> note, </a:t>
            </a:r>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duration</a:t>
            </a:r>
            <a:r>
              <a:rPr lang="pt-BR" sz="1200" dirty="0">
                <a:solidFill>
                  <a:schemeClr val="accent2"/>
                </a:solidFill>
                <a:sym typeface="Wingdings" pitchFamily="2" charset="2"/>
              </a:rPr>
              <a:t>) {</a:t>
            </a:r>
          </a:p>
          <a:p>
            <a:pPr algn="just"/>
            <a:r>
              <a:rPr lang="pt-BR" sz="1200" dirty="0" err="1">
                <a:solidFill>
                  <a:schemeClr val="accent2"/>
                </a:solidFill>
                <a:sym typeface="Wingdings" pitchFamily="2" charset="2"/>
              </a:rPr>
              <a:t>char</a:t>
            </a:r>
            <a:r>
              <a:rPr lang="pt-BR" sz="1200" dirty="0">
                <a:solidFill>
                  <a:schemeClr val="accent2"/>
                </a:solidFill>
                <a:sym typeface="Wingdings" pitchFamily="2" charset="2"/>
              </a:rPr>
              <a:t> </a:t>
            </a:r>
            <a:r>
              <a:rPr lang="pt-BR" sz="1200" dirty="0" err="1">
                <a:solidFill>
                  <a:schemeClr val="accent2"/>
                </a:solidFill>
                <a:sym typeface="Wingdings" pitchFamily="2" charset="2"/>
              </a:rPr>
              <a:t>names</a:t>
            </a:r>
            <a:r>
              <a:rPr lang="pt-BR" sz="1200" dirty="0">
                <a:solidFill>
                  <a:schemeClr val="accent2"/>
                </a:solidFill>
                <a:sym typeface="Wingdings" pitchFamily="2" charset="2"/>
              </a:rPr>
              <a:t>[] = { 'c', 'd', 'e', 'f', 'g', 'a', 'b', 'C' };</a:t>
            </a:r>
          </a:p>
          <a:p>
            <a:pPr algn="just"/>
            <a:r>
              <a:rPr lang="pt-BR" sz="1200" dirty="0" err="1">
                <a:solidFill>
                  <a:schemeClr val="accent2"/>
                </a:solidFill>
                <a:sym typeface="Wingdings" pitchFamily="2" charset="2"/>
              </a:rPr>
              <a:t>int</a:t>
            </a:r>
            <a:r>
              <a:rPr lang="pt-BR" sz="1200" dirty="0">
                <a:solidFill>
                  <a:schemeClr val="accent2"/>
                </a:solidFill>
                <a:sym typeface="Wingdings" pitchFamily="2" charset="2"/>
              </a:rPr>
              <a:t> tones[] = { 1915, 1700, 1519, 1432, 1275, 1136, 1014, 956</a:t>
            </a:r>
          </a:p>
          <a:p>
            <a:pPr algn="just"/>
            <a:r>
              <a:rPr lang="pt-BR" sz="1200" dirty="0">
                <a:solidFill>
                  <a:schemeClr val="accent2"/>
                </a:solidFill>
                <a:sym typeface="Wingdings" pitchFamily="2" charset="2"/>
              </a:rPr>
              <a:t>}; </a:t>
            </a:r>
            <a:r>
              <a:rPr lang="pt-BR" sz="800" dirty="0">
                <a:solidFill>
                  <a:srgbClr val="FF0000"/>
                </a:solidFill>
                <a:sym typeface="Wingdings" pitchFamily="2" charset="2"/>
              </a:rPr>
              <a:t>// tocar o tom corresponde ao nome da nota</a:t>
            </a:r>
          </a:p>
        </p:txBody>
      </p:sp>
      <p:pic>
        <p:nvPicPr>
          <p:cNvPr id="6146" name="Picture 2"/>
          <p:cNvPicPr>
            <a:picLocks noChangeAspect="1" noChangeArrowheads="1"/>
          </p:cNvPicPr>
          <p:nvPr/>
        </p:nvPicPr>
        <p:blipFill>
          <a:blip r:embed="rId2"/>
          <a:srcRect/>
          <a:stretch>
            <a:fillRect/>
          </a:stretch>
        </p:blipFill>
        <p:spPr bwMode="auto">
          <a:xfrm>
            <a:off x="6400800" y="4953000"/>
            <a:ext cx="2590800" cy="1472956"/>
          </a:xfrm>
          <a:prstGeom prst="rect">
            <a:avLst/>
          </a:prstGeom>
          <a:noFill/>
          <a:ln w="9525">
            <a:noFill/>
            <a:miter lim="800000"/>
            <a:headEnd/>
            <a:tailEnd/>
          </a:ln>
          <a:effectLst/>
        </p:spPr>
      </p:pic>
      <p:sp>
        <p:nvSpPr>
          <p:cNvPr id="11" name="Retângulo 10"/>
          <p:cNvSpPr/>
          <p:nvPr/>
        </p:nvSpPr>
        <p:spPr>
          <a:xfrm>
            <a:off x="4038600" y="1524000"/>
            <a:ext cx="2590800" cy="4339650"/>
          </a:xfrm>
          <a:prstGeom prst="rect">
            <a:avLst/>
          </a:prstGeom>
        </p:spPr>
        <p:txBody>
          <a:bodyPr wrap="square">
            <a:spAutoFit/>
          </a:bodyPr>
          <a:lstStyle/>
          <a:p>
            <a:pPr algn="just"/>
            <a:r>
              <a:rPr lang="pt-BR" sz="1200" b="1" dirty="0">
                <a:solidFill>
                  <a:srgbClr val="C00000"/>
                </a:solidFill>
              </a:rPr>
              <a:t>Programa (exp. 7) – continuação</a:t>
            </a:r>
          </a:p>
          <a:p>
            <a:pPr algn="just"/>
            <a:r>
              <a:rPr lang="pt-BR" sz="1200" dirty="0">
                <a:solidFill>
                  <a:schemeClr val="accent2"/>
                </a:solidFill>
                <a:sym typeface="Wingdings" pitchFamily="2" charset="2"/>
              </a:rPr>
              <a:t>for (</a:t>
            </a:r>
            <a:r>
              <a:rPr lang="pt-BR" sz="1200" dirty="0" err="1">
                <a:solidFill>
                  <a:schemeClr val="accent2"/>
                </a:solidFill>
                <a:sym typeface="Wingdings" pitchFamily="2" charset="2"/>
              </a:rPr>
              <a:t>int</a:t>
            </a:r>
            <a:r>
              <a:rPr lang="pt-BR" sz="1200" dirty="0">
                <a:solidFill>
                  <a:schemeClr val="accent2"/>
                </a:solidFill>
                <a:sym typeface="Wingdings" pitchFamily="2" charset="2"/>
              </a:rPr>
              <a:t> i = 0; i &lt; 8; i++) {</a:t>
            </a:r>
          </a:p>
          <a:p>
            <a:pPr algn="just"/>
            <a:r>
              <a:rPr lang="pt-BR" sz="1200" dirty="0" err="1">
                <a:solidFill>
                  <a:schemeClr val="accent2"/>
                </a:solidFill>
                <a:sym typeface="Wingdings" pitchFamily="2" charset="2"/>
              </a:rPr>
              <a:t>if</a:t>
            </a:r>
            <a:r>
              <a:rPr lang="pt-BR" sz="1200" dirty="0">
                <a:solidFill>
                  <a:schemeClr val="accent2"/>
                </a:solidFill>
                <a:sym typeface="Wingdings" pitchFamily="2" charset="2"/>
              </a:rPr>
              <a:t> (</a:t>
            </a:r>
            <a:r>
              <a:rPr lang="pt-BR" sz="1200" dirty="0" err="1">
                <a:solidFill>
                  <a:schemeClr val="accent2"/>
                </a:solidFill>
                <a:sym typeface="Wingdings" pitchFamily="2" charset="2"/>
              </a:rPr>
              <a:t>names</a:t>
            </a:r>
            <a:r>
              <a:rPr lang="pt-BR" sz="1200" dirty="0">
                <a:solidFill>
                  <a:schemeClr val="accent2"/>
                </a:solidFill>
                <a:sym typeface="Wingdings" pitchFamily="2" charset="2"/>
              </a:rPr>
              <a:t>[i] == note) {</a:t>
            </a:r>
          </a:p>
          <a:p>
            <a:pPr algn="just"/>
            <a:r>
              <a:rPr lang="pt-BR" sz="1200" dirty="0" err="1">
                <a:solidFill>
                  <a:schemeClr val="accent2"/>
                </a:solidFill>
                <a:sym typeface="Wingdings" pitchFamily="2" charset="2"/>
              </a:rPr>
              <a:t>playTone</a:t>
            </a:r>
            <a:r>
              <a:rPr lang="pt-BR" sz="1200" dirty="0">
                <a:solidFill>
                  <a:schemeClr val="accent2"/>
                </a:solidFill>
                <a:sym typeface="Wingdings" pitchFamily="2" charset="2"/>
              </a:rPr>
              <a:t>(tones[i], </a:t>
            </a:r>
            <a:r>
              <a:rPr lang="pt-BR" sz="1200" dirty="0" err="1">
                <a:solidFill>
                  <a:schemeClr val="accent2"/>
                </a:solidFill>
                <a:sym typeface="Wingdings" pitchFamily="2" charset="2"/>
              </a:rPr>
              <a:t>duration</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  }</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setup() {</a:t>
            </a:r>
          </a:p>
          <a:p>
            <a:pPr algn="just"/>
            <a:r>
              <a:rPr lang="pt-BR" sz="1200" dirty="0" err="1">
                <a:solidFill>
                  <a:schemeClr val="accent2"/>
                </a:solidFill>
                <a:sym typeface="Wingdings" pitchFamily="2" charset="2"/>
              </a:rPr>
              <a:t>pinMode</a:t>
            </a:r>
            <a:r>
              <a:rPr lang="pt-BR" sz="1200" dirty="0">
                <a:solidFill>
                  <a:schemeClr val="accent2"/>
                </a:solidFill>
                <a:sym typeface="Wingdings" pitchFamily="2" charset="2"/>
              </a:rPr>
              <a:t>(</a:t>
            </a:r>
            <a:r>
              <a:rPr lang="pt-BR" sz="1200" dirty="0" err="1">
                <a:solidFill>
                  <a:schemeClr val="accent2"/>
                </a:solidFill>
                <a:sym typeface="Wingdings" pitchFamily="2" charset="2"/>
              </a:rPr>
              <a:t>speakerPin</a:t>
            </a:r>
            <a:r>
              <a:rPr lang="pt-BR" sz="1200" dirty="0">
                <a:solidFill>
                  <a:schemeClr val="accent2"/>
                </a:solidFill>
                <a:sym typeface="Wingdings" pitchFamily="2" charset="2"/>
              </a:rPr>
              <a:t>, OUTPUT);  }</a:t>
            </a:r>
          </a:p>
          <a:p>
            <a:pPr algn="just"/>
            <a:endParaRPr lang="pt-BR" sz="1200" dirty="0">
              <a:solidFill>
                <a:schemeClr val="accent2"/>
              </a:solidFill>
              <a:sym typeface="Wingdings" pitchFamily="2" charset="2"/>
            </a:endParaRP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setup() {</a:t>
            </a:r>
          </a:p>
          <a:p>
            <a:pPr algn="just"/>
            <a:r>
              <a:rPr lang="pt-BR" sz="1200" dirty="0" err="1">
                <a:solidFill>
                  <a:schemeClr val="accent2"/>
                </a:solidFill>
                <a:sym typeface="Wingdings" pitchFamily="2" charset="2"/>
              </a:rPr>
              <a:t>pinMode</a:t>
            </a:r>
            <a:r>
              <a:rPr lang="pt-BR" sz="1200" dirty="0">
                <a:solidFill>
                  <a:schemeClr val="accent2"/>
                </a:solidFill>
                <a:sym typeface="Wingdings" pitchFamily="2" charset="2"/>
              </a:rPr>
              <a:t>(</a:t>
            </a:r>
            <a:r>
              <a:rPr lang="pt-BR" sz="1200" dirty="0" err="1">
                <a:solidFill>
                  <a:schemeClr val="accent2"/>
                </a:solidFill>
                <a:sym typeface="Wingdings" pitchFamily="2" charset="2"/>
              </a:rPr>
              <a:t>speakerPin</a:t>
            </a:r>
            <a:r>
              <a:rPr lang="pt-BR" sz="1200" dirty="0">
                <a:solidFill>
                  <a:schemeClr val="accent2"/>
                </a:solidFill>
                <a:sym typeface="Wingdings" pitchFamily="2" charset="2"/>
              </a:rPr>
              <a:t>, OUTPUT);  </a:t>
            </a:r>
          </a:p>
          <a:p>
            <a:pPr algn="just"/>
            <a:r>
              <a:rPr lang="pt-BR" sz="1200" dirty="0">
                <a:solidFill>
                  <a:schemeClr val="accent2"/>
                </a:solidFill>
                <a:sym typeface="Wingdings" pitchFamily="2" charset="2"/>
              </a:rPr>
              <a:t>}</a:t>
            </a:r>
          </a:p>
          <a:p>
            <a:pPr algn="just"/>
            <a:endParaRPr lang="pt-BR" sz="1200" dirty="0">
              <a:solidFill>
                <a:schemeClr val="accent2"/>
              </a:solidFill>
              <a:sym typeface="Wingdings" pitchFamily="2" charset="2"/>
            </a:endParaRP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loop() {</a:t>
            </a:r>
          </a:p>
          <a:p>
            <a:pPr algn="just"/>
            <a:r>
              <a:rPr lang="pt-BR" sz="1200" dirty="0">
                <a:solidFill>
                  <a:schemeClr val="accent2"/>
                </a:solidFill>
                <a:sym typeface="Wingdings" pitchFamily="2" charset="2"/>
              </a:rPr>
              <a:t>for (</a:t>
            </a:r>
            <a:r>
              <a:rPr lang="pt-BR" sz="1200" dirty="0" err="1">
                <a:solidFill>
                  <a:schemeClr val="accent2"/>
                </a:solidFill>
                <a:sym typeface="Wingdings" pitchFamily="2" charset="2"/>
              </a:rPr>
              <a:t>int</a:t>
            </a:r>
            <a:r>
              <a:rPr lang="pt-BR" sz="1200" dirty="0">
                <a:solidFill>
                  <a:schemeClr val="accent2"/>
                </a:solidFill>
                <a:sym typeface="Wingdings" pitchFamily="2" charset="2"/>
              </a:rPr>
              <a:t> i = 0; i &lt; </a:t>
            </a:r>
            <a:r>
              <a:rPr lang="pt-BR" sz="1200" dirty="0" err="1">
                <a:solidFill>
                  <a:schemeClr val="accent2"/>
                </a:solidFill>
                <a:sym typeface="Wingdings" pitchFamily="2" charset="2"/>
              </a:rPr>
              <a:t>length</a:t>
            </a:r>
            <a:r>
              <a:rPr lang="pt-BR" sz="1200" dirty="0">
                <a:solidFill>
                  <a:schemeClr val="accent2"/>
                </a:solidFill>
                <a:sym typeface="Wingdings" pitchFamily="2" charset="2"/>
              </a:rPr>
              <a:t>; i++) {</a:t>
            </a:r>
          </a:p>
          <a:p>
            <a:pPr algn="just"/>
            <a:r>
              <a:rPr lang="pt-BR" sz="1200" dirty="0" err="1">
                <a:solidFill>
                  <a:schemeClr val="accent2"/>
                </a:solidFill>
                <a:sym typeface="Wingdings" pitchFamily="2" charset="2"/>
              </a:rPr>
              <a:t>if</a:t>
            </a:r>
            <a:r>
              <a:rPr lang="pt-BR" sz="1200" dirty="0">
                <a:solidFill>
                  <a:schemeClr val="accent2"/>
                </a:solidFill>
                <a:sym typeface="Wingdings" pitchFamily="2" charset="2"/>
              </a:rPr>
              <a:t> (notes[i] == ' ') {</a:t>
            </a: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a:t>
            </a:r>
            <a:r>
              <a:rPr lang="pt-BR" sz="1200" dirty="0" err="1">
                <a:solidFill>
                  <a:schemeClr val="accent2"/>
                </a:solidFill>
                <a:sym typeface="Wingdings" pitchFamily="2" charset="2"/>
              </a:rPr>
              <a:t>beats</a:t>
            </a:r>
            <a:r>
              <a:rPr lang="pt-BR" sz="1200" dirty="0">
                <a:solidFill>
                  <a:schemeClr val="accent2"/>
                </a:solidFill>
                <a:sym typeface="Wingdings" pitchFamily="2" charset="2"/>
              </a:rPr>
              <a:t>[i] * tempo); // </a:t>
            </a:r>
            <a:r>
              <a:rPr lang="pt-BR" sz="1200" dirty="0" err="1">
                <a:solidFill>
                  <a:schemeClr val="accent2"/>
                </a:solidFill>
                <a:sym typeface="Wingdings" pitchFamily="2" charset="2"/>
              </a:rPr>
              <a:t>rest</a:t>
            </a:r>
            <a:endParaRPr lang="pt-BR" sz="1200" dirty="0">
              <a:solidFill>
                <a:schemeClr val="accent2"/>
              </a:solidFill>
              <a:sym typeface="Wingdings" pitchFamily="2" charset="2"/>
            </a:endParaRP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else</a:t>
            </a:r>
            <a:r>
              <a:rPr lang="pt-BR" sz="1200" dirty="0">
                <a:solidFill>
                  <a:schemeClr val="accent2"/>
                </a:solidFill>
                <a:sym typeface="Wingdings" pitchFamily="2" charset="2"/>
              </a:rPr>
              <a:t> {</a:t>
            </a:r>
          </a:p>
          <a:p>
            <a:pPr algn="just"/>
            <a:r>
              <a:rPr lang="pt-BR" sz="1200" dirty="0" err="1">
                <a:solidFill>
                  <a:schemeClr val="accent2"/>
                </a:solidFill>
                <a:sym typeface="Wingdings" pitchFamily="2" charset="2"/>
              </a:rPr>
              <a:t>playNote</a:t>
            </a:r>
            <a:r>
              <a:rPr lang="pt-BR" sz="1200" dirty="0">
                <a:solidFill>
                  <a:schemeClr val="accent2"/>
                </a:solidFill>
                <a:sym typeface="Wingdings" pitchFamily="2" charset="2"/>
              </a:rPr>
              <a:t>(notes[i], </a:t>
            </a:r>
            <a:r>
              <a:rPr lang="pt-BR" sz="1200" dirty="0" err="1">
                <a:solidFill>
                  <a:schemeClr val="accent2"/>
                </a:solidFill>
                <a:sym typeface="Wingdings" pitchFamily="2" charset="2"/>
              </a:rPr>
              <a:t>beats</a:t>
            </a:r>
            <a:r>
              <a:rPr lang="pt-BR" sz="1200" dirty="0">
                <a:solidFill>
                  <a:schemeClr val="accent2"/>
                </a:solidFill>
                <a:sym typeface="Wingdings" pitchFamily="2" charset="2"/>
              </a:rPr>
              <a:t>[i] * tempo);</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pause </a:t>
            </a:r>
            <a:r>
              <a:rPr lang="pt-BR" sz="1200" dirty="0" err="1">
                <a:solidFill>
                  <a:schemeClr val="accent2"/>
                </a:solidFill>
                <a:sym typeface="Wingdings" pitchFamily="2" charset="2"/>
              </a:rPr>
              <a:t>between</a:t>
            </a:r>
            <a:r>
              <a:rPr lang="pt-BR" sz="1200" dirty="0">
                <a:solidFill>
                  <a:schemeClr val="accent2"/>
                </a:solidFill>
                <a:sym typeface="Wingdings" pitchFamily="2" charset="2"/>
              </a:rPr>
              <a:t> notes</a:t>
            </a: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(tempo / 2);</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a:t>
            </a:r>
          </a:p>
        </p:txBody>
      </p:sp>
      <p:pic>
        <p:nvPicPr>
          <p:cNvPr id="12" name="Picture 2"/>
          <p:cNvPicPr>
            <a:picLocks noChangeAspect="1" noChangeArrowheads="1"/>
          </p:cNvPicPr>
          <p:nvPr/>
        </p:nvPicPr>
        <p:blipFill>
          <a:blip r:embed="rId3"/>
          <a:srcRect/>
          <a:stretch>
            <a:fillRect/>
          </a:stretch>
        </p:blipFill>
        <p:spPr bwMode="auto">
          <a:xfrm>
            <a:off x="7924800" y="3581400"/>
            <a:ext cx="781236" cy="847725"/>
          </a:xfrm>
          <a:prstGeom prst="rect">
            <a:avLst/>
          </a:prstGeom>
          <a:noFill/>
          <a:ln w="9525">
            <a:noFill/>
            <a:miter lim="800000"/>
            <a:headEnd/>
            <a:tailEnd/>
          </a:ln>
          <a:effectLst/>
        </p:spPr>
      </p:pic>
      <p:pic>
        <p:nvPicPr>
          <p:cNvPr id="13" name="Picture 3"/>
          <p:cNvPicPr>
            <a:picLocks noChangeAspect="1" noChangeArrowheads="1"/>
          </p:cNvPicPr>
          <p:nvPr/>
        </p:nvPicPr>
        <p:blipFill>
          <a:blip r:embed="rId4"/>
          <a:srcRect/>
          <a:stretch>
            <a:fillRect/>
          </a:stretch>
        </p:blipFill>
        <p:spPr bwMode="auto">
          <a:xfrm>
            <a:off x="7010400" y="2133600"/>
            <a:ext cx="990600" cy="1040130"/>
          </a:xfrm>
          <a:prstGeom prst="rect">
            <a:avLst/>
          </a:prstGeom>
          <a:noFill/>
          <a:ln w="9525">
            <a:noFill/>
            <a:miter lim="800000"/>
            <a:headEnd/>
            <a:tailEnd/>
          </a:ln>
          <a:effectLst/>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743200" y="314980"/>
            <a:ext cx="6019800" cy="707886"/>
          </a:xfrm>
          <a:prstGeom prst="rect">
            <a:avLst/>
          </a:prstGeom>
        </p:spPr>
        <p:txBody>
          <a:bodyPr wrap="square">
            <a:spAutoFit/>
          </a:bodyPr>
          <a:lstStyle/>
          <a:p>
            <a:r>
              <a:rPr lang="pt-BR" sz="2000" b="1" dirty="0"/>
              <a:t>LM</a:t>
            </a:r>
            <a:r>
              <a:rPr lang="pt-BR" sz="2000" b="1" dirty="0">
                <a:solidFill>
                  <a:srgbClr val="00B050"/>
                </a:solidFill>
              </a:rPr>
              <a:t>35 - </a:t>
            </a:r>
            <a:r>
              <a:rPr lang="pt-BR" sz="2000" b="1" dirty="0">
                <a:solidFill>
                  <a:schemeClr val="accent2"/>
                </a:solidFill>
              </a:rPr>
              <a:t>Sensor </a:t>
            </a:r>
            <a:r>
              <a:rPr lang="pt-BR" sz="2000" b="1" dirty="0" err="1">
                <a:solidFill>
                  <a:srgbClr val="FF0000"/>
                </a:solidFill>
              </a:rPr>
              <a:t>de</a:t>
            </a:r>
            <a:r>
              <a:rPr lang="pt-BR" sz="2000" b="1" dirty="0" err="1">
                <a:solidFill>
                  <a:srgbClr val="7030A0"/>
                </a:solidFill>
              </a:rPr>
              <a:t>Temperatura</a:t>
            </a:r>
            <a:r>
              <a:rPr lang="pt-BR" sz="2000" b="1" dirty="0">
                <a:solidFill>
                  <a:schemeClr val="bg1">
                    <a:lumMod val="50000"/>
                  </a:schemeClr>
                </a:solidFill>
              </a:rPr>
              <a:t> </a:t>
            </a:r>
            <a:r>
              <a:rPr lang="pt-BR" sz="2000" b="1" dirty="0">
                <a:solidFill>
                  <a:schemeClr val="accent6"/>
                </a:solidFill>
              </a:rPr>
              <a:t>Exp</a:t>
            </a:r>
            <a:r>
              <a:rPr lang="pt-BR" sz="2000" b="1" dirty="0"/>
              <a:t>eri</a:t>
            </a:r>
            <a:r>
              <a:rPr lang="pt-BR" sz="2000" b="1" dirty="0">
                <a:solidFill>
                  <a:srgbClr val="FFC000"/>
                </a:solidFill>
              </a:rPr>
              <a:t>men</a:t>
            </a:r>
            <a:r>
              <a:rPr lang="pt-BR" sz="2000" b="1" dirty="0">
                <a:solidFill>
                  <a:srgbClr val="C00000"/>
                </a:solidFill>
              </a:rPr>
              <a:t>to 7 </a:t>
            </a:r>
            <a:endParaRPr lang="pt-BR" sz="2000" dirty="0">
              <a:solidFill>
                <a:srgbClr val="C00000"/>
              </a:solidFill>
            </a:endParaRPr>
          </a:p>
          <a:p>
            <a:endParaRPr lang="pt-BR" sz="2000" b="1" dirty="0">
              <a:solidFill>
                <a:srgbClr val="FF0000"/>
              </a:solidFill>
            </a:endParaRPr>
          </a:p>
        </p:txBody>
      </p:sp>
      <p:sp>
        <p:nvSpPr>
          <p:cNvPr id="9" name="Retângulo 8"/>
          <p:cNvSpPr/>
          <p:nvPr/>
        </p:nvSpPr>
        <p:spPr>
          <a:xfrm>
            <a:off x="381000" y="1584067"/>
            <a:ext cx="1600200" cy="338554"/>
          </a:xfrm>
          <a:prstGeom prst="rect">
            <a:avLst/>
          </a:prstGeom>
        </p:spPr>
        <p:txBody>
          <a:bodyPr wrap="square">
            <a:spAutoFit/>
          </a:bodyPr>
          <a:lstStyle/>
          <a:p>
            <a:pPr algn="ctr"/>
            <a:r>
              <a:rPr lang="pt-BR" sz="1600" b="1" dirty="0"/>
              <a:t>LM</a:t>
            </a:r>
            <a:r>
              <a:rPr lang="pt-BR" sz="1600" b="1" dirty="0">
                <a:solidFill>
                  <a:srgbClr val="00B050"/>
                </a:solidFill>
              </a:rPr>
              <a:t>35</a:t>
            </a:r>
            <a:endParaRPr lang="pt-BR" sz="1600" b="1" dirty="0">
              <a:solidFill>
                <a:srgbClr val="C00000"/>
              </a:solidFill>
            </a:endParaRPr>
          </a:p>
        </p:txBody>
      </p:sp>
      <p:sp>
        <p:nvSpPr>
          <p:cNvPr id="10" name="Retângulo 9"/>
          <p:cNvSpPr/>
          <p:nvPr/>
        </p:nvSpPr>
        <p:spPr>
          <a:xfrm>
            <a:off x="0" y="1991380"/>
            <a:ext cx="1871628" cy="2893100"/>
          </a:xfrm>
          <a:prstGeom prst="rect">
            <a:avLst/>
          </a:prstGeom>
        </p:spPr>
        <p:txBody>
          <a:bodyPr wrap="square">
            <a:spAutoFit/>
          </a:bodyPr>
          <a:lstStyle/>
          <a:p>
            <a:pPr algn="just"/>
            <a:r>
              <a:rPr lang="pt-BR" sz="1400" dirty="0"/>
              <a:t>O LM35 Sensor de Temperatura, é um sensor de temperatura linear e trabalha com temperaturas entre -55 e 150 graus centigrados.</a:t>
            </a:r>
          </a:p>
          <a:p>
            <a:pPr algn="just"/>
            <a:r>
              <a:rPr lang="pt-BR" sz="1400" dirty="0"/>
              <a:t>Tem por função efetuar a leitura da temperatura e enviar para</a:t>
            </a:r>
          </a:p>
          <a:p>
            <a:pPr algn="just"/>
            <a:r>
              <a:rPr lang="pt-BR" sz="1400" dirty="0"/>
              <a:t>a porta serial.</a:t>
            </a:r>
          </a:p>
        </p:txBody>
      </p:sp>
      <p:pic>
        <p:nvPicPr>
          <p:cNvPr id="2" name="Imagem 1"/>
          <p:cNvPicPr>
            <a:picLocks noChangeAspect="1"/>
          </p:cNvPicPr>
          <p:nvPr/>
        </p:nvPicPr>
        <p:blipFill>
          <a:blip r:embed="rId2"/>
          <a:stretch>
            <a:fillRect/>
          </a:stretch>
        </p:blipFill>
        <p:spPr>
          <a:xfrm>
            <a:off x="304766" y="4884480"/>
            <a:ext cx="1566862" cy="1440120"/>
          </a:xfrm>
          <a:prstGeom prst="rect">
            <a:avLst/>
          </a:prstGeom>
        </p:spPr>
      </p:pic>
      <p:pic>
        <p:nvPicPr>
          <p:cNvPr id="3" name="Imagem 2"/>
          <p:cNvPicPr>
            <a:picLocks noChangeAspect="1"/>
          </p:cNvPicPr>
          <p:nvPr/>
        </p:nvPicPr>
        <p:blipFill>
          <a:blip r:embed="rId3"/>
          <a:stretch>
            <a:fillRect/>
          </a:stretch>
        </p:blipFill>
        <p:spPr>
          <a:xfrm>
            <a:off x="2393324" y="5381721"/>
            <a:ext cx="1066800" cy="1085850"/>
          </a:xfrm>
          <a:prstGeom prst="rect">
            <a:avLst/>
          </a:prstGeom>
        </p:spPr>
      </p:pic>
      <p:sp>
        <p:nvSpPr>
          <p:cNvPr id="21" name="Retângulo 20"/>
          <p:cNvSpPr/>
          <p:nvPr/>
        </p:nvSpPr>
        <p:spPr>
          <a:xfrm>
            <a:off x="5486400" y="1524000"/>
            <a:ext cx="3657600" cy="5016758"/>
          </a:xfrm>
          <a:prstGeom prst="rect">
            <a:avLst/>
          </a:prstGeom>
        </p:spPr>
        <p:txBody>
          <a:bodyPr wrap="square">
            <a:spAutoFit/>
          </a:bodyPr>
          <a:lstStyle/>
          <a:p>
            <a:pPr algn="just"/>
            <a:r>
              <a:rPr lang="pt-BR" sz="1000" dirty="0"/>
              <a:t>Para realizarmos o experimento </a:t>
            </a:r>
            <a:r>
              <a:rPr lang="pt-BR" sz="1000" b="1" dirty="0">
                <a:solidFill>
                  <a:srgbClr val="C00000"/>
                </a:solidFill>
              </a:rPr>
              <a:t>8</a:t>
            </a:r>
            <a:r>
              <a:rPr lang="pt-BR" sz="1000" dirty="0"/>
              <a:t> serão utilizados os seguintes materiais: arduino, protoboard, fios de conexão e uma sensor de temperatura LM35.</a:t>
            </a:r>
          </a:p>
          <a:p>
            <a:pPr algn="just"/>
            <a:r>
              <a:rPr lang="pt-BR" sz="1000" b="1" dirty="0">
                <a:solidFill>
                  <a:srgbClr val="C00000"/>
                </a:solidFill>
              </a:rPr>
              <a:t>Programa (exp. 8)</a:t>
            </a: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setup() </a:t>
            </a:r>
          </a:p>
          <a:p>
            <a:pPr algn="just"/>
            <a:r>
              <a:rPr lang="pt-BR" sz="1000" dirty="0">
                <a:solidFill>
                  <a:schemeClr val="accent2"/>
                </a:solidFill>
                <a:sym typeface="Wingdings" pitchFamily="2" charset="2"/>
              </a:rPr>
              <a:t>{</a:t>
            </a:r>
          </a:p>
          <a:p>
            <a:pPr algn="just"/>
            <a:r>
              <a:rPr lang="pt-BR" sz="1000" dirty="0">
                <a:solidFill>
                  <a:schemeClr val="accent2"/>
                </a:solidFill>
                <a:sym typeface="Wingdings" pitchFamily="2" charset="2"/>
              </a:rPr>
              <a:t>      </a:t>
            </a:r>
            <a:r>
              <a:rPr lang="pt-BR" sz="1000" dirty="0" err="1">
                <a:solidFill>
                  <a:schemeClr val="accent2"/>
                </a:solidFill>
                <a:sym typeface="Wingdings" pitchFamily="2" charset="2"/>
              </a:rPr>
              <a:t>Serial.begin</a:t>
            </a:r>
            <a:r>
              <a:rPr lang="pt-BR" sz="1000" dirty="0">
                <a:solidFill>
                  <a:schemeClr val="accent2"/>
                </a:solidFill>
                <a:sym typeface="Wingdings" pitchFamily="2" charset="2"/>
              </a:rPr>
              <a:t>(9600); </a:t>
            </a:r>
            <a:r>
              <a:rPr lang="pt-BR" sz="800" b="1" dirty="0">
                <a:solidFill>
                  <a:srgbClr val="C00000"/>
                </a:solidFill>
                <a:sym typeface="Wingdings" pitchFamily="2" charset="2"/>
              </a:rPr>
              <a:t>// inicia comunicação com computador</a:t>
            </a:r>
          </a:p>
          <a:p>
            <a:pPr algn="just"/>
            <a:r>
              <a:rPr lang="pt-BR" sz="1000" dirty="0">
                <a:solidFill>
                  <a:schemeClr val="accent2"/>
                </a:solidFill>
                <a:sym typeface="Wingdings" pitchFamily="2" charset="2"/>
              </a:rPr>
              <a:t>}</a:t>
            </a:r>
          </a:p>
          <a:p>
            <a:pPr algn="just"/>
            <a:endParaRPr lang="pt-BR" sz="1000" b="1" dirty="0">
              <a:solidFill>
                <a:schemeClr val="accent2"/>
              </a:solidFill>
              <a:sym typeface="Wingdings" pitchFamily="2" charset="2"/>
            </a:endParaRPr>
          </a:p>
          <a:p>
            <a:pPr algn="just"/>
            <a:r>
              <a:rPr lang="pt-BR" sz="1000" b="1" dirty="0" err="1">
                <a:solidFill>
                  <a:schemeClr val="accent2"/>
                </a:solidFill>
                <a:sym typeface="Wingdings" pitchFamily="2" charset="2"/>
              </a:rPr>
              <a:t>void</a:t>
            </a:r>
            <a:r>
              <a:rPr lang="pt-BR" sz="1000" b="1" dirty="0">
                <a:solidFill>
                  <a:schemeClr val="accent2"/>
                </a:solidFill>
                <a:sym typeface="Wingdings" pitchFamily="2" charset="2"/>
              </a:rPr>
              <a:t> loop() </a:t>
            </a:r>
          </a:p>
          <a:p>
            <a:pPr algn="just"/>
            <a:r>
              <a:rPr lang="pt-BR" sz="1000" dirty="0">
                <a:solidFill>
                  <a:schemeClr val="accent2"/>
                </a:solidFill>
                <a:sym typeface="Wingdings" pitchFamily="2" charset="2"/>
              </a:rPr>
              <a:t>{</a:t>
            </a:r>
          </a:p>
          <a:p>
            <a:r>
              <a:rPr lang="pt-BR" sz="1000" dirty="0">
                <a:solidFill>
                  <a:schemeClr val="accent2"/>
                </a:solidFill>
                <a:sym typeface="Wingdings" pitchFamily="2" charset="2"/>
              </a:rPr>
              <a:t>   </a:t>
            </a:r>
            <a:r>
              <a:rPr lang="pt-BR" sz="1000" dirty="0" err="1">
                <a:solidFill>
                  <a:schemeClr val="accent2"/>
                </a:solidFill>
                <a:sym typeface="Wingdings" pitchFamily="2" charset="2"/>
              </a:rPr>
              <a:t>int</a:t>
            </a:r>
            <a:r>
              <a:rPr lang="pt-BR" sz="1000" dirty="0">
                <a:solidFill>
                  <a:schemeClr val="accent2"/>
                </a:solidFill>
                <a:sym typeface="Wingdings" pitchFamily="2" charset="2"/>
              </a:rPr>
              <a:t> t = </a:t>
            </a:r>
            <a:r>
              <a:rPr lang="pt-BR" sz="1000" dirty="0" err="1">
                <a:solidFill>
                  <a:schemeClr val="accent2"/>
                </a:solidFill>
                <a:sym typeface="Wingdings" pitchFamily="2" charset="2"/>
              </a:rPr>
              <a:t>analogRead</a:t>
            </a:r>
            <a:r>
              <a:rPr lang="pt-BR" sz="1000" dirty="0">
                <a:solidFill>
                  <a:schemeClr val="accent2"/>
                </a:solidFill>
                <a:sym typeface="Wingdings" pitchFamily="2" charset="2"/>
              </a:rPr>
              <a:t>(0);</a:t>
            </a:r>
          </a:p>
          <a:p>
            <a:r>
              <a:rPr lang="pt-BR" sz="1000" dirty="0">
                <a:solidFill>
                  <a:schemeClr val="accent2"/>
                </a:solidFill>
                <a:sym typeface="Wingdings" pitchFamily="2" charset="2"/>
              </a:rPr>
              <a:t>   </a:t>
            </a:r>
            <a:r>
              <a:rPr lang="pt-BR" sz="1000" dirty="0" err="1">
                <a:solidFill>
                  <a:schemeClr val="accent2"/>
                </a:solidFill>
                <a:sym typeface="Wingdings" pitchFamily="2" charset="2"/>
              </a:rPr>
              <a:t>Serial.println</a:t>
            </a:r>
            <a:r>
              <a:rPr lang="pt-BR" sz="1000" dirty="0">
                <a:solidFill>
                  <a:schemeClr val="accent2"/>
                </a:solidFill>
                <a:sym typeface="Wingdings" pitchFamily="2" charset="2"/>
              </a:rPr>
              <a:t>(t); </a:t>
            </a:r>
          </a:p>
          <a:p>
            <a:r>
              <a:rPr lang="pt-BR" sz="1000" dirty="0">
                <a:solidFill>
                  <a:schemeClr val="accent2"/>
                </a:solidFill>
                <a:sym typeface="Wingdings" pitchFamily="2" charset="2"/>
              </a:rPr>
              <a:t>   </a:t>
            </a:r>
            <a:r>
              <a:rPr lang="pt-BR" sz="1000" dirty="0" err="1">
                <a:solidFill>
                  <a:schemeClr val="accent2"/>
                </a:solidFill>
                <a:sym typeface="Wingdings" pitchFamily="2" charset="2"/>
              </a:rPr>
              <a:t>delay</a:t>
            </a:r>
            <a:r>
              <a:rPr lang="pt-BR" sz="1000" dirty="0">
                <a:solidFill>
                  <a:schemeClr val="accent2"/>
                </a:solidFill>
                <a:sym typeface="Wingdings" pitchFamily="2" charset="2"/>
              </a:rPr>
              <a:t>(1000);</a:t>
            </a:r>
          </a:p>
          <a:p>
            <a:pPr algn="just"/>
            <a:r>
              <a:rPr lang="pt-BR" sz="1000" dirty="0">
                <a:solidFill>
                  <a:schemeClr val="accent2"/>
                </a:solidFill>
                <a:sym typeface="Wingdings" pitchFamily="2" charset="2"/>
              </a:rPr>
              <a:t> }; </a:t>
            </a:r>
          </a:p>
          <a:p>
            <a:pPr algn="just"/>
            <a:endParaRPr lang="pt-BR" sz="1000" b="1" dirty="0">
              <a:solidFill>
                <a:srgbClr val="C00000"/>
              </a:solidFill>
            </a:endParaRPr>
          </a:p>
          <a:p>
            <a:pPr algn="just"/>
            <a:r>
              <a:rPr lang="pt-BR" sz="1000" b="1" dirty="0">
                <a:solidFill>
                  <a:srgbClr val="C00000"/>
                </a:solidFill>
              </a:rPr>
              <a:t>Programa alterado (exp. 8)</a:t>
            </a:r>
          </a:p>
          <a:p>
            <a:pPr algn="just"/>
            <a:r>
              <a:rPr lang="pt-BR" sz="1000" dirty="0" err="1">
                <a:solidFill>
                  <a:schemeClr val="accent2"/>
                </a:solidFill>
                <a:sym typeface="Wingdings" pitchFamily="2" charset="2"/>
              </a:rPr>
              <a:t>void</a:t>
            </a:r>
            <a:r>
              <a:rPr lang="pt-BR" sz="1000" dirty="0">
                <a:solidFill>
                  <a:schemeClr val="accent2"/>
                </a:solidFill>
                <a:sym typeface="Wingdings" pitchFamily="2" charset="2"/>
              </a:rPr>
              <a:t> setup()</a:t>
            </a:r>
          </a:p>
          <a:p>
            <a:pPr algn="just"/>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Serial.begin</a:t>
            </a:r>
            <a:r>
              <a:rPr lang="pt-BR" sz="1000" dirty="0">
                <a:solidFill>
                  <a:schemeClr val="accent2"/>
                </a:solidFill>
                <a:sym typeface="Wingdings" pitchFamily="2" charset="2"/>
              </a:rPr>
              <a:t>(9600);</a:t>
            </a:r>
          </a:p>
          <a:p>
            <a:pPr algn="just"/>
            <a:r>
              <a:rPr lang="pt-BR" sz="1000" dirty="0">
                <a:solidFill>
                  <a:schemeClr val="accent2"/>
                </a:solidFill>
                <a:sym typeface="Wingdings" pitchFamily="2" charset="2"/>
              </a:rPr>
              <a:t>}</a:t>
            </a:r>
          </a:p>
          <a:p>
            <a:pPr algn="just"/>
            <a:endParaRPr lang="pt-BR" sz="1000" dirty="0">
              <a:solidFill>
                <a:schemeClr val="accent2"/>
              </a:solidFill>
              <a:sym typeface="Wingdings" pitchFamily="2" charset="2"/>
            </a:endParaRPr>
          </a:p>
          <a:p>
            <a:pPr algn="just"/>
            <a:r>
              <a:rPr lang="pt-BR" sz="1000" dirty="0" err="1">
                <a:solidFill>
                  <a:schemeClr val="accent2"/>
                </a:solidFill>
                <a:sym typeface="Wingdings" pitchFamily="2" charset="2"/>
              </a:rPr>
              <a:t>void</a:t>
            </a:r>
            <a:r>
              <a:rPr lang="pt-BR" sz="1000" dirty="0">
                <a:solidFill>
                  <a:schemeClr val="accent2"/>
                </a:solidFill>
                <a:sym typeface="Wingdings" pitchFamily="2" charset="2"/>
              </a:rPr>
              <a:t> loop()</a:t>
            </a:r>
          </a:p>
          <a:p>
            <a:pPr algn="just"/>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int</a:t>
            </a:r>
            <a:r>
              <a:rPr lang="pt-BR" sz="1000" dirty="0">
                <a:solidFill>
                  <a:schemeClr val="accent2"/>
                </a:solidFill>
                <a:sym typeface="Wingdings" pitchFamily="2" charset="2"/>
              </a:rPr>
              <a:t> t = </a:t>
            </a:r>
            <a:r>
              <a:rPr lang="pt-BR" sz="1000" dirty="0" err="1">
                <a:solidFill>
                  <a:schemeClr val="accent2"/>
                </a:solidFill>
                <a:sym typeface="Wingdings" pitchFamily="2" charset="2"/>
              </a:rPr>
              <a:t>analogRead</a:t>
            </a:r>
            <a:r>
              <a:rPr lang="pt-BR" sz="1000" dirty="0">
                <a:solidFill>
                  <a:schemeClr val="accent2"/>
                </a:solidFill>
                <a:sym typeface="Wingdings" pitchFamily="2" charset="2"/>
              </a:rPr>
              <a:t>(0);</a:t>
            </a:r>
          </a:p>
          <a:p>
            <a:pPr algn="just"/>
            <a:r>
              <a:rPr lang="pt-BR" sz="1000" dirty="0" err="1">
                <a:solidFill>
                  <a:schemeClr val="accent2"/>
                </a:solidFill>
                <a:sym typeface="Wingdings" pitchFamily="2" charset="2"/>
              </a:rPr>
              <a:t>float</a:t>
            </a:r>
            <a:r>
              <a:rPr lang="pt-BR" sz="1000" dirty="0">
                <a:solidFill>
                  <a:schemeClr val="accent2"/>
                </a:solidFill>
                <a:sym typeface="Wingdings" pitchFamily="2" charset="2"/>
              </a:rPr>
              <a:t> </a:t>
            </a:r>
            <a:r>
              <a:rPr lang="pt-BR" sz="1000" dirty="0" err="1">
                <a:solidFill>
                  <a:schemeClr val="accent2"/>
                </a:solidFill>
                <a:sym typeface="Wingdings" pitchFamily="2" charset="2"/>
              </a:rPr>
              <a:t>tc</a:t>
            </a:r>
            <a:r>
              <a:rPr lang="pt-BR" sz="1000" dirty="0">
                <a:solidFill>
                  <a:schemeClr val="accent2"/>
                </a:solidFill>
                <a:sym typeface="Wingdings" pitchFamily="2" charset="2"/>
              </a:rPr>
              <a:t> = ( 5 * t * 100.0 / 1024);</a:t>
            </a:r>
          </a:p>
          <a:p>
            <a:pPr algn="just"/>
            <a:r>
              <a:rPr lang="pt-BR" sz="1000" dirty="0" err="1">
                <a:solidFill>
                  <a:schemeClr val="accent2"/>
                </a:solidFill>
                <a:sym typeface="Wingdings" pitchFamily="2" charset="2"/>
              </a:rPr>
              <a:t>Serial.print</a:t>
            </a:r>
            <a:r>
              <a:rPr lang="pt-BR" sz="1000" dirty="0">
                <a:solidFill>
                  <a:schemeClr val="accent2"/>
                </a:solidFill>
                <a:sym typeface="Wingdings" pitchFamily="2" charset="2"/>
              </a:rPr>
              <a:t>("Temperatura: ");</a:t>
            </a:r>
          </a:p>
          <a:p>
            <a:pPr algn="just"/>
            <a:r>
              <a:rPr lang="pt-BR" sz="1000" dirty="0" err="1">
                <a:solidFill>
                  <a:schemeClr val="accent2"/>
                </a:solidFill>
                <a:sym typeface="Wingdings" pitchFamily="2" charset="2"/>
              </a:rPr>
              <a:t>Serial.print</a:t>
            </a:r>
            <a:r>
              <a:rPr lang="pt-BR" sz="1000" dirty="0">
                <a:solidFill>
                  <a:schemeClr val="accent2"/>
                </a:solidFill>
                <a:sym typeface="Wingdings" pitchFamily="2" charset="2"/>
              </a:rPr>
              <a:t>(</a:t>
            </a:r>
            <a:r>
              <a:rPr lang="pt-BR" sz="1000" dirty="0" err="1">
                <a:solidFill>
                  <a:schemeClr val="accent2"/>
                </a:solidFill>
                <a:sym typeface="Wingdings" pitchFamily="2" charset="2"/>
              </a:rPr>
              <a:t>tc</a:t>
            </a:r>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Serial.println</a:t>
            </a:r>
            <a:r>
              <a:rPr lang="pt-BR" sz="1000" dirty="0">
                <a:solidFill>
                  <a:schemeClr val="accent2"/>
                </a:solidFill>
                <a:sym typeface="Wingdings" pitchFamily="2" charset="2"/>
              </a:rPr>
              <a:t>(" graus </a:t>
            </a:r>
            <a:r>
              <a:rPr lang="pt-BR" sz="1000" dirty="0" err="1">
                <a:solidFill>
                  <a:schemeClr val="accent2"/>
                </a:solidFill>
                <a:sym typeface="Wingdings" pitchFamily="2" charset="2"/>
              </a:rPr>
              <a:t>celsius</a:t>
            </a:r>
            <a:r>
              <a:rPr lang="pt-BR" sz="1000" dirty="0">
                <a:solidFill>
                  <a:schemeClr val="accent2"/>
                </a:solidFill>
                <a:sym typeface="Wingdings" pitchFamily="2" charset="2"/>
              </a:rPr>
              <a:t>");</a:t>
            </a:r>
          </a:p>
          <a:p>
            <a:r>
              <a:rPr lang="pt-BR" sz="1000" dirty="0" err="1">
                <a:solidFill>
                  <a:schemeClr val="accent2"/>
                </a:solidFill>
                <a:sym typeface="Wingdings" pitchFamily="2" charset="2"/>
              </a:rPr>
              <a:t>delay</a:t>
            </a:r>
            <a:r>
              <a:rPr lang="pt-BR" sz="1000" dirty="0">
                <a:solidFill>
                  <a:schemeClr val="accent2"/>
                </a:solidFill>
                <a:sym typeface="Wingdings" pitchFamily="2" charset="2"/>
              </a:rPr>
              <a:t>(1000);</a:t>
            </a:r>
          </a:p>
          <a:p>
            <a:pPr algn="just"/>
            <a:r>
              <a:rPr lang="pt-BR" sz="1000" dirty="0">
                <a:solidFill>
                  <a:schemeClr val="accent2"/>
                </a:solidFill>
                <a:sym typeface="Wingdings" pitchFamily="2" charset="2"/>
              </a:rPr>
              <a:t> }; </a:t>
            </a:r>
          </a:p>
        </p:txBody>
      </p:sp>
      <p:pic>
        <p:nvPicPr>
          <p:cNvPr id="4" name="Imagem 3"/>
          <p:cNvPicPr>
            <a:picLocks noChangeAspect="1"/>
          </p:cNvPicPr>
          <p:nvPr/>
        </p:nvPicPr>
        <p:blipFill>
          <a:blip r:embed="rId4"/>
          <a:stretch>
            <a:fillRect/>
          </a:stretch>
        </p:blipFill>
        <p:spPr>
          <a:xfrm>
            <a:off x="1981200" y="1828800"/>
            <a:ext cx="3395628" cy="2925869"/>
          </a:xfrm>
          <a:prstGeom prst="rect">
            <a:avLst/>
          </a:prstGeom>
        </p:spPr>
      </p:pic>
    </p:spTree>
    <p:extLst>
      <p:ext uri="{BB962C8B-B14F-4D97-AF65-F5344CB8AC3E}">
        <p14:creationId xmlns:p14="http://schemas.microsoft.com/office/powerpoint/2010/main" val="269522709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6019800" cy="707886"/>
          </a:xfrm>
          <a:prstGeom prst="rect">
            <a:avLst/>
          </a:prstGeom>
        </p:spPr>
        <p:txBody>
          <a:bodyPr wrap="square">
            <a:spAutoFit/>
          </a:bodyPr>
          <a:lstStyle/>
          <a:p>
            <a:r>
              <a:rPr lang="pt-BR" sz="2000" b="1" dirty="0"/>
              <a:t>Enviando </a:t>
            </a:r>
            <a:r>
              <a:rPr lang="pt-BR" sz="2000" b="1" dirty="0">
                <a:solidFill>
                  <a:srgbClr val="00B050"/>
                </a:solidFill>
              </a:rPr>
              <a:t>Dados - </a:t>
            </a:r>
            <a:r>
              <a:rPr lang="pt-BR" sz="2000" b="1" dirty="0">
                <a:solidFill>
                  <a:schemeClr val="accent2"/>
                </a:solidFill>
              </a:rPr>
              <a:t>do </a:t>
            </a:r>
            <a:r>
              <a:rPr lang="pt-BR" sz="2000" b="1" dirty="0">
                <a:solidFill>
                  <a:srgbClr val="FF0000"/>
                </a:solidFill>
              </a:rPr>
              <a:t>Computador </a:t>
            </a:r>
            <a:r>
              <a:rPr lang="pt-BR" sz="2000" b="1" dirty="0">
                <a:solidFill>
                  <a:srgbClr val="7030A0"/>
                </a:solidFill>
              </a:rPr>
              <a:t>para </a:t>
            </a:r>
            <a:r>
              <a:rPr lang="pt-BR" sz="2000" b="1" dirty="0">
                <a:solidFill>
                  <a:schemeClr val="bg1">
                    <a:lumMod val="50000"/>
                  </a:schemeClr>
                </a:solidFill>
              </a:rPr>
              <a:t> </a:t>
            </a:r>
            <a:r>
              <a:rPr lang="pt-BR" sz="2000" b="1" dirty="0" err="1">
                <a:solidFill>
                  <a:schemeClr val="accent6"/>
                </a:solidFill>
              </a:rPr>
              <a:t>Arduino</a:t>
            </a:r>
            <a:r>
              <a:rPr lang="pt-BR" sz="2000" b="1" dirty="0">
                <a:solidFill>
                  <a:srgbClr val="C00000"/>
                </a:solidFill>
              </a:rPr>
              <a:t> </a:t>
            </a:r>
            <a:endParaRPr lang="pt-BR" sz="2000" dirty="0">
              <a:solidFill>
                <a:srgbClr val="C00000"/>
              </a:solidFill>
            </a:endParaRPr>
          </a:p>
          <a:p>
            <a:endParaRPr lang="pt-BR" sz="2000" b="1" dirty="0">
              <a:solidFill>
                <a:srgbClr val="FF0000"/>
              </a:solidFill>
            </a:endParaRPr>
          </a:p>
        </p:txBody>
      </p:sp>
      <p:sp>
        <p:nvSpPr>
          <p:cNvPr id="9" name="Retângulo 8"/>
          <p:cNvSpPr/>
          <p:nvPr/>
        </p:nvSpPr>
        <p:spPr>
          <a:xfrm>
            <a:off x="381000" y="1584067"/>
            <a:ext cx="1600200" cy="338554"/>
          </a:xfrm>
          <a:prstGeom prst="rect">
            <a:avLst/>
          </a:prstGeom>
        </p:spPr>
        <p:txBody>
          <a:bodyPr wrap="square">
            <a:spAutoFit/>
          </a:bodyPr>
          <a:lstStyle/>
          <a:p>
            <a:pPr algn="ctr"/>
            <a:r>
              <a:rPr lang="pt-BR" sz="1600" b="1" dirty="0"/>
              <a:t>LM</a:t>
            </a:r>
            <a:r>
              <a:rPr lang="pt-BR" sz="1600" b="1" dirty="0">
                <a:solidFill>
                  <a:srgbClr val="00B050"/>
                </a:solidFill>
              </a:rPr>
              <a:t>35</a:t>
            </a:r>
            <a:endParaRPr lang="pt-BR" sz="1600" b="1" dirty="0">
              <a:solidFill>
                <a:srgbClr val="C00000"/>
              </a:solidFill>
            </a:endParaRPr>
          </a:p>
        </p:txBody>
      </p:sp>
      <p:sp>
        <p:nvSpPr>
          <p:cNvPr id="10" name="Retângulo 9"/>
          <p:cNvSpPr/>
          <p:nvPr/>
        </p:nvSpPr>
        <p:spPr>
          <a:xfrm>
            <a:off x="0" y="1828800"/>
            <a:ext cx="2819400" cy="4154984"/>
          </a:xfrm>
          <a:prstGeom prst="rect">
            <a:avLst/>
          </a:prstGeom>
        </p:spPr>
        <p:txBody>
          <a:bodyPr wrap="square">
            <a:spAutoFit/>
          </a:bodyPr>
          <a:lstStyle/>
          <a:p>
            <a:pPr algn="just"/>
            <a:r>
              <a:rPr lang="pt-BR" sz="1100" dirty="0"/>
              <a:t>Anteriormente em alguns exercícios, utilizamos a classe Serial para enviar dados do </a:t>
            </a:r>
            <a:r>
              <a:rPr lang="pt-BR" sz="1100" dirty="0" err="1"/>
              <a:t>Arduino</a:t>
            </a:r>
            <a:r>
              <a:rPr lang="pt-BR" sz="1100" dirty="0"/>
              <a:t> para o computador através da porta serial.</a:t>
            </a:r>
          </a:p>
          <a:p>
            <a:pPr algn="just"/>
            <a:r>
              <a:rPr lang="pt-BR" sz="1100" dirty="0"/>
              <a:t>É sabido que, a classe Serial também pode ser utilizada para receber dados enviados pelo</a:t>
            </a:r>
          </a:p>
          <a:p>
            <a:pPr algn="just"/>
            <a:r>
              <a:rPr lang="pt-BR" sz="1100" dirty="0"/>
              <a:t>computador ao </a:t>
            </a:r>
            <a:r>
              <a:rPr lang="pt-BR" sz="1100" dirty="0" err="1"/>
              <a:t>Arduino</a:t>
            </a:r>
            <a:r>
              <a:rPr lang="pt-BR" sz="1100" dirty="0"/>
              <a:t>.</a:t>
            </a:r>
          </a:p>
          <a:p>
            <a:pPr algn="just"/>
            <a:r>
              <a:rPr lang="pt-BR" sz="1100" dirty="0"/>
              <a:t>Para isso, serão utilizadas duas instruções:</a:t>
            </a:r>
          </a:p>
          <a:p>
            <a:pPr algn="just"/>
            <a:r>
              <a:rPr lang="pt-BR" sz="1100" dirty="0" err="1">
                <a:solidFill>
                  <a:srgbClr val="FF0000"/>
                </a:solidFill>
              </a:rPr>
              <a:t>Serial.available</a:t>
            </a:r>
            <a:r>
              <a:rPr lang="pt-BR" sz="1100" dirty="0">
                <a:solidFill>
                  <a:srgbClr val="FF0000"/>
                </a:solidFill>
              </a:rPr>
              <a:t>()  </a:t>
            </a:r>
            <a:r>
              <a:rPr lang="pt-BR" sz="1100" dirty="0"/>
              <a:t> que indica a quantidade de dados </a:t>
            </a:r>
            <a:r>
              <a:rPr lang="pt-BR" sz="1100" dirty="0" err="1"/>
              <a:t>disponíveispara</a:t>
            </a:r>
            <a:r>
              <a:rPr lang="pt-BR" sz="1100" dirty="0"/>
              <a:t> leitura e,  </a:t>
            </a:r>
            <a:r>
              <a:rPr lang="pt-BR" sz="1100" dirty="0" err="1">
                <a:solidFill>
                  <a:srgbClr val="FF0000"/>
                </a:solidFill>
              </a:rPr>
              <a:t>Serial.read</a:t>
            </a:r>
            <a:r>
              <a:rPr lang="pt-BR" sz="1100" dirty="0">
                <a:solidFill>
                  <a:srgbClr val="FF0000"/>
                </a:solidFill>
              </a:rPr>
              <a:t>() </a:t>
            </a:r>
            <a:r>
              <a:rPr lang="pt-BR" sz="1100" dirty="0"/>
              <a:t>que</a:t>
            </a:r>
            <a:r>
              <a:rPr lang="pt-BR" sz="1100" dirty="0">
                <a:solidFill>
                  <a:srgbClr val="FF0000"/>
                </a:solidFill>
              </a:rPr>
              <a:t> </a:t>
            </a:r>
            <a:r>
              <a:rPr lang="pt-BR" sz="1100" dirty="0"/>
              <a:t>lê o próximo valor do buffer enviado pela serial, se retornar -1 não possui nenhum valor para ser lido no buffer.</a:t>
            </a:r>
          </a:p>
          <a:p>
            <a:pPr algn="just"/>
            <a:r>
              <a:rPr lang="pt-BR" sz="1100" dirty="0"/>
              <a:t>Tem a função de Ligar/desligar </a:t>
            </a:r>
            <a:r>
              <a:rPr lang="pt-BR" sz="1100" dirty="0" err="1"/>
              <a:t>Leds</a:t>
            </a:r>
            <a:r>
              <a:rPr lang="pt-BR" sz="1100" dirty="0"/>
              <a:t> pelo Computador</a:t>
            </a:r>
          </a:p>
          <a:p>
            <a:pPr algn="just"/>
            <a:r>
              <a:rPr lang="pt-BR" sz="1100" dirty="0"/>
              <a:t>Led1 (‘1’=Liga, ‘A’=Desliga)</a:t>
            </a:r>
          </a:p>
          <a:p>
            <a:pPr algn="just"/>
            <a:r>
              <a:rPr lang="pt-BR" sz="1100" dirty="0"/>
              <a:t>Led2 (‘2’=Liga, ‘B’=Desliga)</a:t>
            </a:r>
          </a:p>
          <a:p>
            <a:pPr algn="just"/>
            <a:r>
              <a:rPr lang="pt-BR" sz="1100" dirty="0"/>
              <a:t>Led3 (‘3’=Liga, ‘C’=Desliga)</a:t>
            </a:r>
          </a:p>
          <a:p>
            <a:pPr algn="just"/>
            <a:r>
              <a:rPr lang="pt-BR" sz="1100" dirty="0"/>
              <a:t>Digite os valor abaixo e clique em </a:t>
            </a:r>
            <a:r>
              <a:rPr lang="pt-BR" sz="1100" dirty="0" err="1"/>
              <a:t>Send</a:t>
            </a:r>
            <a:r>
              <a:rPr lang="pt-BR" sz="1100" dirty="0"/>
              <a:t>: – 1 – B– 2 – B– 1A1A – 1A1B1C – 123ABC123ABC – 123CBA123CBA</a:t>
            </a:r>
          </a:p>
        </p:txBody>
      </p:sp>
      <p:sp>
        <p:nvSpPr>
          <p:cNvPr id="21" name="Retângulo 20"/>
          <p:cNvSpPr/>
          <p:nvPr/>
        </p:nvSpPr>
        <p:spPr>
          <a:xfrm>
            <a:off x="5638800" y="1524000"/>
            <a:ext cx="3505200" cy="4401205"/>
          </a:xfrm>
          <a:prstGeom prst="rect">
            <a:avLst/>
          </a:prstGeom>
        </p:spPr>
        <p:txBody>
          <a:bodyPr wrap="square">
            <a:spAutoFit/>
          </a:bodyPr>
          <a:lstStyle/>
          <a:p>
            <a:pPr algn="just"/>
            <a:r>
              <a:rPr lang="pt-BR" sz="1000" dirty="0"/>
              <a:t>Para realizarmos o experimento </a:t>
            </a:r>
            <a:r>
              <a:rPr lang="pt-BR" sz="1000" b="1" dirty="0">
                <a:solidFill>
                  <a:srgbClr val="C00000"/>
                </a:solidFill>
              </a:rPr>
              <a:t>9</a:t>
            </a:r>
            <a:r>
              <a:rPr lang="pt-BR" sz="1000" dirty="0"/>
              <a:t> serão utilizados os seguintes materiais: arduino, protoboard, fios de conexão, 3 </a:t>
            </a:r>
            <a:r>
              <a:rPr lang="pt-BR" sz="1000" dirty="0" err="1"/>
              <a:t>LED’s</a:t>
            </a:r>
            <a:r>
              <a:rPr lang="pt-BR" sz="1000" dirty="0"/>
              <a:t>, resistor 220 ohms.</a:t>
            </a:r>
          </a:p>
          <a:p>
            <a:pPr algn="just"/>
            <a:r>
              <a:rPr lang="pt-BR" sz="1000" b="1" dirty="0">
                <a:solidFill>
                  <a:srgbClr val="C00000"/>
                </a:solidFill>
              </a:rPr>
              <a:t>Programa (exp.9 )</a:t>
            </a:r>
          </a:p>
          <a:p>
            <a:pPr algn="just"/>
            <a:r>
              <a:rPr lang="pt-BR" sz="1000" dirty="0" err="1">
                <a:solidFill>
                  <a:schemeClr val="accent2"/>
                </a:solidFill>
                <a:sym typeface="Wingdings" pitchFamily="2" charset="2"/>
              </a:rPr>
              <a:t>void</a:t>
            </a:r>
            <a:r>
              <a:rPr lang="pt-BR" sz="1000" dirty="0">
                <a:solidFill>
                  <a:schemeClr val="accent2"/>
                </a:solidFill>
                <a:sym typeface="Wingdings" pitchFamily="2" charset="2"/>
              </a:rPr>
              <a:t> setup() {</a:t>
            </a:r>
          </a:p>
          <a:p>
            <a:pPr algn="just"/>
            <a:r>
              <a:rPr lang="pt-BR" sz="1000" dirty="0" err="1">
                <a:solidFill>
                  <a:schemeClr val="accent2"/>
                </a:solidFill>
                <a:sym typeface="Wingdings" pitchFamily="2" charset="2"/>
              </a:rPr>
              <a:t>Serial.begin</a:t>
            </a:r>
            <a:r>
              <a:rPr lang="pt-BR" sz="1000" dirty="0">
                <a:solidFill>
                  <a:schemeClr val="accent2"/>
                </a:solidFill>
                <a:sym typeface="Wingdings" pitchFamily="2" charset="2"/>
              </a:rPr>
              <a:t>(9600);</a:t>
            </a:r>
          </a:p>
          <a:p>
            <a:pPr algn="just"/>
            <a:r>
              <a:rPr lang="pt-BR" sz="1000" dirty="0" err="1">
                <a:solidFill>
                  <a:schemeClr val="accent2"/>
                </a:solidFill>
                <a:sym typeface="Wingdings" pitchFamily="2" charset="2"/>
              </a:rPr>
              <a:t>pinMode</a:t>
            </a:r>
            <a:r>
              <a:rPr lang="pt-BR" sz="1000" dirty="0">
                <a:solidFill>
                  <a:schemeClr val="accent2"/>
                </a:solidFill>
                <a:sym typeface="Wingdings" pitchFamily="2" charset="2"/>
              </a:rPr>
              <a:t>(13,OUTPUT);</a:t>
            </a:r>
          </a:p>
          <a:p>
            <a:pPr algn="just"/>
            <a:r>
              <a:rPr lang="pt-BR" sz="1000" dirty="0" err="1">
                <a:solidFill>
                  <a:schemeClr val="accent2"/>
                </a:solidFill>
                <a:sym typeface="Wingdings" pitchFamily="2" charset="2"/>
              </a:rPr>
              <a:t>pinMode</a:t>
            </a:r>
            <a:r>
              <a:rPr lang="pt-BR" sz="1000" dirty="0">
                <a:solidFill>
                  <a:schemeClr val="accent2"/>
                </a:solidFill>
                <a:sym typeface="Wingdings" pitchFamily="2" charset="2"/>
              </a:rPr>
              <a:t>(12,OUTPUT);</a:t>
            </a:r>
          </a:p>
          <a:p>
            <a:pPr algn="just"/>
            <a:r>
              <a:rPr lang="pt-BR" sz="1000" dirty="0" err="1">
                <a:solidFill>
                  <a:schemeClr val="accent2"/>
                </a:solidFill>
                <a:sym typeface="Wingdings" pitchFamily="2" charset="2"/>
              </a:rPr>
              <a:t>pinMode</a:t>
            </a:r>
            <a:r>
              <a:rPr lang="pt-BR" sz="1000" dirty="0">
                <a:solidFill>
                  <a:schemeClr val="accent2"/>
                </a:solidFill>
                <a:sym typeface="Wingdings" pitchFamily="2" charset="2"/>
              </a:rPr>
              <a:t>(11,OUTPUT);</a:t>
            </a:r>
          </a:p>
          <a:p>
            <a:pPr algn="just"/>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void</a:t>
            </a:r>
            <a:r>
              <a:rPr lang="pt-BR" sz="1000" dirty="0">
                <a:solidFill>
                  <a:schemeClr val="accent2"/>
                </a:solidFill>
                <a:sym typeface="Wingdings" pitchFamily="2" charset="2"/>
              </a:rPr>
              <a:t> loop() {</a:t>
            </a:r>
          </a:p>
          <a:p>
            <a:pPr algn="just"/>
            <a:r>
              <a:rPr lang="pt-BR" sz="1000" dirty="0" err="1">
                <a:solidFill>
                  <a:schemeClr val="accent2"/>
                </a:solidFill>
                <a:sym typeface="Wingdings" pitchFamily="2" charset="2"/>
              </a:rPr>
              <a:t>int</a:t>
            </a:r>
            <a:r>
              <a:rPr lang="pt-BR" sz="1000" dirty="0">
                <a:solidFill>
                  <a:schemeClr val="accent2"/>
                </a:solidFill>
                <a:sym typeface="Wingdings" pitchFamily="2" charset="2"/>
              </a:rPr>
              <a:t> x = </a:t>
            </a:r>
            <a:r>
              <a:rPr lang="pt-BR" sz="1000" dirty="0" err="1">
                <a:solidFill>
                  <a:schemeClr val="accent2"/>
                </a:solidFill>
                <a:sym typeface="Wingdings" pitchFamily="2" charset="2"/>
              </a:rPr>
              <a:t>Serial.available</a:t>
            </a:r>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Serial.println</a:t>
            </a:r>
            <a:r>
              <a:rPr lang="pt-BR" sz="1000" dirty="0">
                <a:solidFill>
                  <a:schemeClr val="accent2"/>
                </a:solidFill>
                <a:sym typeface="Wingdings" pitchFamily="2" charset="2"/>
              </a:rPr>
              <a:t>(x);</a:t>
            </a:r>
            <a:endParaRPr lang="pt-BR" sz="1000" dirty="0">
              <a:solidFill>
                <a:srgbClr val="C00000"/>
              </a:solidFill>
            </a:endParaRPr>
          </a:p>
          <a:p>
            <a:pPr algn="just"/>
            <a:r>
              <a:rPr lang="pt-BR" sz="1000" b="1" dirty="0" err="1">
                <a:solidFill>
                  <a:schemeClr val="accent2"/>
                </a:solidFill>
              </a:rPr>
              <a:t>if</a:t>
            </a:r>
            <a:r>
              <a:rPr lang="pt-BR" sz="1000" b="1" dirty="0">
                <a:solidFill>
                  <a:schemeClr val="accent2"/>
                </a:solidFill>
              </a:rPr>
              <a:t>(x &gt; 0) {</a:t>
            </a:r>
          </a:p>
          <a:p>
            <a:pPr algn="just"/>
            <a:r>
              <a:rPr lang="pt-BR" sz="1000" dirty="0" err="1">
                <a:solidFill>
                  <a:schemeClr val="accent2"/>
                </a:solidFill>
                <a:sym typeface="Wingdings" pitchFamily="2" charset="2"/>
              </a:rPr>
              <a:t>int</a:t>
            </a:r>
            <a:r>
              <a:rPr lang="pt-BR" sz="1000" dirty="0">
                <a:solidFill>
                  <a:schemeClr val="accent2"/>
                </a:solidFill>
                <a:sym typeface="Wingdings" pitchFamily="2" charset="2"/>
              </a:rPr>
              <a:t> dado = </a:t>
            </a:r>
            <a:r>
              <a:rPr lang="pt-BR" sz="1000" dirty="0" err="1">
                <a:solidFill>
                  <a:schemeClr val="accent2"/>
                </a:solidFill>
                <a:sym typeface="Wingdings" pitchFamily="2" charset="2"/>
              </a:rPr>
              <a:t>Serial.read</a:t>
            </a:r>
            <a:r>
              <a:rPr lang="pt-BR" sz="1000" dirty="0">
                <a:solidFill>
                  <a:schemeClr val="accent2"/>
                </a:solidFill>
                <a:sym typeface="Wingdings" pitchFamily="2" charset="2"/>
              </a:rPr>
              <a:t>();</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(dado=='1')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(13,HIGH);</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(dado=='2')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(12,HIGH);</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(dado=='3')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(11,HIGH);</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(dado=='A')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(13,LOW);</a:t>
            </a:r>
          </a:p>
          <a:p>
            <a:pPr algn="just"/>
            <a:endParaRPr lang="pt-BR" sz="1000" dirty="0">
              <a:solidFill>
                <a:schemeClr val="accent2"/>
              </a:solidFill>
              <a:sym typeface="Wingdings" pitchFamily="2" charset="2"/>
            </a:endParaRPr>
          </a:p>
          <a:p>
            <a:pPr algn="just"/>
            <a:r>
              <a:rPr lang="pt-BR" sz="1000" dirty="0">
                <a:solidFill>
                  <a:schemeClr val="accent2"/>
                </a:solidFill>
                <a:sym typeface="Wingdings" pitchFamily="2" charset="2"/>
              </a:rPr>
              <a:t>• Transfira o programa e clique no botão Serial Monitor.</a:t>
            </a:r>
          </a:p>
          <a:p>
            <a:pPr algn="just"/>
            <a:r>
              <a:rPr lang="pt-BR" sz="1000" dirty="0">
                <a:solidFill>
                  <a:schemeClr val="accent2"/>
                </a:solidFill>
                <a:sym typeface="Wingdings" pitchFamily="2" charset="2"/>
              </a:rPr>
              <a:t>Continua...</a:t>
            </a:r>
          </a:p>
          <a:p>
            <a:pPr algn="just"/>
            <a:endParaRPr lang="pt-BR" sz="1000" dirty="0">
              <a:solidFill>
                <a:schemeClr val="accent2"/>
              </a:solidFill>
              <a:sym typeface="Wingdings" pitchFamily="2" charset="2"/>
            </a:endParaRP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(dado=='A')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(13,LOW);</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(dado=='B')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(12,LOW);</a:t>
            </a:r>
          </a:p>
          <a:p>
            <a:pPr algn="just"/>
            <a:r>
              <a:rPr lang="pt-BR" sz="1000" dirty="0" err="1">
                <a:solidFill>
                  <a:schemeClr val="accent2"/>
                </a:solidFill>
                <a:sym typeface="Wingdings" pitchFamily="2" charset="2"/>
              </a:rPr>
              <a:t>if</a:t>
            </a:r>
            <a:r>
              <a:rPr lang="pt-BR" sz="1000" dirty="0">
                <a:solidFill>
                  <a:schemeClr val="accent2"/>
                </a:solidFill>
                <a:sym typeface="Wingdings" pitchFamily="2" charset="2"/>
              </a:rPr>
              <a:t> (dado=='C') </a:t>
            </a:r>
            <a:r>
              <a:rPr lang="pt-BR" sz="1000" dirty="0" err="1">
                <a:solidFill>
                  <a:schemeClr val="accent2"/>
                </a:solidFill>
                <a:sym typeface="Wingdings" pitchFamily="2" charset="2"/>
              </a:rPr>
              <a:t>digitalWrite</a:t>
            </a:r>
            <a:r>
              <a:rPr lang="pt-BR" sz="1000" dirty="0">
                <a:solidFill>
                  <a:schemeClr val="accent2"/>
                </a:solidFill>
                <a:sym typeface="Wingdings" pitchFamily="2" charset="2"/>
              </a:rPr>
              <a:t>(11,LOW);}</a:t>
            </a:r>
          </a:p>
          <a:p>
            <a:pPr algn="just"/>
            <a:r>
              <a:rPr lang="pt-BR" sz="1000" dirty="0" err="1">
                <a:solidFill>
                  <a:schemeClr val="accent2"/>
                </a:solidFill>
                <a:sym typeface="Wingdings" pitchFamily="2" charset="2"/>
              </a:rPr>
              <a:t>delay</a:t>
            </a:r>
            <a:r>
              <a:rPr lang="pt-BR" sz="1000" dirty="0">
                <a:solidFill>
                  <a:schemeClr val="accent2"/>
                </a:solidFill>
                <a:sym typeface="Wingdings" pitchFamily="2" charset="2"/>
              </a:rPr>
              <a:t>(500);</a:t>
            </a:r>
          </a:p>
          <a:p>
            <a:pPr algn="just"/>
            <a:r>
              <a:rPr lang="pt-BR" sz="1000" dirty="0">
                <a:solidFill>
                  <a:schemeClr val="accent2"/>
                </a:solidFill>
                <a:sym typeface="Wingdings" pitchFamily="2" charset="2"/>
              </a:rPr>
              <a:t>}</a:t>
            </a:r>
          </a:p>
        </p:txBody>
      </p:sp>
      <p:pic>
        <p:nvPicPr>
          <p:cNvPr id="6" name="Imagem 5"/>
          <p:cNvPicPr>
            <a:picLocks noChangeAspect="1"/>
          </p:cNvPicPr>
          <p:nvPr/>
        </p:nvPicPr>
        <p:blipFill>
          <a:blip r:embed="rId2"/>
          <a:stretch>
            <a:fillRect/>
          </a:stretch>
        </p:blipFill>
        <p:spPr>
          <a:xfrm>
            <a:off x="2845761" y="2209800"/>
            <a:ext cx="2793039" cy="1981200"/>
          </a:xfrm>
          <a:prstGeom prst="rect">
            <a:avLst/>
          </a:prstGeom>
        </p:spPr>
      </p:pic>
      <p:sp>
        <p:nvSpPr>
          <p:cNvPr id="7" name="Retângulo 6"/>
          <p:cNvSpPr/>
          <p:nvPr/>
        </p:nvSpPr>
        <p:spPr>
          <a:xfrm>
            <a:off x="2971800" y="4539496"/>
            <a:ext cx="2438400" cy="1785104"/>
          </a:xfrm>
          <a:prstGeom prst="rect">
            <a:avLst/>
          </a:prstGeom>
        </p:spPr>
        <p:txBody>
          <a:bodyPr wrap="square">
            <a:spAutoFit/>
          </a:bodyPr>
          <a:lstStyle/>
          <a:p>
            <a:pPr algn="just"/>
            <a:endParaRPr lang="pt-BR" sz="1000" dirty="0">
              <a:solidFill>
                <a:schemeClr val="accent2"/>
              </a:solidFill>
              <a:sym typeface="Wingdings" pitchFamily="2" charset="2"/>
            </a:endParaRPr>
          </a:p>
          <a:p>
            <a:pPr algn="just"/>
            <a:r>
              <a:rPr lang="pt-BR" sz="1000" b="1" dirty="0">
                <a:solidFill>
                  <a:srgbClr val="C00000"/>
                </a:solidFill>
              </a:rPr>
              <a:t>Programa (exp.9 )</a:t>
            </a:r>
          </a:p>
          <a:p>
            <a:pPr algn="just"/>
            <a:r>
              <a:rPr lang="pt-BR" sz="1000" dirty="0">
                <a:solidFill>
                  <a:schemeClr val="accent2"/>
                </a:solidFill>
                <a:sym typeface="Wingdings" pitchFamily="2" charset="2"/>
              </a:rPr>
              <a:t>Digite os valor abaixo e clique em </a:t>
            </a:r>
            <a:r>
              <a:rPr lang="pt-BR" sz="1000" dirty="0" err="1">
                <a:solidFill>
                  <a:schemeClr val="accent2"/>
                </a:solidFill>
                <a:sym typeface="Wingdings" pitchFamily="2" charset="2"/>
              </a:rPr>
              <a:t>Send</a:t>
            </a:r>
            <a:r>
              <a:rPr lang="pt-BR" sz="1000" dirty="0">
                <a:solidFill>
                  <a:schemeClr val="accent2"/>
                </a:solidFill>
                <a:sym typeface="Wingdings" pitchFamily="2" charset="2"/>
              </a:rPr>
              <a:t>: </a:t>
            </a:r>
          </a:p>
          <a:p>
            <a:pPr algn="just"/>
            <a:r>
              <a:rPr lang="pt-BR" sz="1000" dirty="0">
                <a:solidFill>
                  <a:schemeClr val="accent2"/>
                </a:solidFill>
                <a:sym typeface="Wingdings" pitchFamily="2" charset="2"/>
              </a:rPr>
              <a:t>– 1 </a:t>
            </a:r>
          </a:p>
          <a:p>
            <a:pPr algn="just"/>
            <a:r>
              <a:rPr lang="pt-BR" sz="1000" dirty="0">
                <a:solidFill>
                  <a:schemeClr val="accent2"/>
                </a:solidFill>
                <a:sym typeface="Wingdings" pitchFamily="2" charset="2"/>
              </a:rPr>
              <a:t>– B</a:t>
            </a:r>
          </a:p>
          <a:p>
            <a:pPr algn="just"/>
            <a:r>
              <a:rPr lang="pt-BR" sz="1000" dirty="0">
                <a:solidFill>
                  <a:schemeClr val="accent2"/>
                </a:solidFill>
                <a:sym typeface="Wingdings" pitchFamily="2" charset="2"/>
              </a:rPr>
              <a:t>– 2</a:t>
            </a:r>
          </a:p>
          <a:p>
            <a:pPr algn="just"/>
            <a:r>
              <a:rPr lang="pt-BR" sz="1000" dirty="0">
                <a:solidFill>
                  <a:schemeClr val="accent2"/>
                </a:solidFill>
                <a:sym typeface="Wingdings" pitchFamily="2" charset="2"/>
              </a:rPr>
              <a:t>– B</a:t>
            </a:r>
          </a:p>
          <a:p>
            <a:pPr algn="just"/>
            <a:r>
              <a:rPr lang="pt-BR" sz="1000" dirty="0">
                <a:solidFill>
                  <a:schemeClr val="accent2"/>
                </a:solidFill>
                <a:sym typeface="Wingdings" pitchFamily="2" charset="2"/>
              </a:rPr>
              <a:t>– 1A1A</a:t>
            </a:r>
          </a:p>
          <a:p>
            <a:pPr algn="just"/>
            <a:r>
              <a:rPr lang="pt-BR" sz="1000" dirty="0">
                <a:solidFill>
                  <a:schemeClr val="accent2"/>
                </a:solidFill>
                <a:sym typeface="Wingdings" pitchFamily="2" charset="2"/>
              </a:rPr>
              <a:t>– 1A1B1C</a:t>
            </a:r>
          </a:p>
          <a:p>
            <a:pPr algn="just"/>
            <a:r>
              <a:rPr lang="pt-BR" sz="1000" dirty="0">
                <a:solidFill>
                  <a:schemeClr val="accent2"/>
                </a:solidFill>
                <a:sym typeface="Wingdings" pitchFamily="2" charset="2"/>
              </a:rPr>
              <a:t>–123ABC123ABC</a:t>
            </a:r>
          </a:p>
          <a:p>
            <a:pPr algn="just"/>
            <a:r>
              <a:rPr lang="pt-BR" sz="1000" dirty="0">
                <a:solidFill>
                  <a:schemeClr val="accent2"/>
                </a:solidFill>
                <a:sym typeface="Wingdings" pitchFamily="2" charset="2"/>
              </a:rPr>
              <a:t>– 123CBA123CBA</a:t>
            </a:r>
          </a:p>
        </p:txBody>
      </p:sp>
    </p:spTree>
    <p:extLst>
      <p:ext uri="{BB962C8B-B14F-4D97-AF65-F5344CB8AC3E}">
        <p14:creationId xmlns:p14="http://schemas.microsoft.com/office/powerpoint/2010/main" val="749492737"/>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1416676" cy="400110"/>
          </a:xfrm>
          <a:prstGeom prst="rect">
            <a:avLst/>
          </a:prstGeom>
        </p:spPr>
        <p:txBody>
          <a:bodyPr wrap="square">
            <a:spAutoFit/>
          </a:bodyPr>
          <a:lstStyle/>
          <a:p>
            <a:r>
              <a:rPr lang="pt-BR" sz="2000" b="1" dirty="0"/>
              <a:t>LED </a:t>
            </a:r>
            <a:r>
              <a:rPr lang="pt-BR" sz="2000" b="1" dirty="0">
                <a:solidFill>
                  <a:srgbClr val="FF0000"/>
                </a:solidFill>
              </a:rPr>
              <a:t>R</a:t>
            </a:r>
            <a:r>
              <a:rPr lang="pt-BR" sz="2000" b="1" dirty="0">
                <a:solidFill>
                  <a:schemeClr val="accent1">
                    <a:lumMod val="50000"/>
                  </a:schemeClr>
                </a:solidFill>
              </a:rPr>
              <a:t>G</a:t>
            </a:r>
            <a:r>
              <a:rPr lang="pt-BR" sz="2000" b="1" dirty="0">
                <a:solidFill>
                  <a:schemeClr val="accent6">
                    <a:lumMod val="75000"/>
                  </a:schemeClr>
                </a:solidFill>
              </a:rPr>
              <a:t>B</a:t>
            </a:r>
            <a:endParaRPr lang="pt-BR" sz="2000" b="1" dirty="0">
              <a:solidFill>
                <a:srgbClr val="FF0000"/>
              </a:solidFill>
            </a:endParaRPr>
          </a:p>
        </p:txBody>
      </p:sp>
      <p:sp>
        <p:nvSpPr>
          <p:cNvPr id="21" name="Retângulo 20"/>
          <p:cNvSpPr/>
          <p:nvPr/>
        </p:nvSpPr>
        <p:spPr>
          <a:xfrm>
            <a:off x="5638800" y="1829574"/>
            <a:ext cx="3505200" cy="4524315"/>
          </a:xfrm>
          <a:prstGeom prst="rect">
            <a:avLst/>
          </a:prstGeom>
        </p:spPr>
        <p:txBody>
          <a:bodyPr wrap="square">
            <a:spAutoFit/>
          </a:bodyPr>
          <a:lstStyle/>
          <a:p>
            <a:pPr algn="just"/>
            <a:r>
              <a:rPr lang="pt-BR" sz="1200" dirty="0"/>
              <a:t>Para realizarmos o experimento </a:t>
            </a:r>
            <a:r>
              <a:rPr lang="pt-BR" sz="1200" b="1" dirty="0">
                <a:solidFill>
                  <a:srgbClr val="C00000"/>
                </a:solidFill>
              </a:rPr>
              <a:t>10</a:t>
            </a:r>
            <a:r>
              <a:rPr lang="pt-BR" sz="1200" dirty="0"/>
              <a:t> serão utilizados os seguintes materiais: arduino, protoboard, fios de conexão,  </a:t>
            </a:r>
            <a:r>
              <a:rPr lang="pt-BR" sz="1200" dirty="0" err="1"/>
              <a:t>LED’s</a:t>
            </a:r>
            <a:r>
              <a:rPr lang="pt-BR" sz="1200" dirty="0"/>
              <a:t>, RGB resistor 220 ohms.</a:t>
            </a:r>
          </a:p>
          <a:p>
            <a:pPr algn="just"/>
            <a:r>
              <a:rPr lang="pt-BR" sz="1200" b="1" dirty="0">
                <a:solidFill>
                  <a:srgbClr val="C00000"/>
                </a:solidFill>
              </a:rPr>
              <a:t>Programa (exp.10)</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err="1">
                <a:solidFill>
                  <a:schemeClr val="accent2"/>
                </a:solidFill>
                <a:sym typeface="Wingdings" pitchFamily="2" charset="2"/>
              </a:rPr>
              <a:t>pinMode</a:t>
            </a:r>
            <a:r>
              <a:rPr lang="pt-BR" sz="1200" dirty="0">
                <a:solidFill>
                  <a:schemeClr val="accent2"/>
                </a:solidFill>
                <a:sym typeface="Wingdings" pitchFamily="2" charset="2"/>
              </a:rPr>
              <a:t>(13,OUTPUT);</a:t>
            </a:r>
          </a:p>
          <a:p>
            <a:pPr algn="just"/>
            <a:r>
              <a:rPr lang="pt-BR" sz="1200" dirty="0" err="1">
                <a:solidFill>
                  <a:schemeClr val="accent2"/>
                </a:solidFill>
                <a:sym typeface="Wingdings" pitchFamily="2" charset="2"/>
              </a:rPr>
              <a:t>pinMode</a:t>
            </a:r>
            <a:r>
              <a:rPr lang="pt-BR" sz="1200" dirty="0">
                <a:solidFill>
                  <a:schemeClr val="accent2"/>
                </a:solidFill>
                <a:sym typeface="Wingdings" pitchFamily="2" charset="2"/>
              </a:rPr>
              <a:t>(12,OUTPUT);</a:t>
            </a:r>
          </a:p>
          <a:p>
            <a:pPr algn="just"/>
            <a:r>
              <a:rPr lang="pt-BR" sz="1200" dirty="0" err="1">
                <a:solidFill>
                  <a:schemeClr val="accent2"/>
                </a:solidFill>
                <a:sym typeface="Wingdings" pitchFamily="2" charset="2"/>
              </a:rPr>
              <a:t>pinMode</a:t>
            </a:r>
            <a:r>
              <a:rPr lang="pt-BR" sz="1200" dirty="0">
                <a:solidFill>
                  <a:schemeClr val="accent2"/>
                </a:solidFill>
                <a:sym typeface="Wingdings" pitchFamily="2" charset="2"/>
              </a:rPr>
              <a:t>(11,OUTPUT);</a:t>
            </a:r>
          </a:p>
          <a:p>
            <a:pPr algn="just"/>
            <a:r>
              <a:rPr lang="pt-BR" sz="1200" dirty="0">
                <a:solidFill>
                  <a:schemeClr val="accent2"/>
                </a:solidFill>
                <a:sym typeface="Wingdings" pitchFamily="2" charset="2"/>
              </a:rPr>
              <a:t>}</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loop()</a:t>
            </a:r>
          </a:p>
          <a:p>
            <a:pPr algn="just"/>
            <a:r>
              <a:rPr lang="pt-BR" sz="1200" dirty="0">
                <a:solidFill>
                  <a:schemeClr val="accent2"/>
                </a:solidFill>
                <a:sym typeface="Wingdings" pitchFamily="2" charset="2"/>
              </a:rPr>
              <a:t> {</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(13,HIGH); </a:t>
            </a:r>
            <a:r>
              <a:rPr lang="pt-BR" sz="800" dirty="0">
                <a:solidFill>
                  <a:srgbClr val="FF0000"/>
                </a:solidFill>
                <a:sym typeface="Wingdings" pitchFamily="2" charset="2"/>
              </a:rPr>
              <a:t>// vermelho</a:t>
            </a: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(13,LOW);</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(12,HIGH); </a:t>
            </a:r>
            <a:r>
              <a:rPr lang="pt-BR" sz="800" dirty="0">
                <a:solidFill>
                  <a:srgbClr val="00B050"/>
                </a:solidFill>
                <a:sym typeface="Wingdings" pitchFamily="2" charset="2"/>
              </a:rPr>
              <a:t>// verde</a:t>
            </a: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(12,LOW);</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(11,HIGH);</a:t>
            </a:r>
            <a:r>
              <a:rPr lang="pt-BR" sz="800" dirty="0">
                <a:solidFill>
                  <a:schemeClr val="accent2"/>
                </a:solidFill>
                <a:sym typeface="Wingdings" pitchFamily="2" charset="2"/>
              </a:rPr>
              <a:t> // azul</a:t>
            </a: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err="1">
                <a:solidFill>
                  <a:schemeClr val="accent2"/>
                </a:solidFill>
                <a:sym typeface="Wingdings" pitchFamily="2" charset="2"/>
              </a:rPr>
              <a:t>digitalWrite</a:t>
            </a:r>
            <a:r>
              <a:rPr lang="pt-BR" sz="1200" dirty="0">
                <a:solidFill>
                  <a:schemeClr val="accent2"/>
                </a:solidFill>
                <a:sym typeface="Wingdings" pitchFamily="2" charset="2"/>
              </a:rPr>
              <a:t>(11,LOW); </a:t>
            </a:r>
            <a:endParaRPr lang="pt-BR" sz="800" dirty="0">
              <a:solidFill>
                <a:schemeClr val="accent2"/>
              </a:solidFill>
              <a:sym typeface="Wingdings" pitchFamily="2" charset="2"/>
            </a:endParaRPr>
          </a:p>
          <a:p>
            <a:pPr algn="just"/>
            <a:r>
              <a:rPr lang="pt-BR" sz="1200" dirty="0" err="1">
                <a:solidFill>
                  <a:schemeClr val="accent2"/>
                </a:solidFill>
                <a:sym typeface="Wingdings" pitchFamily="2" charset="2"/>
              </a:rPr>
              <a:t>delay</a:t>
            </a:r>
            <a:r>
              <a:rPr lang="pt-BR" sz="1200" dirty="0">
                <a:solidFill>
                  <a:schemeClr val="accent2"/>
                </a:solidFill>
                <a:sym typeface="Wingdings" pitchFamily="2" charset="2"/>
              </a:rPr>
              <a:t>(1000);</a:t>
            </a:r>
          </a:p>
          <a:p>
            <a:pPr algn="just"/>
            <a:r>
              <a:rPr lang="pt-BR" sz="1200" dirty="0">
                <a:solidFill>
                  <a:schemeClr val="accent2"/>
                </a:solidFill>
                <a:sym typeface="Wingdings" pitchFamily="2" charset="2"/>
              </a:rPr>
              <a:t>}</a:t>
            </a:r>
          </a:p>
        </p:txBody>
      </p:sp>
      <p:sp>
        <p:nvSpPr>
          <p:cNvPr id="11" name="Retângulo 10"/>
          <p:cNvSpPr/>
          <p:nvPr/>
        </p:nvSpPr>
        <p:spPr>
          <a:xfrm>
            <a:off x="762000" y="1504890"/>
            <a:ext cx="1416676" cy="400110"/>
          </a:xfrm>
          <a:prstGeom prst="rect">
            <a:avLst/>
          </a:prstGeom>
        </p:spPr>
        <p:txBody>
          <a:bodyPr wrap="square">
            <a:spAutoFit/>
          </a:bodyPr>
          <a:lstStyle/>
          <a:p>
            <a:r>
              <a:rPr lang="pt-BR" sz="2000" b="1" dirty="0"/>
              <a:t>LED </a:t>
            </a:r>
            <a:r>
              <a:rPr lang="pt-BR" sz="2000" b="1" dirty="0">
                <a:solidFill>
                  <a:srgbClr val="FF0000"/>
                </a:solidFill>
              </a:rPr>
              <a:t>R</a:t>
            </a:r>
            <a:r>
              <a:rPr lang="pt-BR" sz="2000" b="1" dirty="0">
                <a:solidFill>
                  <a:schemeClr val="accent1">
                    <a:lumMod val="50000"/>
                  </a:schemeClr>
                </a:solidFill>
              </a:rPr>
              <a:t>G</a:t>
            </a:r>
            <a:r>
              <a:rPr lang="pt-BR" sz="2000" b="1" dirty="0">
                <a:solidFill>
                  <a:schemeClr val="accent6">
                    <a:lumMod val="75000"/>
                  </a:schemeClr>
                </a:solidFill>
              </a:rPr>
              <a:t>B</a:t>
            </a:r>
            <a:endParaRPr lang="pt-BR" sz="2000" b="1" dirty="0">
              <a:solidFill>
                <a:srgbClr val="FF0000"/>
              </a:solidFill>
            </a:endParaRPr>
          </a:p>
        </p:txBody>
      </p:sp>
      <p:pic>
        <p:nvPicPr>
          <p:cNvPr id="2" name="Imagem 1"/>
          <p:cNvPicPr>
            <a:picLocks noChangeAspect="1"/>
          </p:cNvPicPr>
          <p:nvPr/>
        </p:nvPicPr>
        <p:blipFill>
          <a:blip r:embed="rId2"/>
          <a:stretch>
            <a:fillRect/>
          </a:stretch>
        </p:blipFill>
        <p:spPr>
          <a:xfrm>
            <a:off x="3124200" y="1543029"/>
            <a:ext cx="2455903" cy="2238396"/>
          </a:xfrm>
          <a:prstGeom prst="rect">
            <a:avLst/>
          </a:prstGeom>
        </p:spPr>
      </p:pic>
      <p:pic>
        <p:nvPicPr>
          <p:cNvPr id="3" name="Imagem 2"/>
          <p:cNvPicPr>
            <a:picLocks noChangeAspect="1"/>
          </p:cNvPicPr>
          <p:nvPr/>
        </p:nvPicPr>
        <p:blipFill>
          <a:blip r:embed="rId3"/>
          <a:stretch>
            <a:fillRect/>
          </a:stretch>
        </p:blipFill>
        <p:spPr>
          <a:xfrm>
            <a:off x="31172" y="3775364"/>
            <a:ext cx="3113809" cy="1752600"/>
          </a:xfrm>
          <a:prstGeom prst="rect">
            <a:avLst/>
          </a:prstGeom>
        </p:spPr>
      </p:pic>
      <p:sp>
        <p:nvSpPr>
          <p:cNvPr id="12" name="Retângulo 11"/>
          <p:cNvSpPr/>
          <p:nvPr/>
        </p:nvSpPr>
        <p:spPr>
          <a:xfrm>
            <a:off x="0" y="1828800"/>
            <a:ext cx="3200400" cy="1938992"/>
          </a:xfrm>
          <a:prstGeom prst="rect">
            <a:avLst/>
          </a:prstGeom>
        </p:spPr>
        <p:txBody>
          <a:bodyPr wrap="square">
            <a:spAutoFit/>
          </a:bodyPr>
          <a:lstStyle/>
          <a:p>
            <a:pPr algn="just"/>
            <a:r>
              <a:rPr lang="pt-BR" sz="1200" dirty="0"/>
              <a:t>São denominados </a:t>
            </a:r>
            <a:r>
              <a:rPr lang="pt-BR" sz="1200" dirty="0" err="1"/>
              <a:t>Led’s</a:t>
            </a:r>
            <a:r>
              <a:rPr lang="pt-BR" sz="1200" dirty="0"/>
              <a:t> RGB, aqueles </a:t>
            </a:r>
            <a:r>
              <a:rPr lang="pt-BR" sz="1200" dirty="0" err="1"/>
              <a:t>led’s</a:t>
            </a:r>
            <a:r>
              <a:rPr lang="pt-BR" sz="1200" dirty="0"/>
              <a:t> que podem emitir 3 cores: </a:t>
            </a:r>
            <a:r>
              <a:rPr lang="pt-BR" sz="1200" b="1" dirty="0">
                <a:solidFill>
                  <a:srgbClr val="FF0000"/>
                </a:solidFill>
              </a:rPr>
              <a:t>vermelho</a:t>
            </a:r>
            <a:r>
              <a:rPr lang="pt-BR" sz="1200" b="1" dirty="0"/>
              <a:t>,</a:t>
            </a:r>
          </a:p>
          <a:p>
            <a:pPr algn="just"/>
            <a:r>
              <a:rPr lang="pt-BR" sz="1200" b="1" dirty="0">
                <a:solidFill>
                  <a:srgbClr val="00B050"/>
                </a:solidFill>
              </a:rPr>
              <a:t>verde </a:t>
            </a:r>
            <a:r>
              <a:rPr lang="pt-BR" sz="1200" b="1" dirty="0"/>
              <a:t>e </a:t>
            </a:r>
            <a:r>
              <a:rPr lang="pt-BR" sz="1200" b="1" dirty="0">
                <a:solidFill>
                  <a:schemeClr val="accent6">
                    <a:lumMod val="75000"/>
                  </a:schemeClr>
                </a:solidFill>
              </a:rPr>
              <a:t>azul</a:t>
            </a:r>
            <a:r>
              <a:rPr lang="pt-BR" sz="1200" b="1" dirty="0"/>
              <a:t> (</a:t>
            </a:r>
            <a:r>
              <a:rPr lang="pt-BR" sz="1200" b="1" dirty="0">
                <a:solidFill>
                  <a:srgbClr val="FF0000"/>
                </a:solidFill>
              </a:rPr>
              <a:t>R</a:t>
            </a:r>
            <a:r>
              <a:rPr lang="pt-BR" sz="1200" b="1" dirty="0">
                <a:solidFill>
                  <a:srgbClr val="00B050"/>
                </a:solidFill>
              </a:rPr>
              <a:t>G</a:t>
            </a:r>
            <a:r>
              <a:rPr lang="pt-BR" sz="1200" b="1" dirty="0">
                <a:solidFill>
                  <a:schemeClr val="accent6">
                    <a:lumMod val="75000"/>
                  </a:schemeClr>
                </a:solidFill>
              </a:rPr>
              <a:t>B</a:t>
            </a:r>
            <a:r>
              <a:rPr lang="pt-BR" sz="1200" b="1" dirty="0"/>
              <a:t>).</a:t>
            </a:r>
          </a:p>
          <a:p>
            <a:pPr algn="just"/>
            <a:r>
              <a:rPr lang="pt-BR" sz="1200" dirty="0"/>
              <a:t>Deste modo, as cores podem ser emitidas isoladamente ou em conjunto utilizando-se da porta PWM, onde pode-se controlar a intensidade de cada cor.</a:t>
            </a:r>
          </a:p>
          <a:p>
            <a:pPr algn="just"/>
            <a:r>
              <a:rPr lang="pt-BR" sz="1200" dirty="0"/>
              <a:t>Este tipo de </a:t>
            </a:r>
            <a:r>
              <a:rPr lang="pt-BR" sz="1200" dirty="0" err="1"/>
              <a:t>led</a:t>
            </a:r>
            <a:r>
              <a:rPr lang="pt-BR" sz="1200" dirty="0"/>
              <a:t>, tem por função alternar as cores  emitidas, ou seja, elas podem ser combinadas. </a:t>
            </a:r>
          </a:p>
        </p:txBody>
      </p:sp>
    </p:spTree>
    <p:extLst>
      <p:ext uri="{BB962C8B-B14F-4D97-AF65-F5344CB8AC3E}">
        <p14:creationId xmlns:p14="http://schemas.microsoft.com/office/powerpoint/2010/main" val="1203027125"/>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1416676" cy="400110"/>
          </a:xfrm>
          <a:prstGeom prst="rect">
            <a:avLst/>
          </a:prstGeom>
        </p:spPr>
        <p:txBody>
          <a:bodyPr wrap="square">
            <a:spAutoFit/>
          </a:bodyPr>
          <a:lstStyle/>
          <a:p>
            <a:r>
              <a:rPr lang="pt-BR" sz="2000" b="1" dirty="0"/>
              <a:t>LED </a:t>
            </a:r>
            <a:r>
              <a:rPr lang="pt-BR" sz="2000" b="1" dirty="0">
                <a:solidFill>
                  <a:srgbClr val="FF0000"/>
                </a:solidFill>
              </a:rPr>
              <a:t>R</a:t>
            </a:r>
            <a:r>
              <a:rPr lang="pt-BR" sz="2000" b="1" dirty="0">
                <a:solidFill>
                  <a:schemeClr val="accent1">
                    <a:lumMod val="50000"/>
                  </a:schemeClr>
                </a:solidFill>
              </a:rPr>
              <a:t>G</a:t>
            </a:r>
            <a:r>
              <a:rPr lang="pt-BR" sz="2000" b="1" dirty="0">
                <a:solidFill>
                  <a:schemeClr val="accent6">
                    <a:lumMod val="75000"/>
                  </a:schemeClr>
                </a:solidFill>
              </a:rPr>
              <a:t>B</a:t>
            </a:r>
            <a:endParaRPr lang="pt-BR" sz="2000" b="1" dirty="0">
              <a:solidFill>
                <a:srgbClr val="FF0000"/>
              </a:solidFill>
            </a:endParaRPr>
          </a:p>
        </p:txBody>
      </p:sp>
      <p:sp>
        <p:nvSpPr>
          <p:cNvPr id="21" name="Retângulo 20"/>
          <p:cNvSpPr/>
          <p:nvPr/>
        </p:nvSpPr>
        <p:spPr>
          <a:xfrm>
            <a:off x="5638800" y="2383810"/>
            <a:ext cx="3505200" cy="2492990"/>
          </a:xfrm>
          <a:prstGeom prst="rect">
            <a:avLst/>
          </a:prstGeom>
        </p:spPr>
        <p:txBody>
          <a:bodyPr wrap="square">
            <a:spAutoFit/>
          </a:bodyPr>
          <a:lstStyle/>
          <a:p>
            <a:pPr algn="just"/>
            <a:r>
              <a:rPr lang="pt-BR" sz="1200" dirty="0"/>
              <a:t>Para realizarmos o experimento </a:t>
            </a:r>
            <a:r>
              <a:rPr lang="pt-BR" sz="1200" b="1" dirty="0">
                <a:solidFill>
                  <a:srgbClr val="C00000"/>
                </a:solidFill>
              </a:rPr>
              <a:t>10a</a:t>
            </a:r>
            <a:r>
              <a:rPr lang="pt-BR" sz="1200" dirty="0"/>
              <a:t> serão utilizados os seguintes materiais: arduino, protoboard, fios de conexão,  </a:t>
            </a:r>
            <a:r>
              <a:rPr lang="pt-BR" sz="1200" dirty="0" err="1"/>
              <a:t>LED’s</a:t>
            </a:r>
            <a:r>
              <a:rPr lang="pt-BR" sz="1200" dirty="0"/>
              <a:t>, RGB resistor 220 ohms.</a:t>
            </a:r>
          </a:p>
          <a:p>
            <a:pPr algn="just"/>
            <a:r>
              <a:rPr lang="pt-BR" sz="1200" b="1" dirty="0">
                <a:solidFill>
                  <a:srgbClr val="C00000"/>
                </a:solidFill>
              </a:rPr>
              <a:t>Programa (exp.10a)</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loop()</a:t>
            </a:r>
          </a:p>
          <a:p>
            <a:pPr algn="just"/>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 }</a:t>
            </a:r>
          </a:p>
        </p:txBody>
      </p:sp>
      <p:sp>
        <p:nvSpPr>
          <p:cNvPr id="11" name="Retângulo 10"/>
          <p:cNvSpPr/>
          <p:nvPr/>
        </p:nvSpPr>
        <p:spPr>
          <a:xfrm>
            <a:off x="762000" y="1504890"/>
            <a:ext cx="1416676" cy="400110"/>
          </a:xfrm>
          <a:prstGeom prst="rect">
            <a:avLst/>
          </a:prstGeom>
        </p:spPr>
        <p:txBody>
          <a:bodyPr wrap="square">
            <a:spAutoFit/>
          </a:bodyPr>
          <a:lstStyle/>
          <a:p>
            <a:r>
              <a:rPr lang="pt-BR" sz="2000" b="1" dirty="0"/>
              <a:t>LED </a:t>
            </a:r>
            <a:r>
              <a:rPr lang="pt-BR" sz="2000" b="1" dirty="0">
                <a:solidFill>
                  <a:srgbClr val="FF0000"/>
                </a:solidFill>
              </a:rPr>
              <a:t>R</a:t>
            </a:r>
            <a:r>
              <a:rPr lang="pt-BR" sz="2000" b="1" dirty="0">
                <a:solidFill>
                  <a:schemeClr val="accent1">
                    <a:lumMod val="50000"/>
                  </a:schemeClr>
                </a:solidFill>
              </a:rPr>
              <a:t>G</a:t>
            </a:r>
            <a:r>
              <a:rPr lang="pt-BR" sz="2000" b="1" dirty="0">
                <a:solidFill>
                  <a:schemeClr val="accent6">
                    <a:lumMod val="75000"/>
                  </a:schemeClr>
                </a:solidFill>
              </a:rPr>
              <a:t>B</a:t>
            </a:r>
            <a:endParaRPr lang="pt-BR" sz="2000" b="1" dirty="0">
              <a:solidFill>
                <a:srgbClr val="FF0000"/>
              </a:solidFill>
            </a:endParaRPr>
          </a:p>
        </p:txBody>
      </p:sp>
      <p:pic>
        <p:nvPicPr>
          <p:cNvPr id="2" name="Imagem 1"/>
          <p:cNvPicPr>
            <a:picLocks noChangeAspect="1"/>
          </p:cNvPicPr>
          <p:nvPr/>
        </p:nvPicPr>
        <p:blipFill>
          <a:blip r:embed="rId2"/>
          <a:stretch>
            <a:fillRect/>
          </a:stretch>
        </p:blipFill>
        <p:spPr>
          <a:xfrm>
            <a:off x="3124200" y="1543029"/>
            <a:ext cx="2455903" cy="2238396"/>
          </a:xfrm>
          <a:prstGeom prst="rect">
            <a:avLst/>
          </a:prstGeom>
        </p:spPr>
      </p:pic>
      <p:pic>
        <p:nvPicPr>
          <p:cNvPr id="3" name="Imagem 2"/>
          <p:cNvPicPr>
            <a:picLocks noChangeAspect="1"/>
          </p:cNvPicPr>
          <p:nvPr/>
        </p:nvPicPr>
        <p:blipFill>
          <a:blip r:embed="rId3"/>
          <a:stretch>
            <a:fillRect/>
          </a:stretch>
        </p:blipFill>
        <p:spPr>
          <a:xfrm>
            <a:off x="906039" y="4108799"/>
            <a:ext cx="3446112" cy="1939636"/>
          </a:xfrm>
          <a:prstGeom prst="rect">
            <a:avLst/>
          </a:prstGeom>
        </p:spPr>
      </p:pic>
      <p:sp>
        <p:nvSpPr>
          <p:cNvPr id="12" name="Retângulo 11"/>
          <p:cNvSpPr/>
          <p:nvPr/>
        </p:nvSpPr>
        <p:spPr>
          <a:xfrm>
            <a:off x="0" y="1828800"/>
            <a:ext cx="3200400" cy="1015663"/>
          </a:xfrm>
          <a:prstGeom prst="rect">
            <a:avLst/>
          </a:prstGeom>
        </p:spPr>
        <p:txBody>
          <a:bodyPr wrap="square">
            <a:spAutoFit/>
          </a:bodyPr>
          <a:lstStyle/>
          <a:p>
            <a:pPr algn="just"/>
            <a:r>
              <a:rPr lang="pt-BR" sz="1200" dirty="0"/>
              <a:t>Favor alterar o programa anterior para gerar</a:t>
            </a:r>
          </a:p>
          <a:p>
            <a:pPr algn="just"/>
            <a:r>
              <a:rPr lang="pt-BR" sz="1200" dirty="0"/>
              <a:t>outras cores RGB:</a:t>
            </a:r>
          </a:p>
          <a:p>
            <a:pPr algn="just"/>
            <a:r>
              <a:rPr lang="pt-BR" sz="1200" dirty="0">
                <a:sym typeface="Wingdings" panose="05000000000000000000" pitchFamily="2" charset="2"/>
              </a:rPr>
              <a:t></a:t>
            </a:r>
            <a:r>
              <a:rPr lang="pt-BR" sz="1200" dirty="0"/>
              <a:t> Amarelo: Vermelho + Verde</a:t>
            </a:r>
          </a:p>
          <a:p>
            <a:pPr algn="just"/>
            <a:r>
              <a:rPr lang="pt-BR" sz="1200" dirty="0">
                <a:sym typeface="Wingdings" panose="05000000000000000000" pitchFamily="2" charset="2"/>
              </a:rPr>
              <a:t> </a:t>
            </a:r>
            <a:r>
              <a:rPr lang="pt-BR" sz="1200" dirty="0"/>
              <a:t>Magenta: Vermelho + Azul</a:t>
            </a:r>
          </a:p>
          <a:p>
            <a:pPr algn="just"/>
            <a:r>
              <a:rPr lang="pt-BR" sz="1200" dirty="0">
                <a:sym typeface="Wingdings" panose="05000000000000000000" pitchFamily="2" charset="2"/>
              </a:rPr>
              <a:t> </a:t>
            </a:r>
            <a:r>
              <a:rPr lang="pt-BR" sz="1200" dirty="0"/>
              <a:t>Ciano: Verde + Azul</a:t>
            </a:r>
          </a:p>
        </p:txBody>
      </p:sp>
    </p:spTree>
    <p:extLst>
      <p:ext uri="{BB962C8B-B14F-4D97-AF65-F5344CB8AC3E}">
        <p14:creationId xmlns:p14="http://schemas.microsoft.com/office/powerpoint/2010/main" val="3776468722"/>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2483476" cy="400110"/>
          </a:xfrm>
          <a:prstGeom prst="rect">
            <a:avLst/>
          </a:prstGeom>
        </p:spPr>
        <p:txBody>
          <a:bodyPr wrap="square">
            <a:spAutoFit/>
          </a:bodyPr>
          <a:lstStyle/>
          <a:p>
            <a:r>
              <a:rPr lang="pt-BR" sz="2000" b="1" dirty="0">
                <a:solidFill>
                  <a:srgbClr val="C00000"/>
                </a:solidFill>
              </a:rPr>
              <a:t>POTE</a:t>
            </a:r>
            <a:r>
              <a:rPr lang="pt-BR" sz="2000" b="1" dirty="0"/>
              <a:t>NCIO</a:t>
            </a:r>
            <a:r>
              <a:rPr lang="pt-BR" sz="2000" b="1" dirty="0">
                <a:solidFill>
                  <a:srgbClr val="00B050"/>
                </a:solidFill>
              </a:rPr>
              <a:t>METRO</a:t>
            </a:r>
            <a:endParaRPr lang="pt-BR" sz="2000" b="1" dirty="0">
              <a:solidFill>
                <a:srgbClr val="FF0000"/>
              </a:solidFill>
            </a:endParaRPr>
          </a:p>
        </p:txBody>
      </p:sp>
      <p:sp>
        <p:nvSpPr>
          <p:cNvPr id="10" name="Retângulo 9"/>
          <p:cNvSpPr/>
          <p:nvPr/>
        </p:nvSpPr>
        <p:spPr>
          <a:xfrm>
            <a:off x="228600" y="1935540"/>
            <a:ext cx="3165972" cy="1569660"/>
          </a:xfrm>
          <a:prstGeom prst="rect">
            <a:avLst/>
          </a:prstGeom>
        </p:spPr>
        <p:txBody>
          <a:bodyPr wrap="square">
            <a:spAutoFit/>
          </a:bodyPr>
          <a:lstStyle/>
          <a:p>
            <a:pPr algn="just"/>
            <a:r>
              <a:rPr lang="pt-BR" sz="1200" dirty="0"/>
              <a:t>São denominados potenciômetros , aqueles dispositivos eletromecânicos possuidores de resistores de valores  fixos onde são  movidos por intermédio de contatos deslizantes, provocando variações. É de praxe que eles sejam possuidores de 3 terminais, um </a:t>
            </a:r>
            <a:r>
              <a:rPr lang="pt-BR" sz="1200" dirty="0" err="1"/>
              <a:t>Vcc</a:t>
            </a:r>
            <a:r>
              <a:rPr lang="pt-BR" sz="1200" dirty="0"/>
              <a:t>, outro GND e um de sinal (analógico).</a:t>
            </a:r>
          </a:p>
        </p:txBody>
      </p:sp>
      <p:pic>
        <p:nvPicPr>
          <p:cNvPr id="4" name="Imagem 3"/>
          <p:cNvPicPr>
            <a:picLocks noChangeAspect="1"/>
          </p:cNvPicPr>
          <p:nvPr/>
        </p:nvPicPr>
        <p:blipFill>
          <a:blip r:embed="rId2"/>
          <a:stretch>
            <a:fillRect/>
          </a:stretch>
        </p:blipFill>
        <p:spPr>
          <a:xfrm>
            <a:off x="598329" y="3647023"/>
            <a:ext cx="2148175" cy="971154"/>
          </a:xfrm>
          <a:prstGeom prst="rect">
            <a:avLst/>
          </a:prstGeom>
        </p:spPr>
      </p:pic>
      <p:pic>
        <p:nvPicPr>
          <p:cNvPr id="5" name="Imagem 4"/>
          <p:cNvPicPr>
            <a:picLocks noChangeAspect="1"/>
          </p:cNvPicPr>
          <p:nvPr/>
        </p:nvPicPr>
        <p:blipFill>
          <a:blip r:embed="rId3"/>
          <a:stretch>
            <a:fillRect/>
          </a:stretch>
        </p:blipFill>
        <p:spPr>
          <a:xfrm>
            <a:off x="304800" y="5434259"/>
            <a:ext cx="2345336" cy="737941"/>
          </a:xfrm>
          <a:prstGeom prst="rect">
            <a:avLst/>
          </a:prstGeom>
        </p:spPr>
      </p:pic>
      <p:sp>
        <p:nvSpPr>
          <p:cNvPr id="13" name="Retângulo 12"/>
          <p:cNvSpPr/>
          <p:nvPr/>
        </p:nvSpPr>
        <p:spPr>
          <a:xfrm>
            <a:off x="582718" y="5029200"/>
            <a:ext cx="1810606" cy="338554"/>
          </a:xfrm>
          <a:prstGeom prst="rect">
            <a:avLst/>
          </a:prstGeom>
        </p:spPr>
        <p:txBody>
          <a:bodyPr wrap="square">
            <a:spAutoFit/>
          </a:bodyPr>
          <a:lstStyle/>
          <a:p>
            <a:r>
              <a:rPr lang="pt-BR" sz="1600" b="1" dirty="0">
                <a:solidFill>
                  <a:srgbClr val="C00000"/>
                </a:solidFill>
              </a:rPr>
              <a:t>Re</a:t>
            </a:r>
            <a:r>
              <a:rPr lang="pt-BR" sz="1600" b="1" dirty="0"/>
              <a:t>pre</a:t>
            </a:r>
            <a:r>
              <a:rPr lang="pt-BR" sz="1600" b="1" dirty="0">
                <a:solidFill>
                  <a:schemeClr val="accent6"/>
                </a:solidFill>
              </a:rPr>
              <a:t>sent</a:t>
            </a:r>
            <a:r>
              <a:rPr lang="pt-BR" sz="1600" b="1" dirty="0">
                <a:solidFill>
                  <a:srgbClr val="00B050"/>
                </a:solidFill>
              </a:rPr>
              <a:t>ação</a:t>
            </a:r>
            <a:endParaRPr lang="pt-BR" sz="1600" b="1" dirty="0">
              <a:solidFill>
                <a:srgbClr val="FF0000"/>
              </a:solidFill>
            </a:endParaRPr>
          </a:p>
        </p:txBody>
      </p:sp>
      <p:sp>
        <p:nvSpPr>
          <p:cNvPr id="9" name="Retângulo 8"/>
          <p:cNvSpPr/>
          <p:nvPr/>
        </p:nvSpPr>
        <p:spPr>
          <a:xfrm>
            <a:off x="5715000" y="1504890"/>
            <a:ext cx="1950076" cy="400110"/>
          </a:xfrm>
          <a:prstGeom prst="rect">
            <a:avLst/>
          </a:prstGeom>
        </p:spPr>
        <p:txBody>
          <a:bodyPr wrap="square">
            <a:spAutoFit/>
          </a:bodyPr>
          <a:lstStyle/>
          <a:p>
            <a:r>
              <a:rPr lang="pt-BR" sz="2000" b="1" dirty="0"/>
              <a:t>FUNÇÃO </a:t>
            </a:r>
            <a:r>
              <a:rPr lang="pt-BR" sz="2000" b="1" dirty="0">
                <a:solidFill>
                  <a:srgbClr val="FF0000"/>
                </a:solidFill>
              </a:rPr>
              <a:t>M</a:t>
            </a:r>
            <a:r>
              <a:rPr lang="pt-BR" sz="2000" b="1" dirty="0">
                <a:solidFill>
                  <a:schemeClr val="accent1">
                    <a:lumMod val="50000"/>
                  </a:schemeClr>
                </a:solidFill>
              </a:rPr>
              <a:t>A</a:t>
            </a:r>
            <a:r>
              <a:rPr lang="pt-BR" sz="2000" b="1" dirty="0">
                <a:solidFill>
                  <a:schemeClr val="accent6">
                    <a:lumMod val="75000"/>
                  </a:schemeClr>
                </a:solidFill>
              </a:rPr>
              <a:t>P</a:t>
            </a:r>
            <a:endParaRPr lang="pt-BR" sz="2000" b="1" dirty="0">
              <a:solidFill>
                <a:srgbClr val="FF0000"/>
              </a:solidFill>
            </a:endParaRPr>
          </a:p>
        </p:txBody>
      </p:sp>
      <p:sp>
        <p:nvSpPr>
          <p:cNvPr id="12" name="Retângulo 11"/>
          <p:cNvSpPr/>
          <p:nvPr/>
        </p:nvSpPr>
        <p:spPr>
          <a:xfrm>
            <a:off x="4114800" y="1828800"/>
            <a:ext cx="4876800" cy="1200329"/>
          </a:xfrm>
          <a:prstGeom prst="rect">
            <a:avLst/>
          </a:prstGeom>
        </p:spPr>
        <p:txBody>
          <a:bodyPr wrap="square">
            <a:spAutoFit/>
          </a:bodyPr>
          <a:lstStyle/>
          <a:p>
            <a:pPr algn="just"/>
            <a:r>
              <a:rPr lang="pt-BR" sz="1200" dirty="0"/>
              <a:t>Esta  função </a:t>
            </a:r>
            <a:r>
              <a:rPr lang="pt-BR" sz="1200" b="1" dirty="0">
                <a:solidFill>
                  <a:srgbClr val="FF0000"/>
                </a:solidFill>
              </a:rPr>
              <a:t>“</a:t>
            </a:r>
            <a:r>
              <a:rPr lang="pt-BR" sz="1200" b="1" dirty="0" err="1">
                <a:solidFill>
                  <a:srgbClr val="FF0000"/>
                </a:solidFill>
              </a:rPr>
              <a:t>map</a:t>
            </a:r>
            <a:r>
              <a:rPr lang="pt-BR" sz="1200" b="1" dirty="0">
                <a:solidFill>
                  <a:srgbClr val="FF0000"/>
                </a:solidFill>
              </a:rPr>
              <a:t>”</a:t>
            </a:r>
            <a:r>
              <a:rPr lang="pt-BR" sz="1200" dirty="0"/>
              <a:t> tem o poder de converter uma determinada faixa de valores de entrada em uma também determinada faixa de valores de saída. Observe o seguinte caso: para um determinado potenciômetro gerando valores de entrada entre 0 e 1023 (10bits) é desejado que haja uma conversão para </a:t>
            </a:r>
          </a:p>
          <a:p>
            <a:pPr algn="just"/>
            <a:r>
              <a:rPr lang="pt-BR" sz="1200" dirty="0"/>
              <a:t>uma saída analógica entre 0 e 255 (8 bits).</a:t>
            </a:r>
          </a:p>
        </p:txBody>
      </p:sp>
      <p:sp>
        <p:nvSpPr>
          <p:cNvPr id="14" name="Retângulo 13"/>
          <p:cNvSpPr/>
          <p:nvPr/>
        </p:nvSpPr>
        <p:spPr>
          <a:xfrm>
            <a:off x="5597028" y="3144559"/>
            <a:ext cx="2483476" cy="400110"/>
          </a:xfrm>
          <a:prstGeom prst="rect">
            <a:avLst/>
          </a:prstGeom>
        </p:spPr>
        <p:txBody>
          <a:bodyPr wrap="square">
            <a:spAutoFit/>
          </a:bodyPr>
          <a:lstStyle/>
          <a:p>
            <a:r>
              <a:rPr lang="pt-BR" sz="2000" b="1" dirty="0">
                <a:solidFill>
                  <a:srgbClr val="C00000"/>
                </a:solidFill>
              </a:rPr>
              <a:t>Sin</a:t>
            </a:r>
            <a:r>
              <a:rPr lang="pt-BR" sz="2000" b="1" dirty="0">
                <a:solidFill>
                  <a:schemeClr val="accent6"/>
                </a:solidFill>
              </a:rPr>
              <a:t>ta</a:t>
            </a:r>
            <a:r>
              <a:rPr lang="pt-BR" sz="2000" b="1" dirty="0">
                <a:solidFill>
                  <a:srgbClr val="00B050"/>
                </a:solidFill>
              </a:rPr>
              <a:t>xe</a:t>
            </a:r>
            <a:endParaRPr lang="pt-BR" sz="2000" b="1" dirty="0">
              <a:solidFill>
                <a:srgbClr val="FF0000"/>
              </a:solidFill>
            </a:endParaRPr>
          </a:p>
        </p:txBody>
      </p:sp>
      <p:sp>
        <p:nvSpPr>
          <p:cNvPr id="15" name="Retângulo 14"/>
          <p:cNvSpPr/>
          <p:nvPr/>
        </p:nvSpPr>
        <p:spPr>
          <a:xfrm>
            <a:off x="4495800" y="3468469"/>
            <a:ext cx="3810000" cy="646331"/>
          </a:xfrm>
          <a:prstGeom prst="rect">
            <a:avLst/>
          </a:prstGeom>
        </p:spPr>
        <p:txBody>
          <a:bodyPr wrap="square">
            <a:spAutoFit/>
          </a:bodyPr>
          <a:lstStyle/>
          <a:p>
            <a:pPr algn="just"/>
            <a:r>
              <a:rPr lang="pt-BR" sz="1200" b="1" dirty="0" err="1">
                <a:solidFill>
                  <a:srgbClr val="7030A0"/>
                </a:solidFill>
              </a:rPr>
              <a:t>map</a:t>
            </a:r>
            <a:r>
              <a:rPr lang="pt-BR" sz="1200" b="1" dirty="0">
                <a:solidFill>
                  <a:srgbClr val="FF0000"/>
                </a:solidFill>
              </a:rPr>
              <a:t>(</a:t>
            </a:r>
            <a:r>
              <a:rPr lang="pt-BR" sz="1200" b="1" dirty="0"/>
              <a:t>entrada</a:t>
            </a:r>
            <a:r>
              <a:rPr lang="pt-BR" sz="1200" b="1" dirty="0">
                <a:solidFill>
                  <a:srgbClr val="FF0000"/>
                </a:solidFill>
              </a:rPr>
              <a:t>, </a:t>
            </a:r>
            <a:r>
              <a:rPr lang="pt-BR" sz="1200" b="1" dirty="0" err="1">
                <a:solidFill>
                  <a:srgbClr val="FF0000"/>
                </a:solidFill>
              </a:rPr>
              <a:t>in_min</a:t>
            </a:r>
            <a:r>
              <a:rPr lang="pt-BR" sz="1200" b="1" dirty="0">
                <a:solidFill>
                  <a:srgbClr val="FF0000"/>
                </a:solidFill>
              </a:rPr>
              <a:t>, </a:t>
            </a:r>
            <a:r>
              <a:rPr lang="pt-BR" sz="1200" b="1" dirty="0" err="1">
                <a:solidFill>
                  <a:srgbClr val="FF0000"/>
                </a:solidFill>
              </a:rPr>
              <a:t>in_max</a:t>
            </a:r>
            <a:r>
              <a:rPr lang="pt-BR" sz="1200" b="1" dirty="0">
                <a:solidFill>
                  <a:srgbClr val="FF0000"/>
                </a:solidFill>
              </a:rPr>
              <a:t>, </a:t>
            </a:r>
            <a:r>
              <a:rPr lang="pt-BR" sz="1200" b="1" dirty="0" err="1">
                <a:solidFill>
                  <a:schemeClr val="accent6"/>
                </a:solidFill>
              </a:rPr>
              <a:t>out_min</a:t>
            </a:r>
            <a:r>
              <a:rPr lang="pt-BR" sz="1200" b="1" dirty="0">
                <a:solidFill>
                  <a:schemeClr val="accent6"/>
                </a:solidFill>
              </a:rPr>
              <a:t>, </a:t>
            </a:r>
            <a:r>
              <a:rPr lang="pt-BR" sz="1200" b="1" dirty="0" err="1">
                <a:solidFill>
                  <a:schemeClr val="accent6"/>
                </a:solidFill>
              </a:rPr>
              <a:t>out_max</a:t>
            </a:r>
            <a:r>
              <a:rPr lang="pt-BR" sz="1200" b="1" dirty="0">
                <a:solidFill>
                  <a:srgbClr val="FF0000"/>
                </a:solidFill>
              </a:rPr>
              <a:t>)</a:t>
            </a:r>
          </a:p>
          <a:p>
            <a:pPr algn="just"/>
            <a:endParaRPr lang="pt-BR" sz="1200" b="1" dirty="0">
              <a:solidFill>
                <a:srgbClr val="FF0000"/>
              </a:solidFill>
            </a:endParaRPr>
          </a:p>
          <a:p>
            <a:pPr algn="just"/>
            <a:r>
              <a:rPr lang="pt-BR" sz="1200" b="1" dirty="0">
                <a:solidFill>
                  <a:srgbClr val="FF0000"/>
                </a:solidFill>
              </a:rPr>
              <a:t>                         </a:t>
            </a:r>
            <a:r>
              <a:rPr lang="pt-BR" sz="1200" b="1" dirty="0" err="1">
                <a:solidFill>
                  <a:srgbClr val="FF6600"/>
                </a:solidFill>
              </a:rPr>
              <a:t>int</a:t>
            </a:r>
            <a:r>
              <a:rPr lang="pt-BR" sz="1200" b="1" dirty="0">
                <a:solidFill>
                  <a:srgbClr val="FF6600"/>
                </a:solidFill>
              </a:rPr>
              <a:t> </a:t>
            </a:r>
            <a:r>
              <a:rPr lang="pt-BR" sz="1200" b="1" dirty="0" err="1">
                <a:solidFill>
                  <a:srgbClr val="FF6600"/>
                </a:solidFill>
              </a:rPr>
              <a:t>val</a:t>
            </a:r>
            <a:r>
              <a:rPr lang="pt-BR" sz="1200" b="1" dirty="0">
                <a:solidFill>
                  <a:srgbClr val="FF6600"/>
                </a:solidFill>
              </a:rPr>
              <a:t> </a:t>
            </a:r>
            <a:r>
              <a:rPr lang="pt-BR" sz="1200" b="1" dirty="0">
                <a:solidFill>
                  <a:srgbClr val="FF0000"/>
                </a:solidFill>
              </a:rPr>
              <a:t>= </a:t>
            </a:r>
            <a:r>
              <a:rPr lang="pt-BR" sz="1200" b="1" dirty="0" err="1">
                <a:solidFill>
                  <a:srgbClr val="7030A0"/>
                </a:solidFill>
              </a:rPr>
              <a:t>map</a:t>
            </a:r>
            <a:r>
              <a:rPr lang="pt-BR" sz="1200" b="1" dirty="0"/>
              <a:t>(</a:t>
            </a:r>
            <a:r>
              <a:rPr lang="pt-BR" sz="1200" b="1" dirty="0">
                <a:solidFill>
                  <a:srgbClr val="FF0000"/>
                </a:solidFill>
              </a:rPr>
              <a:t> x, 0, </a:t>
            </a:r>
            <a:r>
              <a:rPr lang="pt-BR" sz="1200" b="1" dirty="0">
                <a:solidFill>
                  <a:schemeClr val="accent6"/>
                </a:solidFill>
              </a:rPr>
              <a:t>0, 255</a:t>
            </a:r>
            <a:r>
              <a:rPr lang="pt-BR" sz="1200" b="1" dirty="0"/>
              <a:t>)</a:t>
            </a:r>
            <a:endParaRPr lang="pt-BR" sz="1200" dirty="0"/>
          </a:p>
        </p:txBody>
      </p:sp>
      <p:cxnSp>
        <p:nvCxnSpPr>
          <p:cNvPr id="3" name="Conector de seta reta 2"/>
          <p:cNvCxnSpPr/>
          <p:nvPr/>
        </p:nvCxnSpPr>
        <p:spPr>
          <a:xfrm flipH="1" flipV="1">
            <a:off x="6012906" y="3710761"/>
            <a:ext cx="700114" cy="2072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flipH="1" flipV="1">
            <a:off x="6691804" y="3697069"/>
            <a:ext cx="183332" cy="2209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flipV="1">
            <a:off x="7370702" y="3686678"/>
            <a:ext cx="256200" cy="2008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flipH="1" flipV="1">
            <a:off x="7080580" y="3697069"/>
            <a:ext cx="30132" cy="22092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2895600" y="4451982"/>
            <a:ext cx="2425425" cy="1754326"/>
          </a:xfrm>
          <a:prstGeom prst="rect">
            <a:avLst/>
          </a:prstGeom>
        </p:spPr>
        <p:txBody>
          <a:bodyPr wrap="square">
            <a:spAutoFit/>
          </a:bodyPr>
          <a:lstStyle/>
          <a:p>
            <a:pPr algn="just"/>
            <a:r>
              <a:rPr lang="pt-BR" sz="1200" dirty="0"/>
              <a:t>Para realizarmos o experimento </a:t>
            </a:r>
            <a:r>
              <a:rPr lang="pt-BR" sz="1200" b="1" dirty="0">
                <a:solidFill>
                  <a:srgbClr val="C00000"/>
                </a:solidFill>
              </a:rPr>
              <a:t>11</a:t>
            </a:r>
            <a:r>
              <a:rPr lang="pt-BR" sz="1200" dirty="0"/>
              <a:t> serão utilizados os seguintes materiais: arduino, protoboard, fios de conexão,  potenciômetro de 10k. </a:t>
            </a:r>
          </a:p>
          <a:p>
            <a:pPr algn="just"/>
            <a:r>
              <a:rPr lang="pt-BR" sz="1200" dirty="0"/>
              <a:t>Sua principal função é , ler valor do potenciômetro e envia-lo para computador através da porta serial.</a:t>
            </a:r>
          </a:p>
        </p:txBody>
      </p:sp>
      <p:pic>
        <p:nvPicPr>
          <p:cNvPr id="38" name="Imagem 37"/>
          <p:cNvPicPr>
            <a:picLocks noChangeAspect="1"/>
          </p:cNvPicPr>
          <p:nvPr/>
        </p:nvPicPr>
        <p:blipFill>
          <a:blip r:embed="rId4"/>
          <a:stretch>
            <a:fillRect/>
          </a:stretch>
        </p:blipFill>
        <p:spPr>
          <a:xfrm>
            <a:off x="5417393" y="4257490"/>
            <a:ext cx="3429000" cy="2143310"/>
          </a:xfrm>
          <a:prstGeom prst="rect">
            <a:avLst/>
          </a:prstGeom>
        </p:spPr>
      </p:pic>
      <p:sp>
        <p:nvSpPr>
          <p:cNvPr id="20" name="Retângulo 19"/>
          <p:cNvSpPr/>
          <p:nvPr/>
        </p:nvSpPr>
        <p:spPr>
          <a:xfrm>
            <a:off x="640724" y="1504890"/>
            <a:ext cx="2483476" cy="400110"/>
          </a:xfrm>
          <a:prstGeom prst="rect">
            <a:avLst/>
          </a:prstGeom>
        </p:spPr>
        <p:txBody>
          <a:bodyPr wrap="square">
            <a:spAutoFit/>
          </a:bodyPr>
          <a:lstStyle/>
          <a:p>
            <a:r>
              <a:rPr lang="pt-BR" sz="2000" b="1" dirty="0">
                <a:solidFill>
                  <a:srgbClr val="C00000"/>
                </a:solidFill>
              </a:rPr>
              <a:t>POTE</a:t>
            </a:r>
            <a:r>
              <a:rPr lang="pt-BR" sz="2000" b="1" dirty="0"/>
              <a:t>NCIO</a:t>
            </a:r>
            <a:r>
              <a:rPr lang="pt-BR" sz="2000" b="1" dirty="0">
                <a:solidFill>
                  <a:srgbClr val="00B050"/>
                </a:solidFill>
              </a:rPr>
              <a:t>METRO</a:t>
            </a:r>
            <a:endParaRPr lang="pt-BR" sz="2000" b="1" dirty="0">
              <a:solidFill>
                <a:srgbClr val="FF0000"/>
              </a:solidFill>
            </a:endParaRPr>
          </a:p>
        </p:txBody>
      </p:sp>
    </p:spTree>
    <p:extLst>
      <p:ext uri="{BB962C8B-B14F-4D97-AF65-F5344CB8AC3E}">
        <p14:creationId xmlns:p14="http://schemas.microsoft.com/office/powerpoint/2010/main" val="2561069725"/>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2483476" cy="400110"/>
          </a:xfrm>
          <a:prstGeom prst="rect">
            <a:avLst/>
          </a:prstGeom>
        </p:spPr>
        <p:txBody>
          <a:bodyPr wrap="square">
            <a:spAutoFit/>
          </a:bodyPr>
          <a:lstStyle/>
          <a:p>
            <a:r>
              <a:rPr lang="pt-BR" sz="2000" b="1" dirty="0">
                <a:solidFill>
                  <a:srgbClr val="C00000"/>
                </a:solidFill>
              </a:rPr>
              <a:t>POTE</a:t>
            </a:r>
            <a:r>
              <a:rPr lang="pt-BR" sz="2000" b="1" dirty="0"/>
              <a:t>NCIO</a:t>
            </a:r>
            <a:r>
              <a:rPr lang="pt-BR" sz="2000" b="1" dirty="0">
                <a:solidFill>
                  <a:srgbClr val="00B050"/>
                </a:solidFill>
              </a:rPr>
              <a:t>METRO</a:t>
            </a:r>
            <a:endParaRPr lang="pt-BR" sz="2000" b="1" dirty="0">
              <a:solidFill>
                <a:srgbClr val="FF0000"/>
              </a:solidFill>
            </a:endParaRPr>
          </a:p>
        </p:txBody>
      </p:sp>
      <p:sp>
        <p:nvSpPr>
          <p:cNvPr id="37" name="Retângulo 36"/>
          <p:cNvSpPr/>
          <p:nvPr/>
        </p:nvSpPr>
        <p:spPr>
          <a:xfrm>
            <a:off x="152400" y="1784982"/>
            <a:ext cx="2425425" cy="4708981"/>
          </a:xfrm>
          <a:prstGeom prst="rect">
            <a:avLst/>
          </a:prstGeom>
        </p:spPr>
        <p:txBody>
          <a:bodyPr wrap="square">
            <a:spAutoFit/>
          </a:bodyPr>
          <a:lstStyle/>
          <a:p>
            <a:pPr algn="just"/>
            <a:r>
              <a:rPr lang="pt-BR" sz="1200" dirty="0"/>
              <a:t>Para realizarmos o experimento </a:t>
            </a:r>
            <a:r>
              <a:rPr lang="pt-BR" sz="1200" b="1" dirty="0">
                <a:solidFill>
                  <a:srgbClr val="C00000"/>
                </a:solidFill>
              </a:rPr>
              <a:t>11</a:t>
            </a:r>
            <a:r>
              <a:rPr lang="pt-BR" sz="1200" dirty="0"/>
              <a:t> serão utilizados os seguintes materiais: arduino, protoboard, fios de conexão,  potenciômetro de 10k. </a:t>
            </a:r>
          </a:p>
          <a:p>
            <a:pPr algn="just"/>
            <a:r>
              <a:rPr lang="pt-BR" sz="1200" dirty="0"/>
              <a:t>Sua principal função é , ler valor do potenciômetro e envia-lo para computador através da porta serial.</a:t>
            </a:r>
          </a:p>
          <a:p>
            <a:pPr algn="just"/>
            <a:r>
              <a:rPr lang="pt-BR" sz="1200" dirty="0"/>
              <a:t>Favor executar o programa abaixo e, clique no botão Serial</a:t>
            </a:r>
          </a:p>
          <a:p>
            <a:pPr algn="just"/>
            <a:r>
              <a:rPr lang="pt-BR" sz="1200" dirty="0"/>
              <a:t>Monitor, gire o potenciômetro e observe os valores gerados</a:t>
            </a:r>
          </a:p>
          <a:p>
            <a:pPr algn="just"/>
            <a:endParaRPr lang="pt-BR" sz="1200" dirty="0">
              <a:solidFill>
                <a:schemeClr val="accent2"/>
              </a:solidFill>
              <a:sym typeface="Wingdings" pitchFamily="2" charset="2"/>
            </a:endParaRP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setup() </a:t>
            </a:r>
          </a:p>
          <a:p>
            <a:pPr algn="just"/>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Serial.begin</a:t>
            </a:r>
            <a:r>
              <a:rPr lang="pt-BR" sz="1200" dirty="0">
                <a:solidFill>
                  <a:schemeClr val="accent2"/>
                </a:solidFill>
                <a:sym typeface="Wingdings" pitchFamily="2" charset="2"/>
              </a:rPr>
              <a:t>(9600);</a:t>
            </a:r>
          </a:p>
          <a:p>
            <a:pPr algn="just"/>
            <a:r>
              <a:rPr lang="pt-BR" sz="1200" dirty="0">
                <a:solidFill>
                  <a:schemeClr val="accent2"/>
                </a:solidFill>
                <a:sym typeface="Wingdings" pitchFamily="2" charset="2"/>
              </a:rPr>
              <a:t>}</a:t>
            </a:r>
          </a:p>
          <a:p>
            <a:pPr algn="just"/>
            <a:r>
              <a:rPr lang="pt-BR" sz="1200" dirty="0" err="1">
                <a:solidFill>
                  <a:schemeClr val="accent2"/>
                </a:solidFill>
                <a:sym typeface="Wingdings" pitchFamily="2" charset="2"/>
              </a:rPr>
              <a:t>void</a:t>
            </a:r>
            <a:r>
              <a:rPr lang="pt-BR" sz="1200" dirty="0">
                <a:solidFill>
                  <a:schemeClr val="accent2"/>
                </a:solidFill>
                <a:sym typeface="Wingdings" pitchFamily="2" charset="2"/>
              </a:rPr>
              <a:t> loop()</a:t>
            </a:r>
          </a:p>
          <a:p>
            <a:pPr algn="just"/>
            <a:r>
              <a:rPr lang="pt-BR" sz="1200" dirty="0">
                <a:solidFill>
                  <a:schemeClr val="accent2"/>
                </a:solidFill>
                <a:sym typeface="Wingdings" pitchFamily="2" charset="2"/>
              </a:rPr>
              <a:t> {</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int</a:t>
            </a:r>
            <a:r>
              <a:rPr lang="pt-BR" sz="1200" dirty="0">
                <a:solidFill>
                  <a:schemeClr val="accent2"/>
                </a:solidFill>
                <a:sym typeface="Wingdings" pitchFamily="2" charset="2"/>
              </a:rPr>
              <a:t> </a:t>
            </a:r>
            <a:r>
              <a:rPr lang="pt-BR" sz="1200" dirty="0" err="1">
                <a:solidFill>
                  <a:schemeClr val="accent2"/>
                </a:solidFill>
                <a:sym typeface="Wingdings" pitchFamily="2" charset="2"/>
              </a:rPr>
              <a:t>val</a:t>
            </a:r>
            <a:r>
              <a:rPr lang="pt-BR" sz="1200" dirty="0">
                <a:solidFill>
                  <a:schemeClr val="accent2"/>
                </a:solidFill>
                <a:sym typeface="Wingdings" pitchFamily="2" charset="2"/>
              </a:rPr>
              <a:t> = </a:t>
            </a:r>
            <a:r>
              <a:rPr lang="pt-BR" sz="1200" dirty="0" err="1">
                <a:solidFill>
                  <a:schemeClr val="accent2"/>
                </a:solidFill>
                <a:sym typeface="Wingdings" pitchFamily="2" charset="2"/>
              </a:rPr>
              <a:t>analogRead</a:t>
            </a:r>
            <a:r>
              <a:rPr lang="pt-BR" sz="1200" dirty="0">
                <a:solidFill>
                  <a:schemeClr val="accent2"/>
                </a:solidFill>
                <a:sym typeface="Wingdings" pitchFamily="2" charset="2"/>
              </a:rPr>
              <a:t>(0);</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Serial.println</a:t>
            </a:r>
            <a:r>
              <a:rPr lang="pt-BR" sz="1200" dirty="0">
                <a:solidFill>
                  <a:schemeClr val="accent2"/>
                </a:solidFill>
                <a:sym typeface="Wingdings" pitchFamily="2" charset="2"/>
              </a:rPr>
              <a:t>(</a:t>
            </a:r>
            <a:r>
              <a:rPr lang="pt-BR" sz="1200" dirty="0" err="1">
                <a:solidFill>
                  <a:schemeClr val="accent2"/>
                </a:solidFill>
                <a:sym typeface="Wingdings" pitchFamily="2" charset="2"/>
              </a:rPr>
              <a:t>val</a:t>
            </a:r>
            <a:r>
              <a:rPr lang="pt-BR" sz="1200" dirty="0">
                <a:solidFill>
                  <a:schemeClr val="accent2"/>
                </a:solidFill>
                <a:sym typeface="Wingdings" pitchFamily="2" charset="2"/>
              </a:rPr>
              <a:t>);</a:t>
            </a:r>
          </a:p>
          <a:p>
            <a:pPr algn="just"/>
            <a:r>
              <a:rPr lang="pt-BR" sz="1200" dirty="0">
                <a:solidFill>
                  <a:schemeClr val="accent2"/>
                </a:solidFill>
                <a:sym typeface="Wingdings" pitchFamily="2" charset="2"/>
              </a:rPr>
              <a:t>  </a:t>
            </a:r>
            <a:r>
              <a:rPr lang="pt-BR" sz="1200" dirty="0" err="1">
                <a:solidFill>
                  <a:schemeClr val="accent2"/>
                </a:solidFill>
                <a:sym typeface="Wingdings" pitchFamily="2" charset="2"/>
              </a:rPr>
              <a:t>delay</a:t>
            </a:r>
            <a:r>
              <a:rPr lang="pt-BR" sz="1200" dirty="0">
                <a:solidFill>
                  <a:schemeClr val="accent2"/>
                </a:solidFill>
                <a:sym typeface="Wingdings" pitchFamily="2" charset="2"/>
              </a:rPr>
              <a:t>(500);</a:t>
            </a:r>
          </a:p>
          <a:p>
            <a:pPr algn="just"/>
            <a:r>
              <a:rPr lang="pt-BR" sz="1200" dirty="0">
                <a:solidFill>
                  <a:schemeClr val="accent2"/>
                </a:solidFill>
                <a:sym typeface="Wingdings" pitchFamily="2" charset="2"/>
              </a:rPr>
              <a:t> }</a:t>
            </a:r>
          </a:p>
          <a:p>
            <a:pPr algn="just"/>
            <a:endParaRPr lang="pt-BR" sz="1200" dirty="0"/>
          </a:p>
        </p:txBody>
      </p:sp>
      <p:pic>
        <p:nvPicPr>
          <p:cNvPr id="38" name="Imagem 37"/>
          <p:cNvPicPr>
            <a:picLocks noChangeAspect="1"/>
          </p:cNvPicPr>
          <p:nvPr/>
        </p:nvPicPr>
        <p:blipFill>
          <a:blip r:embed="rId2"/>
          <a:stretch>
            <a:fillRect/>
          </a:stretch>
        </p:blipFill>
        <p:spPr>
          <a:xfrm>
            <a:off x="2674193" y="1590490"/>
            <a:ext cx="3429000" cy="2143310"/>
          </a:xfrm>
          <a:prstGeom prst="rect">
            <a:avLst/>
          </a:prstGeom>
        </p:spPr>
      </p:pic>
      <p:pic>
        <p:nvPicPr>
          <p:cNvPr id="39" name="Imagem 38"/>
          <p:cNvPicPr>
            <a:picLocks noChangeAspect="1"/>
          </p:cNvPicPr>
          <p:nvPr/>
        </p:nvPicPr>
        <p:blipFill>
          <a:blip r:embed="rId3"/>
          <a:stretch>
            <a:fillRect/>
          </a:stretch>
        </p:blipFill>
        <p:spPr>
          <a:xfrm>
            <a:off x="6324600" y="2574561"/>
            <a:ext cx="2667000" cy="3486150"/>
          </a:xfrm>
          <a:prstGeom prst="rect">
            <a:avLst/>
          </a:prstGeom>
        </p:spPr>
      </p:pic>
      <p:cxnSp>
        <p:nvCxnSpPr>
          <p:cNvPr id="41" name="Conector de seta reta 40"/>
          <p:cNvCxnSpPr/>
          <p:nvPr/>
        </p:nvCxnSpPr>
        <p:spPr>
          <a:xfrm>
            <a:off x="2674193" y="4139472"/>
            <a:ext cx="3269407" cy="35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tângulo 41"/>
          <p:cNvSpPr/>
          <p:nvPr/>
        </p:nvSpPr>
        <p:spPr>
          <a:xfrm>
            <a:off x="6781800" y="1981200"/>
            <a:ext cx="1950076" cy="400110"/>
          </a:xfrm>
          <a:prstGeom prst="rect">
            <a:avLst/>
          </a:prstGeom>
        </p:spPr>
        <p:txBody>
          <a:bodyPr wrap="square">
            <a:spAutoFit/>
          </a:bodyPr>
          <a:lstStyle/>
          <a:p>
            <a:r>
              <a:rPr lang="pt-BR" sz="2000" b="1" dirty="0"/>
              <a:t>Serial </a:t>
            </a:r>
            <a:r>
              <a:rPr lang="pt-BR" sz="2000" b="1" dirty="0">
                <a:solidFill>
                  <a:srgbClr val="FF0000"/>
                </a:solidFill>
              </a:rPr>
              <a:t>Mon</a:t>
            </a:r>
            <a:r>
              <a:rPr lang="pt-BR" sz="2000" b="1" dirty="0">
                <a:solidFill>
                  <a:schemeClr val="accent1">
                    <a:lumMod val="50000"/>
                  </a:schemeClr>
                </a:solidFill>
              </a:rPr>
              <a:t>it</a:t>
            </a:r>
            <a:r>
              <a:rPr lang="pt-BR" sz="2000" b="1" dirty="0">
                <a:solidFill>
                  <a:schemeClr val="accent6">
                    <a:lumMod val="75000"/>
                  </a:schemeClr>
                </a:solidFill>
              </a:rPr>
              <a:t>or</a:t>
            </a:r>
            <a:endParaRPr lang="pt-BR" sz="2000" b="1" dirty="0">
              <a:solidFill>
                <a:srgbClr val="FF0000"/>
              </a:solidFill>
            </a:endParaRPr>
          </a:p>
        </p:txBody>
      </p:sp>
    </p:spTree>
    <p:extLst>
      <p:ext uri="{BB962C8B-B14F-4D97-AF65-F5344CB8AC3E}">
        <p14:creationId xmlns:p14="http://schemas.microsoft.com/office/powerpoint/2010/main" val="2070089410"/>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410200" y="2047875"/>
            <a:ext cx="3590925" cy="2143125"/>
          </a:xfrm>
          <a:prstGeom prst="rect">
            <a:avLst/>
          </a:prstGeom>
          <a:noFill/>
          <a:ln w="9525">
            <a:noFill/>
            <a:miter lim="800000"/>
            <a:headEnd/>
            <a:tailEnd/>
          </a:ln>
          <a:effectLst/>
        </p:spPr>
      </p:pic>
      <p:sp>
        <p:nvSpPr>
          <p:cNvPr id="8" name="Retângulo 7"/>
          <p:cNvSpPr/>
          <p:nvPr/>
        </p:nvSpPr>
        <p:spPr>
          <a:xfrm>
            <a:off x="0" y="1519059"/>
            <a:ext cx="5029200" cy="2062103"/>
          </a:xfrm>
          <a:prstGeom prst="rect">
            <a:avLst/>
          </a:prstGeom>
        </p:spPr>
        <p:txBody>
          <a:bodyPr wrap="square">
            <a:spAutoFit/>
          </a:bodyPr>
          <a:lstStyle/>
          <a:p>
            <a:pPr algn="just"/>
            <a:r>
              <a:rPr lang="pt-BR" sz="1600" dirty="0"/>
              <a:t>O Arduino pode ser utilizado para desenvolver objetos interativos independentes, ou pode ser conectado a um computador, a uma rede, ou até mesmo à Internet para recuperar e enviar dados do Arduino e atuar sobre eles. Em outras palavras, ele pode enviar um conjunto de dados recebidos de alguns sensores para um site, dados estes que poderão, assim, ser exibidos na forma de um gráfico.</a:t>
            </a:r>
          </a:p>
        </p:txBody>
      </p:sp>
      <p:pic>
        <p:nvPicPr>
          <p:cNvPr id="22536" name="Picture 8" descr="https://camo.githubusercontent.com/50b40891414816be89d7cc917bea7b887dfcd8d8/687474703a2f2f7777772e6c6164796164612e6e65742f696d616765732f61726475696e6f2f706f77657265646c65642e6a7067"/>
          <p:cNvPicPr>
            <a:picLocks noChangeAspect="1" noChangeArrowheads="1"/>
          </p:cNvPicPr>
          <p:nvPr/>
        </p:nvPicPr>
        <p:blipFill>
          <a:blip r:embed="rId3"/>
          <a:srcRect/>
          <a:stretch>
            <a:fillRect/>
          </a:stretch>
        </p:blipFill>
        <p:spPr bwMode="auto">
          <a:xfrm>
            <a:off x="5181600" y="4343400"/>
            <a:ext cx="3678663" cy="1928162"/>
          </a:xfrm>
          <a:prstGeom prst="rect">
            <a:avLst/>
          </a:prstGeom>
          <a:noFill/>
        </p:spPr>
      </p:pic>
      <p:sp>
        <p:nvSpPr>
          <p:cNvPr id="10" name="Retângulo 9"/>
          <p:cNvSpPr/>
          <p:nvPr/>
        </p:nvSpPr>
        <p:spPr>
          <a:xfrm>
            <a:off x="0" y="3922455"/>
            <a:ext cx="4953000" cy="2554545"/>
          </a:xfrm>
          <a:prstGeom prst="rect">
            <a:avLst/>
          </a:prstGeom>
        </p:spPr>
        <p:txBody>
          <a:bodyPr wrap="square">
            <a:spAutoFit/>
          </a:bodyPr>
          <a:lstStyle/>
          <a:p>
            <a:pPr algn="just"/>
            <a:r>
              <a:rPr lang="pt-BR" sz="1600" dirty="0"/>
              <a:t>O Arduino pode ser conectado a </a:t>
            </a:r>
            <a:r>
              <a:rPr lang="pt-BR" sz="1600" dirty="0" err="1"/>
              <a:t>LEDs</a:t>
            </a:r>
            <a:r>
              <a:rPr lang="pt-BR" sz="1600" dirty="0"/>
              <a:t>, displays (mostradores) de matriz de pontos , botões, interruptores, motores, sensores de temperatura, sensores de pressão, sensores de distância, receptores GPS, módulos Ethernet ou qualquer outro dispositivo que emita dados ou possa ser controlado. Uma pesquisa na Internet revelará muitos outros projetos em que um Arduino foi utilizado para ler dados e controlar uma enorme quantidade de dispositivos.</a:t>
            </a:r>
          </a:p>
        </p:txBody>
      </p:sp>
      <p:cxnSp>
        <p:nvCxnSpPr>
          <p:cNvPr id="12" name="Conector de seta reta 11"/>
          <p:cNvCxnSpPr/>
          <p:nvPr/>
        </p:nvCxnSpPr>
        <p:spPr>
          <a:xfrm>
            <a:off x="7467600" y="4267200"/>
            <a:ext cx="304800" cy="22860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7391400" y="4876800"/>
            <a:ext cx="304800" cy="22860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4" name="CaixaDeTexto 13"/>
          <p:cNvSpPr txBox="1"/>
          <p:nvPr/>
        </p:nvSpPr>
        <p:spPr>
          <a:xfrm>
            <a:off x="5791200" y="1600200"/>
            <a:ext cx="2987176" cy="261610"/>
          </a:xfrm>
          <a:prstGeom prst="rect">
            <a:avLst/>
          </a:prstGeom>
          <a:noFill/>
        </p:spPr>
        <p:txBody>
          <a:bodyPr wrap="square" rtlCol="0">
            <a:spAutoFit/>
          </a:bodyPr>
          <a:lstStyle/>
          <a:p>
            <a:r>
              <a:rPr lang="pt-BR" sz="1100" b="1" dirty="0">
                <a:solidFill>
                  <a:srgbClr val="00B050"/>
                </a:solidFill>
              </a:rPr>
              <a:t>Chip </a:t>
            </a:r>
            <a:r>
              <a:rPr lang="pt-BR" sz="1100" b="1" dirty="0" err="1">
                <a:solidFill>
                  <a:srgbClr val="00B050"/>
                </a:solidFill>
              </a:rPr>
              <a:t>Atmel</a:t>
            </a:r>
            <a:r>
              <a:rPr lang="pt-BR" sz="1100" b="1" dirty="0">
                <a:solidFill>
                  <a:srgbClr val="00B050"/>
                </a:solidFill>
              </a:rPr>
              <a:t> </a:t>
            </a:r>
            <a:r>
              <a:rPr lang="pt-BR" sz="1100" b="1" dirty="0" err="1">
                <a:solidFill>
                  <a:srgbClr val="00B050"/>
                </a:solidFill>
              </a:rPr>
              <a:t>Atmega</a:t>
            </a:r>
            <a:r>
              <a:rPr lang="pt-BR" sz="1100" b="1" dirty="0">
                <a:solidFill>
                  <a:srgbClr val="00B050"/>
                </a:solidFill>
              </a:rPr>
              <a:t> – coração do Arduino.</a:t>
            </a:r>
          </a:p>
        </p:txBody>
      </p:sp>
      <p:cxnSp>
        <p:nvCxnSpPr>
          <p:cNvPr id="15" name="Conector de seta reta 14"/>
          <p:cNvCxnSpPr/>
          <p:nvPr/>
        </p:nvCxnSpPr>
        <p:spPr>
          <a:xfrm rot="16200000" flipH="1">
            <a:off x="7048500" y="2543175"/>
            <a:ext cx="1447800"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Retângulo 10"/>
          <p:cNvSpPr/>
          <p:nvPr/>
        </p:nvSpPr>
        <p:spPr>
          <a:xfrm>
            <a:off x="1676400" y="15240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Com</a:t>
            </a:r>
            <a:r>
              <a:rPr lang="pt-BR" sz="2800" b="1" dirty="0">
                <a:solidFill>
                  <a:srgbClr val="00B050"/>
                </a:solidFill>
              </a:rPr>
              <a:t>po</a:t>
            </a:r>
            <a:r>
              <a:rPr lang="pt-BR" sz="2800" b="1" dirty="0">
                <a:solidFill>
                  <a:schemeClr val="bg1">
                    <a:lumMod val="50000"/>
                  </a:schemeClr>
                </a:solidFill>
              </a:rPr>
              <a:t>nentes - </a:t>
            </a:r>
            <a:r>
              <a:rPr lang="pt-BR" sz="2800" b="1" dirty="0">
                <a:solidFill>
                  <a:srgbClr val="FF0000"/>
                </a:solidFill>
              </a:rPr>
              <a:t>Pro</a:t>
            </a:r>
            <a:r>
              <a:rPr lang="pt-BR" sz="2800" b="1" dirty="0">
                <a:solidFill>
                  <a:schemeClr val="bg1">
                    <a:lumMod val="50000"/>
                  </a:schemeClr>
                </a:solidFill>
              </a:rPr>
              <a:t>tob</a:t>
            </a:r>
            <a:r>
              <a:rPr lang="pt-BR" sz="2800" b="1" dirty="0">
                <a:solidFill>
                  <a:schemeClr val="accent1"/>
                </a:solidFill>
              </a:rPr>
              <a:t>oa</a:t>
            </a:r>
            <a:r>
              <a:rPr lang="pt-BR" sz="2800" b="1" dirty="0">
                <a:solidFill>
                  <a:schemeClr val="bg1">
                    <a:lumMod val="50000"/>
                  </a:schemeClr>
                </a:solidFill>
              </a:rPr>
              <a:t>rd</a:t>
            </a:r>
            <a:endParaRPr lang="pt-BR" sz="2800" dirty="0">
              <a:solidFill>
                <a:schemeClr val="bg1">
                  <a:lumMod val="50000"/>
                </a:schemeClr>
              </a:solidFill>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5912476" cy="400110"/>
          </a:xfrm>
          <a:prstGeom prst="rect">
            <a:avLst/>
          </a:prstGeom>
        </p:spPr>
        <p:txBody>
          <a:bodyPr wrap="square">
            <a:spAutoFit/>
          </a:bodyPr>
          <a:lstStyle/>
          <a:p>
            <a:r>
              <a:rPr lang="pt-BR" sz="2000" b="1" dirty="0">
                <a:solidFill>
                  <a:srgbClr val="C00000"/>
                </a:solidFill>
              </a:rPr>
              <a:t>Cont</a:t>
            </a:r>
            <a:r>
              <a:rPr lang="pt-BR" sz="2000" b="1" dirty="0">
                <a:solidFill>
                  <a:schemeClr val="accent1"/>
                </a:solidFill>
              </a:rPr>
              <a:t>role</a:t>
            </a:r>
            <a:r>
              <a:rPr lang="pt-BR" sz="2000" b="1" dirty="0">
                <a:solidFill>
                  <a:srgbClr val="C00000"/>
                </a:solidFill>
              </a:rPr>
              <a:t> </a:t>
            </a:r>
            <a:r>
              <a:rPr lang="pt-BR" sz="2000" b="1" dirty="0">
                <a:solidFill>
                  <a:schemeClr val="accent2"/>
                </a:solidFill>
              </a:rPr>
              <a:t>de</a:t>
            </a:r>
            <a:r>
              <a:rPr lang="pt-BR" sz="2000" b="1" dirty="0">
                <a:solidFill>
                  <a:srgbClr val="C00000"/>
                </a:solidFill>
              </a:rPr>
              <a:t> </a:t>
            </a:r>
            <a:r>
              <a:rPr lang="pt-BR" sz="2000" b="1" dirty="0">
                <a:solidFill>
                  <a:srgbClr val="FF6600"/>
                </a:solidFill>
              </a:rPr>
              <a:t>LED</a:t>
            </a:r>
            <a:r>
              <a:rPr lang="pt-BR" sz="2000" b="1" dirty="0">
                <a:solidFill>
                  <a:srgbClr val="C00000"/>
                </a:solidFill>
              </a:rPr>
              <a:t> </a:t>
            </a:r>
            <a:r>
              <a:rPr lang="pt-BR" sz="2000" b="1" dirty="0">
                <a:solidFill>
                  <a:srgbClr val="7030A0"/>
                </a:solidFill>
              </a:rPr>
              <a:t>com</a:t>
            </a:r>
            <a:r>
              <a:rPr lang="pt-BR" sz="2000" b="1" dirty="0">
                <a:solidFill>
                  <a:srgbClr val="C00000"/>
                </a:solidFill>
              </a:rPr>
              <a:t> POTE</a:t>
            </a:r>
            <a:r>
              <a:rPr lang="pt-BR" sz="2000" b="1" dirty="0"/>
              <a:t>NCIO</a:t>
            </a:r>
            <a:r>
              <a:rPr lang="pt-BR" sz="2000" b="1" dirty="0">
                <a:solidFill>
                  <a:srgbClr val="00B050"/>
                </a:solidFill>
              </a:rPr>
              <a:t>METRO</a:t>
            </a:r>
            <a:endParaRPr lang="pt-BR" sz="2000" b="1" dirty="0">
              <a:solidFill>
                <a:srgbClr val="FF0000"/>
              </a:solidFill>
            </a:endParaRPr>
          </a:p>
        </p:txBody>
      </p:sp>
      <p:sp>
        <p:nvSpPr>
          <p:cNvPr id="10" name="Retângulo 9"/>
          <p:cNvSpPr/>
          <p:nvPr/>
        </p:nvSpPr>
        <p:spPr>
          <a:xfrm>
            <a:off x="228600" y="1935540"/>
            <a:ext cx="4648200" cy="1015663"/>
          </a:xfrm>
          <a:prstGeom prst="rect">
            <a:avLst/>
          </a:prstGeom>
        </p:spPr>
        <p:txBody>
          <a:bodyPr wrap="square">
            <a:spAutoFit/>
          </a:bodyPr>
          <a:lstStyle/>
          <a:p>
            <a:pPr algn="just"/>
            <a:r>
              <a:rPr lang="pt-BR" sz="1200" dirty="0"/>
              <a:t>Favor elabore um circuito para regular a intensidade do Led com o potenciômetro. Favor usar uma porta PWM como entrada do Led, assim como também, a função </a:t>
            </a:r>
            <a:r>
              <a:rPr lang="pt-BR" sz="1200" b="1" dirty="0">
                <a:solidFill>
                  <a:srgbClr val="C00000"/>
                </a:solidFill>
              </a:rPr>
              <a:t>“</a:t>
            </a:r>
            <a:r>
              <a:rPr lang="pt-BR" sz="1200" b="1" dirty="0" err="1">
                <a:solidFill>
                  <a:srgbClr val="C00000"/>
                </a:solidFill>
              </a:rPr>
              <a:t>map</a:t>
            </a:r>
            <a:r>
              <a:rPr lang="pt-BR" sz="1200" dirty="0"/>
              <a:t>” para converter os valores de entrada do potenciômetro em valores de saída para o Led.</a:t>
            </a:r>
          </a:p>
        </p:txBody>
      </p:sp>
      <p:sp>
        <p:nvSpPr>
          <p:cNvPr id="37" name="Retângulo 36"/>
          <p:cNvSpPr/>
          <p:nvPr/>
        </p:nvSpPr>
        <p:spPr>
          <a:xfrm>
            <a:off x="5105400" y="2125682"/>
            <a:ext cx="3492225" cy="3970318"/>
          </a:xfrm>
          <a:prstGeom prst="rect">
            <a:avLst/>
          </a:prstGeom>
        </p:spPr>
        <p:txBody>
          <a:bodyPr wrap="square">
            <a:spAutoFit/>
          </a:bodyPr>
          <a:lstStyle/>
          <a:p>
            <a:pPr algn="just"/>
            <a:r>
              <a:rPr lang="pt-BR" sz="1200" dirty="0"/>
              <a:t>Para realizarmos o experimento </a:t>
            </a:r>
            <a:r>
              <a:rPr lang="pt-BR" sz="1200" b="1" dirty="0">
                <a:solidFill>
                  <a:srgbClr val="C00000"/>
                </a:solidFill>
              </a:rPr>
              <a:t>12</a:t>
            </a:r>
            <a:r>
              <a:rPr lang="pt-BR" sz="1200" dirty="0"/>
              <a:t> serão utilizados os seguintes materiais: arduino, protoboard, fios de conexão,  potenciômetro de 10k, Led e resistor 220 ohm.</a:t>
            </a:r>
          </a:p>
          <a:p>
            <a:pPr algn="just"/>
            <a:r>
              <a:rPr lang="pt-BR" sz="1200" dirty="0"/>
              <a:t>Sua principal função será, utilizar o potenciômetro para controle de velocidade do </a:t>
            </a:r>
            <a:r>
              <a:rPr lang="pt-BR" sz="1200" b="1" dirty="0">
                <a:solidFill>
                  <a:srgbClr val="C00000"/>
                </a:solidFill>
              </a:rPr>
              <a:t>“Pisca Led”</a:t>
            </a:r>
          </a:p>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a:t>
            </a:r>
          </a:p>
          <a:p>
            <a:pPr algn="just"/>
            <a:r>
              <a:rPr lang="pt-BR" sz="1200" dirty="0" err="1">
                <a:solidFill>
                  <a:schemeClr val="accent6"/>
                </a:solidFill>
              </a:rPr>
              <a:t>Serial.begin</a:t>
            </a:r>
            <a:r>
              <a:rPr lang="pt-BR" sz="1200" dirty="0">
                <a:solidFill>
                  <a:schemeClr val="accent6"/>
                </a:solidFill>
              </a:rPr>
              <a:t>(9600);</a:t>
            </a:r>
          </a:p>
          <a:p>
            <a:pPr algn="just"/>
            <a:r>
              <a:rPr lang="pt-BR" sz="1200" dirty="0" err="1">
                <a:solidFill>
                  <a:schemeClr val="accent6"/>
                </a:solidFill>
              </a:rPr>
              <a:t>pinMode</a:t>
            </a:r>
            <a:r>
              <a:rPr lang="pt-BR" sz="1200" dirty="0">
                <a:solidFill>
                  <a:schemeClr val="accent6"/>
                </a:solidFill>
              </a:rPr>
              <a:t>(13,OUTPUT);</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pot</a:t>
            </a:r>
            <a:r>
              <a:rPr lang="pt-BR" sz="1200" dirty="0">
                <a:solidFill>
                  <a:schemeClr val="accent6"/>
                </a:solidFill>
              </a:rPr>
              <a:t> = </a:t>
            </a:r>
            <a:r>
              <a:rPr lang="pt-BR" sz="1200" dirty="0" err="1">
                <a:solidFill>
                  <a:schemeClr val="accent6"/>
                </a:solidFill>
              </a:rPr>
              <a:t>analogRead</a:t>
            </a:r>
            <a:r>
              <a:rPr lang="pt-BR" sz="1200" dirty="0">
                <a:solidFill>
                  <a:schemeClr val="accent6"/>
                </a:solidFill>
              </a:rPr>
              <a:t>(0);</a:t>
            </a:r>
          </a:p>
          <a:p>
            <a:pPr algn="just"/>
            <a:r>
              <a:rPr lang="pt-BR" sz="1200" dirty="0" err="1">
                <a:solidFill>
                  <a:schemeClr val="accent6"/>
                </a:solidFill>
              </a:rPr>
              <a:t>Serial.println</a:t>
            </a:r>
            <a:r>
              <a:rPr lang="pt-BR" sz="1200" dirty="0">
                <a:solidFill>
                  <a:schemeClr val="accent6"/>
                </a:solidFill>
              </a:rPr>
              <a:t>(</a:t>
            </a:r>
            <a:r>
              <a:rPr lang="pt-BR" sz="1200" dirty="0" err="1">
                <a:solidFill>
                  <a:schemeClr val="accent6"/>
                </a:solidFill>
              </a:rPr>
              <a:t>pot</a:t>
            </a:r>
            <a:r>
              <a:rPr lang="pt-BR" sz="1200" dirty="0">
                <a:solidFill>
                  <a:schemeClr val="accent6"/>
                </a:solidFill>
              </a:rPr>
              <a:t>);</a:t>
            </a:r>
          </a:p>
          <a:p>
            <a:pPr algn="just"/>
            <a:r>
              <a:rPr lang="pt-BR" sz="1200" dirty="0" err="1">
                <a:solidFill>
                  <a:schemeClr val="accent6"/>
                </a:solidFill>
              </a:rPr>
              <a:t>digitalWrite</a:t>
            </a:r>
            <a:r>
              <a:rPr lang="pt-BR" sz="1200" dirty="0">
                <a:solidFill>
                  <a:schemeClr val="accent6"/>
                </a:solidFill>
              </a:rPr>
              <a:t>(13,HIGH);</a:t>
            </a:r>
          </a:p>
          <a:p>
            <a:pPr algn="just"/>
            <a:r>
              <a:rPr lang="pt-BR" sz="1200" dirty="0" err="1">
                <a:solidFill>
                  <a:schemeClr val="accent6"/>
                </a:solidFill>
              </a:rPr>
              <a:t>delay</a:t>
            </a:r>
            <a:r>
              <a:rPr lang="pt-BR" sz="1200" dirty="0">
                <a:solidFill>
                  <a:schemeClr val="accent6"/>
                </a:solidFill>
              </a:rPr>
              <a:t>(</a:t>
            </a:r>
            <a:r>
              <a:rPr lang="pt-BR" sz="1200" dirty="0" err="1">
                <a:solidFill>
                  <a:schemeClr val="accent6"/>
                </a:solidFill>
              </a:rPr>
              <a:t>pot</a:t>
            </a:r>
            <a:r>
              <a:rPr lang="pt-BR" sz="1200" dirty="0">
                <a:solidFill>
                  <a:schemeClr val="accent6"/>
                </a:solidFill>
              </a:rPr>
              <a:t>);</a:t>
            </a:r>
          </a:p>
          <a:p>
            <a:pPr algn="just"/>
            <a:r>
              <a:rPr lang="pt-BR" sz="1200" dirty="0" err="1">
                <a:solidFill>
                  <a:schemeClr val="accent6"/>
                </a:solidFill>
              </a:rPr>
              <a:t>digitalWrite</a:t>
            </a:r>
            <a:r>
              <a:rPr lang="pt-BR" sz="1200" dirty="0">
                <a:solidFill>
                  <a:schemeClr val="accent6"/>
                </a:solidFill>
              </a:rPr>
              <a:t>(13,LOW);</a:t>
            </a:r>
          </a:p>
          <a:p>
            <a:pPr algn="just"/>
            <a:r>
              <a:rPr lang="pt-BR" sz="1200" dirty="0" err="1">
                <a:solidFill>
                  <a:schemeClr val="accent6"/>
                </a:solidFill>
              </a:rPr>
              <a:t>delay</a:t>
            </a:r>
            <a:r>
              <a:rPr lang="pt-BR" sz="1200" dirty="0">
                <a:solidFill>
                  <a:schemeClr val="accent6"/>
                </a:solidFill>
              </a:rPr>
              <a:t>(</a:t>
            </a:r>
            <a:r>
              <a:rPr lang="pt-BR" sz="1200" dirty="0" err="1">
                <a:solidFill>
                  <a:schemeClr val="accent6"/>
                </a:solidFill>
              </a:rPr>
              <a:t>pot</a:t>
            </a:r>
            <a:r>
              <a:rPr lang="pt-BR" sz="1200" dirty="0">
                <a:solidFill>
                  <a:schemeClr val="accent6"/>
                </a:solidFill>
              </a:rPr>
              <a:t>);</a:t>
            </a:r>
          </a:p>
          <a:p>
            <a:pPr algn="just"/>
            <a:r>
              <a:rPr lang="pt-BR" sz="1200" dirty="0">
                <a:solidFill>
                  <a:schemeClr val="accent6"/>
                </a:solidFill>
              </a:rPr>
              <a:t>}</a:t>
            </a:r>
          </a:p>
        </p:txBody>
      </p:sp>
      <p:pic>
        <p:nvPicPr>
          <p:cNvPr id="2" name="Imagem 1"/>
          <p:cNvPicPr>
            <a:picLocks noChangeAspect="1"/>
          </p:cNvPicPr>
          <p:nvPr/>
        </p:nvPicPr>
        <p:blipFill>
          <a:blip r:embed="rId2"/>
          <a:stretch>
            <a:fillRect/>
          </a:stretch>
        </p:blipFill>
        <p:spPr>
          <a:xfrm>
            <a:off x="640723" y="3352800"/>
            <a:ext cx="3926311" cy="2286000"/>
          </a:xfrm>
          <a:prstGeom prst="rect">
            <a:avLst/>
          </a:prstGeom>
        </p:spPr>
      </p:pic>
      <p:sp>
        <p:nvSpPr>
          <p:cNvPr id="21" name="Retângulo 20"/>
          <p:cNvSpPr/>
          <p:nvPr/>
        </p:nvSpPr>
        <p:spPr>
          <a:xfrm>
            <a:off x="685800" y="1627763"/>
            <a:ext cx="3657600" cy="307777"/>
          </a:xfrm>
          <a:prstGeom prst="rect">
            <a:avLst/>
          </a:prstGeom>
        </p:spPr>
        <p:txBody>
          <a:bodyPr wrap="square">
            <a:spAutoFit/>
          </a:bodyPr>
          <a:lstStyle/>
          <a:p>
            <a:r>
              <a:rPr lang="pt-BR" sz="1400" b="1" dirty="0">
                <a:solidFill>
                  <a:srgbClr val="C00000"/>
                </a:solidFill>
              </a:rPr>
              <a:t>Cont</a:t>
            </a:r>
            <a:r>
              <a:rPr lang="pt-BR" sz="1400" b="1" dirty="0">
                <a:solidFill>
                  <a:schemeClr val="accent1"/>
                </a:solidFill>
              </a:rPr>
              <a:t>role</a:t>
            </a:r>
            <a:r>
              <a:rPr lang="pt-BR" sz="1400" b="1" dirty="0">
                <a:solidFill>
                  <a:srgbClr val="C00000"/>
                </a:solidFill>
              </a:rPr>
              <a:t> </a:t>
            </a:r>
            <a:r>
              <a:rPr lang="pt-BR" sz="1400" b="1" dirty="0">
                <a:solidFill>
                  <a:schemeClr val="accent2"/>
                </a:solidFill>
              </a:rPr>
              <a:t>de</a:t>
            </a:r>
            <a:r>
              <a:rPr lang="pt-BR" sz="1400" b="1" dirty="0">
                <a:solidFill>
                  <a:srgbClr val="C00000"/>
                </a:solidFill>
              </a:rPr>
              <a:t> </a:t>
            </a:r>
            <a:r>
              <a:rPr lang="pt-BR" sz="1400" b="1" dirty="0">
                <a:solidFill>
                  <a:srgbClr val="FF6600"/>
                </a:solidFill>
              </a:rPr>
              <a:t>LED</a:t>
            </a:r>
            <a:r>
              <a:rPr lang="pt-BR" sz="1400" b="1" dirty="0">
                <a:solidFill>
                  <a:srgbClr val="C00000"/>
                </a:solidFill>
              </a:rPr>
              <a:t> </a:t>
            </a:r>
            <a:r>
              <a:rPr lang="pt-BR" sz="1400" b="1" dirty="0">
                <a:solidFill>
                  <a:srgbClr val="7030A0"/>
                </a:solidFill>
              </a:rPr>
              <a:t>com</a:t>
            </a:r>
            <a:r>
              <a:rPr lang="pt-BR" sz="1400" b="1" dirty="0">
                <a:solidFill>
                  <a:srgbClr val="C00000"/>
                </a:solidFill>
              </a:rPr>
              <a:t> POTE</a:t>
            </a:r>
            <a:r>
              <a:rPr lang="pt-BR" sz="1400" b="1" dirty="0"/>
              <a:t>NCIO</a:t>
            </a:r>
            <a:r>
              <a:rPr lang="pt-BR" sz="1400" b="1" dirty="0">
                <a:solidFill>
                  <a:srgbClr val="00B050"/>
                </a:solidFill>
              </a:rPr>
              <a:t>METRO</a:t>
            </a:r>
            <a:endParaRPr lang="pt-BR" sz="1400" b="1" dirty="0">
              <a:solidFill>
                <a:srgbClr val="FF0000"/>
              </a:solidFill>
            </a:endParaRPr>
          </a:p>
        </p:txBody>
      </p:sp>
    </p:spTree>
    <p:extLst>
      <p:ext uri="{BB962C8B-B14F-4D97-AF65-F5344CB8AC3E}">
        <p14:creationId xmlns:p14="http://schemas.microsoft.com/office/powerpoint/2010/main" val="2444182930"/>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3474076" cy="400110"/>
          </a:xfrm>
          <a:prstGeom prst="rect">
            <a:avLst/>
          </a:prstGeom>
        </p:spPr>
        <p:txBody>
          <a:bodyPr wrap="square">
            <a:spAutoFit/>
          </a:bodyPr>
          <a:lstStyle/>
          <a:p>
            <a:r>
              <a:rPr lang="pt-BR" sz="2000" b="1" dirty="0">
                <a:solidFill>
                  <a:srgbClr val="C00000"/>
                </a:solidFill>
              </a:rPr>
              <a:t>Display</a:t>
            </a:r>
            <a:r>
              <a:rPr lang="pt-BR" sz="2000" b="1" dirty="0"/>
              <a:t> de </a:t>
            </a:r>
            <a:r>
              <a:rPr lang="pt-BR" sz="2000" b="1" dirty="0">
                <a:solidFill>
                  <a:srgbClr val="00B050"/>
                </a:solidFill>
              </a:rPr>
              <a:t>7 </a:t>
            </a:r>
            <a:r>
              <a:rPr lang="pt-BR" sz="2000" b="1" dirty="0">
                <a:solidFill>
                  <a:srgbClr val="FF0000"/>
                </a:solidFill>
              </a:rPr>
              <a:t>Segm</a:t>
            </a:r>
            <a:r>
              <a:rPr lang="pt-BR" sz="2000" b="1" dirty="0">
                <a:solidFill>
                  <a:schemeClr val="accent6"/>
                </a:solidFill>
              </a:rPr>
              <a:t>entos</a:t>
            </a:r>
          </a:p>
        </p:txBody>
      </p:sp>
      <p:sp>
        <p:nvSpPr>
          <p:cNvPr id="10" name="Retângulo 9"/>
          <p:cNvSpPr/>
          <p:nvPr/>
        </p:nvSpPr>
        <p:spPr>
          <a:xfrm>
            <a:off x="228600" y="1935540"/>
            <a:ext cx="3165972" cy="1938992"/>
          </a:xfrm>
          <a:prstGeom prst="rect">
            <a:avLst/>
          </a:prstGeom>
        </p:spPr>
        <p:txBody>
          <a:bodyPr wrap="square">
            <a:spAutoFit/>
          </a:bodyPr>
          <a:lstStyle/>
          <a:p>
            <a:pPr algn="just"/>
            <a:r>
              <a:rPr lang="pt-BR" sz="1200" dirty="0"/>
              <a:t>Este tipo de display de sete segmentos é composto de oito </a:t>
            </a:r>
            <a:r>
              <a:rPr lang="pt-BR" sz="1200" b="1" dirty="0" err="1">
                <a:solidFill>
                  <a:srgbClr val="C00000"/>
                </a:solidFill>
              </a:rPr>
              <a:t>LEDs</a:t>
            </a:r>
            <a:r>
              <a:rPr lang="pt-BR" sz="1200" dirty="0"/>
              <a:t> (Diodos emissores de luz) , sete para formar o número que deverá ser apresentado e,  um para gerar o ponto decimal.</a:t>
            </a:r>
          </a:p>
          <a:p>
            <a:pPr algn="just"/>
            <a:r>
              <a:rPr lang="pt-BR" sz="1200" dirty="0"/>
              <a:t>Em sendo assim, sua classificação pode ser um </a:t>
            </a:r>
            <a:r>
              <a:rPr lang="pt-BR" sz="1200" b="1" dirty="0">
                <a:solidFill>
                  <a:srgbClr val="C00000"/>
                </a:solidFill>
              </a:rPr>
              <a:t>anodo</a:t>
            </a:r>
            <a:r>
              <a:rPr lang="pt-BR" sz="1200" dirty="0"/>
              <a:t> (+), ou, um </a:t>
            </a:r>
            <a:r>
              <a:rPr lang="pt-BR" sz="1200" b="1" dirty="0">
                <a:solidFill>
                  <a:srgbClr val="C00000"/>
                </a:solidFill>
              </a:rPr>
              <a:t>catod</a:t>
            </a:r>
            <a:r>
              <a:rPr lang="pt-BR" sz="1200" dirty="0"/>
              <a:t>o (-).</a:t>
            </a:r>
          </a:p>
          <a:p>
            <a:pPr algn="just"/>
            <a:r>
              <a:rPr lang="pt-BR" sz="1200" dirty="0"/>
              <a:t>Desta forma, os displays LED de 7 segmentos serão utilizados para inúmeras tarefas em automação.</a:t>
            </a:r>
          </a:p>
        </p:txBody>
      </p:sp>
      <p:sp>
        <p:nvSpPr>
          <p:cNvPr id="37" name="Retângulo 36"/>
          <p:cNvSpPr/>
          <p:nvPr/>
        </p:nvSpPr>
        <p:spPr>
          <a:xfrm>
            <a:off x="228600" y="4451982"/>
            <a:ext cx="2425425" cy="1754326"/>
          </a:xfrm>
          <a:prstGeom prst="rect">
            <a:avLst/>
          </a:prstGeom>
        </p:spPr>
        <p:txBody>
          <a:bodyPr wrap="square">
            <a:spAutoFit/>
          </a:bodyPr>
          <a:lstStyle/>
          <a:p>
            <a:pPr algn="just"/>
            <a:r>
              <a:rPr lang="pt-BR" sz="1200" dirty="0"/>
              <a:t>Para realizarmos o experimento </a:t>
            </a:r>
            <a:r>
              <a:rPr lang="pt-BR" sz="1200" b="1" dirty="0">
                <a:solidFill>
                  <a:srgbClr val="C00000"/>
                </a:solidFill>
              </a:rPr>
              <a:t>13</a:t>
            </a:r>
            <a:r>
              <a:rPr lang="pt-BR" sz="1200" dirty="0"/>
              <a:t> serão utilizados os seguintes materiais: arduino, protoboard, fios de conexão,  display 7 segmentos e um resistor 220 ohm. </a:t>
            </a:r>
          </a:p>
          <a:p>
            <a:pPr algn="just"/>
            <a:r>
              <a:rPr lang="pt-BR" sz="1200" dirty="0"/>
              <a:t>Sua principal função será, acender cada um dos 8 </a:t>
            </a:r>
            <a:r>
              <a:rPr lang="pt-BR" sz="1200" dirty="0" err="1"/>
              <a:t>Led’s</a:t>
            </a:r>
            <a:r>
              <a:rPr lang="pt-BR" sz="1200" dirty="0"/>
              <a:t> do display</a:t>
            </a:r>
          </a:p>
        </p:txBody>
      </p:sp>
      <p:sp>
        <p:nvSpPr>
          <p:cNvPr id="21" name="Retângulo 20"/>
          <p:cNvSpPr/>
          <p:nvPr/>
        </p:nvSpPr>
        <p:spPr>
          <a:xfrm>
            <a:off x="76200" y="1524000"/>
            <a:ext cx="3474076" cy="338554"/>
          </a:xfrm>
          <a:prstGeom prst="rect">
            <a:avLst/>
          </a:prstGeom>
        </p:spPr>
        <p:txBody>
          <a:bodyPr wrap="square">
            <a:spAutoFit/>
          </a:bodyPr>
          <a:lstStyle/>
          <a:p>
            <a:r>
              <a:rPr lang="pt-BR" sz="1600" b="1" dirty="0">
                <a:solidFill>
                  <a:srgbClr val="C00000"/>
                </a:solidFill>
              </a:rPr>
              <a:t>Display</a:t>
            </a:r>
            <a:r>
              <a:rPr lang="pt-BR" sz="1600" b="1" dirty="0"/>
              <a:t> de </a:t>
            </a:r>
            <a:r>
              <a:rPr lang="pt-BR" sz="1600" b="1" dirty="0">
                <a:solidFill>
                  <a:srgbClr val="00B050"/>
                </a:solidFill>
              </a:rPr>
              <a:t>M7 </a:t>
            </a:r>
            <a:r>
              <a:rPr lang="pt-BR" sz="1600" b="1" dirty="0">
                <a:solidFill>
                  <a:srgbClr val="FF0000"/>
                </a:solidFill>
              </a:rPr>
              <a:t>Segm</a:t>
            </a:r>
            <a:r>
              <a:rPr lang="pt-BR" sz="1600" b="1" dirty="0">
                <a:solidFill>
                  <a:schemeClr val="accent6"/>
                </a:solidFill>
              </a:rPr>
              <a:t>entos</a:t>
            </a:r>
          </a:p>
        </p:txBody>
      </p:sp>
      <p:pic>
        <p:nvPicPr>
          <p:cNvPr id="2" name="Imagem 1"/>
          <p:cNvPicPr>
            <a:picLocks noChangeAspect="1"/>
          </p:cNvPicPr>
          <p:nvPr/>
        </p:nvPicPr>
        <p:blipFill>
          <a:blip r:embed="rId2"/>
          <a:stretch>
            <a:fillRect/>
          </a:stretch>
        </p:blipFill>
        <p:spPr>
          <a:xfrm>
            <a:off x="3439175" y="4395290"/>
            <a:ext cx="1382374" cy="1100908"/>
          </a:xfrm>
          <a:prstGeom prst="rect">
            <a:avLst/>
          </a:prstGeom>
        </p:spPr>
      </p:pic>
      <p:pic>
        <p:nvPicPr>
          <p:cNvPr id="6" name="Imagem 5"/>
          <p:cNvPicPr>
            <a:picLocks noChangeAspect="1"/>
          </p:cNvPicPr>
          <p:nvPr/>
        </p:nvPicPr>
        <p:blipFill>
          <a:blip r:embed="rId3"/>
          <a:stretch>
            <a:fillRect/>
          </a:stretch>
        </p:blipFill>
        <p:spPr>
          <a:xfrm>
            <a:off x="3602286" y="2689830"/>
            <a:ext cx="1600200" cy="1038542"/>
          </a:xfrm>
          <a:prstGeom prst="rect">
            <a:avLst/>
          </a:prstGeom>
        </p:spPr>
      </p:pic>
      <p:sp>
        <p:nvSpPr>
          <p:cNvPr id="22" name="Retângulo 21"/>
          <p:cNvSpPr/>
          <p:nvPr/>
        </p:nvSpPr>
        <p:spPr>
          <a:xfrm>
            <a:off x="5410200" y="1905000"/>
            <a:ext cx="2743200" cy="1569660"/>
          </a:xfrm>
          <a:prstGeom prst="rect">
            <a:avLst/>
          </a:prstGeom>
        </p:spPr>
        <p:txBody>
          <a:bodyPr wrap="square">
            <a:spAutoFit/>
          </a:bodyPr>
          <a:lstStyle/>
          <a:p>
            <a:pPr algn="just"/>
            <a:r>
              <a:rPr lang="pt-BR" sz="1200" dirty="0">
                <a:sym typeface="Wingdings" panose="05000000000000000000" pitchFamily="2" charset="2"/>
              </a:rPr>
              <a:t></a:t>
            </a:r>
            <a:r>
              <a:rPr lang="pt-BR" sz="1200" dirty="0"/>
              <a:t> Pino 13 – Led A</a:t>
            </a:r>
          </a:p>
          <a:p>
            <a:pPr algn="just"/>
            <a:r>
              <a:rPr lang="pt-BR" sz="1200" dirty="0">
                <a:sym typeface="Wingdings" panose="05000000000000000000" pitchFamily="2" charset="2"/>
              </a:rPr>
              <a:t></a:t>
            </a:r>
            <a:r>
              <a:rPr lang="pt-BR" sz="1200" dirty="0"/>
              <a:t> Pino 12 – Led B </a:t>
            </a:r>
          </a:p>
          <a:p>
            <a:pPr algn="just"/>
            <a:r>
              <a:rPr lang="pt-BR" sz="1200" dirty="0">
                <a:sym typeface="Wingdings" panose="05000000000000000000" pitchFamily="2" charset="2"/>
              </a:rPr>
              <a:t></a:t>
            </a:r>
            <a:r>
              <a:rPr lang="pt-BR" sz="1200" dirty="0"/>
              <a:t> Pino 11 – Led C</a:t>
            </a:r>
          </a:p>
          <a:p>
            <a:pPr algn="just"/>
            <a:r>
              <a:rPr lang="pt-BR" sz="1200" dirty="0">
                <a:sym typeface="Wingdings" panose="05000000000000000000" pitchFamily="2" charset="2"/>
              </a:rPr>
              <a:t></a:t>
            </a:r>
            <a:r>
              <a:rPr lang="pt-BR" sz="1200" dirty="0"/>
              <a:t> Pino 10 – Led D</a:t>
            </a:r>
          </a:p>
          <a:p>
            <a:pPr algn="just"/>
            <a:r>
              <a:rPr lang="pt-BR" sz="1200" dirty="0">
                <a:sym typeface="Wingdings" panose="05000000000000000000" pitchFamily="2" charset="2"/>
              </a:rPr>
              <a:t></a:t>
            </a:r>
            <a:r>
              <a:rPr lang="pt-BR" sz="1200" dirty="0"/>
              <a:t> Pino 9 – Led E</a:t>
            </a:r>
          </a:p>
          <a:p>
            <a:pPr algn="just"/>
            <a:r>
              <a:rPr lang="pt-BR" sz="1200" dirty="0">
                <a:sym typeface="Wingdings" panose="05000000000000000000" pitchFamily="2" charset="2"/>
              </a:rPr>
              <a:t></a:t>
            </a:r>
            <a:r>
              <a:rPr lang="pt-BR" sz="1200" dirty="0"/>
              <a:t> Pino 8 – Led F</a:t>
            </a:r>
          </a:p>
          <a:p>
            <a:pPr algn="just"/>
            <a:r>
              <a:rPr lang="pt-BR" sz="1200" dirty="0">
                <a:sym typeface="Wingdings" panose="05000000000000000000" pitchFamily="2" charset="2"/>
              </a:rPr>
              <a:t> </a:t>
            </a:r>
            <a:r>
              <a:rPr lang="pt-BR" sz="1200" dirty="0"/>
              <a:t>Pino 7 – Led G</a:t>
            </a:r>
          </a:p>
          <a:p>
            <a:pPr algn="just"/>
            <a:r>
              <a:rPr lang="pt-BR" sz="1200" dirty="0">
                <a:sym typeface="Wingdings" panose="05000000000000000000" pitchFamily="2" charset="2"/>
              </a:rPr>
              <a:t> </a:t>
            </a:r>
            <a:r>
              <a:rPr lang="pt-BR" sz="1200" dirty="0"/>
              <a:t>Pino 6 – Led do Ponto Decimal</a:t>
            </a:r>
          </a:p>
        </p:txBody>
      </p:sp>
      <p:sp>
        <p:nvSpPr>
          <p:cNvPr id="23" name="Retângulo 22"/>
          <p:cNvSpPr/>
          <p:nvPr/>
        </p:nvSpPr>
        <p:spPr>
          <a:xfrm>
            <a:off x="5791200" y="1596986"/>
            <a:ext cx="1188076" cy="338554"/>
          </a:xfrm>
          <a:prstGeom prst="rect">
            <a:avLst/>
          </a:prstGeom>
        </p:spPr>
        <p:txBody>
          <a:bodyPr wrap="square">
            <a:spAutoFit/>
          </a:bodyPr>
          <a:lstStyle/>
          <a:p>
            <a:r>
              <a:rPr lang="pt-BR" sz="1600" b="1" dirty="0">
                <a:solidFill>
                  <a:srgbClr val="C00000"/>
                </a:solidFill>
              </a:rPr>
              <a:t>Co</a:t>
            </a:r>
            <a:r>
              <a:rPr lang="pt-BR" sz="1600" b="1" dirty="0"/>
              <a:t>ne</a:t>
            </a:r>
            <a:r>
              <a:rPr lang="pt-BR" sz="1600" b="1" dirty="0">
                <a:solidFill>
                  <a:srgbClr val="00B050"/>
                </a:solidFill>
              </a:rPr>
              <a:t>xões</a:t>
            </a:r>
            <a:endParaRPr lang="pt-BR" sz="1600" b="1" dirty="0">
              <a:solidFill>
                <a:schemeClr val="accent6"/>
              </a:solidFill>
            </a:endParaRPr>
          </a:p>
        </p:txBody>
      </p:sp>
      <p:pic>
        <p:nvPicPr>
          <p:cNvPr id="7" name="Imagem 6"/>
          <p:cNvPicPr>
            <a:picLocks noChangeAspect="1"/>
          </p:cNvPicPr>
          <p:nvPr/>
        </p:nvPicPr>
        <p:blipFill>
          <a:blip r:embed="rId4"/>
          <a:stretch>
            <a:fillRect/>
          </a:stretch>
        </p:blipFill>
        <p:spPr>
          <a:xfrm>
            <a:off x="5410200" y="3874532"/>
            <a:ext cx="3269624" cy="2142425"/>
          </a:xfrm>
          <a:prstGeom prst="rect">
            <a:avLst/>
          </a:prstGeom>
        </p:spPr>
      </p:pic>
    </p:spTree>
    <p:extLst>
      <p:ext uri="{BB962C8B-B14F-4D97-AF65-F5344CB8AC3E}">
        <p14:creationId xmlns:p14="http://schemas.microsoft.com/office/powerpoint/2010/main" val="1736058553"/>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3474076" cy="400110"/>
          </a:xfrm>
          <a:prstGeom prst="rect">
            <a:avLst/>
          </a:prstGeom>
        </p:spPr>
        <p:txBody>
          <a:bodyPr wrap="square">
            <a:spAutoFit/>
          </a:bodyPr>
          <a:lstStyle/>
          <a:p>
            <a:r>
              <a:rPr lang="pt-BR" sz="2000" b="1" dirty="0">
                <a:solidFill>
                  <a:srgbClr val="C00000"/>
                </a:solidFill>
              </a:rPr>
              <a:t>Display</a:t>
            </a:r>
            <a:r>
              <a:rPr lang="pt-BR" sz="2000" b="1" dirty="0"/>
              <a:t> de </a:t>
            </a:r>
            <a:r>
              <a:rPr lang="pt-BR" sz="2000" b="1" dirty="0">
                <a:solidFill>
                  <a:srgbClr val="00B050"/>
                </a:solidFill>
              </a:rPr>
              <a:t>7 </a:t>
            </a:r>
            <a:r>
              <a:rPr lang="pt-BR" sz="2000" b="1" dirty="0">
                <a:solidFill>
                  <a:srgbClr val="FF0000"/>
                </a:solidFill>
              </a:rPr>
              <a:t>Segm</a:t>
            </a:r>
            <a:r>
              <a:rPr lang="pt-BR" sz="2000" b="1" dirty="0">
                <a:solidFill>
                  <a:schemeClr val="accent6"/>
                </a:solidFill>
              </a:rPr>
              <a:t>entos</a:t>
            </a:r>
          </a:p>
        </p:txBody>
      </p:sp>
      <p:sp>
        <p:nvSpPr>
          <p:cNvPr id="37" name="Retângulo 36"/>
          <p:cNvSpPr/>
          <p:nvPr/>
        </p:nvSpPr>
        <p:spPr>
          <a:xfrm>
            <a:off x="381000" y="1766263"/>
            <a:ext cx="2425425" cy="1754326"/>
          </a:xfrm>
          <a:prstGeom prst="rect">
            <a:avLst/>
          </a:prstGeom>
        </p:spPr>
        <p:txBody>
          <a:bodyPr wrap="square">
            <a:spAutoFit/>
          </a:bodyPr>
          <a:lstStyle/>
          <a:p>
            <a:pPr algn="just"/>
            <a:r>
              <a:rPr lang="pt-BR" sz="1200" dirty="0"/>
              <a:t>Para realizarmos o experimento </a:t>
            </a:r>
            <a:r>
              <a:rPr lang="pt-BR" sz="1200" b="1" dirty="0">
                <a:solidFill>
                  <a:srgbClr val="C00000"/>
                </a:solidFill>
              </a:rPr>
              <a:t>13</a:t>
            </a:r>
            <a:r>
              <a:rPr lang="pt-BR" sz="1200" dirty="0"/>
              <a:t> serão utilizados os seguintes materiais: arduino, protoboard, fios de conexão,  display 7 segmentos e um resistor 220 ohm. </a:t>
            </a:r>
          </a:p>
          <a:p>
            <a:pPr algn="just"/>
            <a:r>
              <a:rPr lang="pt-BR" sz="1200" dirty="0"/>
              <a:t>Sua principal função será, acender cada um dos 8 </a:t>
            </a:r>
            <a:r>
              <a:rPr lang="pt-BR" sz="1200" dirty="0" err="1"/>
              <a:t>Led’s</a:t>
            </a:r>
            <a:r>
              <a:rPr lang="pt-BR" sz="1200" dirty="0"/>
              <a:t> do display</a:t>
            </a:r>
          </a:p>
        </p:txBody>
      </p:sp>
      <p:pic>
        <p:nvPicPr>
          <p:cNvPr id="6" name="Imagem 5"/>
          <p:cNvPicPr>
            <a:picLocks noChangeAspect="1"/>
          </p:cNvPicPr>
          <p:nvPr/>
        </p:nvPicPr>
        <p:blipFill>
          <a:blip r:embed="rId2"/>
          <a:stretch>
            <a:fillRect/>
          </a:stretch>
        </p:blipFill>
        <p:spPr>
          <a:xfrm>
            <a:off x="3070339" y="1766263"/>
            <a:ext cx="1317738" cy="855222"/>
          </a:xfrm>
          <a:prstGeom prst="rect">
            <a:avLst/>
          </a:prstGeom>
        </p:spPr>
      </p:pic>
      <p:sp>
        <p:nvSpPr>
          <p:cNvPr id="22" name="Retângulo 21"/>
          <p:cNvSpPr/>
          <p:nvPr/>
        </p:nvSpPr>
        <p:spPr>
          <a:xfrm>
            <a:off x="4724400" y="1600200"/>
            <a:ext cx="2057400" cy="4708981"/>
          </a:xfrm>
          <a:prstGeom prst="rect">
            <a:avLst/>
          </a:prstGeom>
        </p:spPr>
        <p:txBody>
          <a:bodyPr wrap="square">
            <a:spAutoFit/>
          </a:bodyPr>
          <a:lstStyle/>
          <a:p>
            <a:pPr algn="just"/>
            <a:r>
              <a:rPr lang="pt-BR" sz="1200" dirty="0" err="1">
                <a:solidFill>
                  <a:schemeClr val="accent6"/>
                </a:solidFill>
                <a:sym typeface="Wingdings" panose="05000000000000000000" pitchFamily="2" charset="2"/>
              </a:rPr>
              <a:t>void</a:t>
            </a:r>
            <a:r>
              <a:rPr lang="pt-BR" sz="1200" dirty="0">
                <a:solidFill>
                  <a:schemeClr val="accent6"/>
                </a:solidFill>
                <a:sym typeface="Wingdings" panose="05000000000000000000" pitchFamily="2" charset="2"/>
              </a:rPr>
              <a:t> setup()</a:t>
            </a:r>
          </a:p>
          <a:p>
            <a:pPr algn="just"/>
            <a:r>
              <a:rPr lang="pt-BR" sz="1200" dirty="0">
                <a:solidFill>
                  <a:schemeClr val="accent6"/>
                </a:solidFill>
                <a:sym typeface="Wingdings" panose="05000000000000000000" pitchFamily="2" charset="2"/>
              </a:rPr>
              <a:t>{</a:t>
            </a:r>
          </a:p>
          <a:p>
            <a:pPr algn="just"/>
            <a:r>
              <a:rPr lang="pt-BR" sz="1200" dirty="0" err="1">
                <a:solidFill>
                  <a:schemeClr val="accent6"/>
                </a:solidFill>
                <a:sym typeface="Wingdings" panose="05000000000000000000" pitchFamily="2" charset="2"/>
              </a:rPr>
              <a:t>Serial.begin</a:t>
            </a:r>
            <a:r>
              <a:rPr lang="pt-BR" sz="1200" dirty="0">
                <a:solidFill>
                  <a:schemeClr val="accent6"/>
                </a:solidFill>
                <a:sym typeface="Wingdings" panose="05000000000000000000" pitchFamily="2" charset="2"/>
              </a:rPr>
              <a:t>(9600);</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(13,OUTPUT);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(12,OUTPUT);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(11,OUTPUT);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(10,OUTPUT);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(9,OUTPUT);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(8,OUTPUT);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(7,OUTPUT);</a:t>
            </a:r>
          </a:p>
          <a:p>
            <a:pPr algn="just"/>
            <a:r>
              <a:rPr lang="pt-BR" sz="1200" dirty="0" err="1">
                <a:solidFill>
                  <a:schemeClr val="accent6"/>
                </a:solidFill>
                <a:sym typeface="Wingdings" panose="05000000000000000000" pitchFamily="2" charset="2"/>
              </a:rPr>
              <a:t>pinMode</a:t>
            </a:r>
            <a:r>
              <a:rPr lang="pt-BR" sz="1200" dirty="0">
                <a:solidFill>
                  <a:schemeClr val="accent6"/>
                </a:solidFill>
                <a:sym typeface="Wingdings" panose="05000000000000000000" pitchFamily="2" charset="2"/>
              </a:rPr>
              <a:t>(6,OUTPUT);</a:t>
            </a:r>
          </a:p>
          <a:p>
            <a:pPr algn="just"/>
            <a:r>
              <a:rPr lang="pt-BR" sz="1200" dirty="0">
                <a:solidFill>
                  <a:schemeClr val="accent6"/>
                </a:solidFill>
                <a:sym typeface="Wingdings" panose="05000000000000000000" pitchFamily="2" charset="2"/>
              </a:rPr>
              <a:t>}</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digitalWrite</a:t>
            </a:r>
            <a:r>
              <a:rPr lang="pt-BR" sz="1200" dirty="0">
                <a:solidFill>
                  <a:schemeClr val="accent6"/>
                </a:solidFill>
              </a:rPr>
              <a:t>(13,HIGH);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(13,LOW);</a:t>
            </a:r>
          </a:p>
          <a:p>
            <a:pPr algn="just"/>
            <a:r>
              <a:rPr lang="pt-BR" sz="1200" dirty="0" err="1">
                <a:solidFill>
                  <a:schemeClr val="accent6"/>
                </a:solidFill>
              </a:rPr>
              <a:t>digitalWrite</a:t>
            </a:r>
            <a:r>
              <a:rPr lang="pt-BR" sz="1200" dirty="0">
                <a:solidFill>
                  <a:schemeClr val="accent6"/>
                </a:solidFill>
              </a:rPr>
              <a:t>(12,HIGH);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(12,LOW);</a:t>
            </a:r>
          </a:p>
          <a:p>
            <a:pPr algn="just"/>
            <a:r>
              <a:rPr lang="pt-BR" sz="1200" dirty="0" err="1">
                <a:solidFill>
                  <a:schemeClr val="accent6"/>
                </a:solidFill>
              </a:rPr>
              <a:t>digitalWrite</a:t>
            </a:r>
            <a:r>
              <a:rPr lang="pt-BR" sz="1200" dirty="0">
                <a:solidFill>
                  <a:schemeClr val="accent6"/>
                </a:solidFill>
              </a:rPr>
              <a:t>(11,HIGH);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(11,LOW);</a:t>
            </a:r>
          </a:p>
          <a:p>
            <a:pPr algn="just"/>
            <a:r>
              <a:rPr lang="pt-BR" sz="1200" dirty="0" err="1">
                <a:solidFill>
                  <a:schemeClr val="accent6"/>
                </a:solidFill>
              </a:rPr>
              <a:t>digitalWrite</a:t>
            </a:r>
            <a:r>
              <a:rPr lang="pt-BR" sz="1200" dirty="0">
                <a:solidFill>
                  <a:schemeClr val="accent6"/>
                </a:solidFill>
              </a:rPr>
              <a:t>(10,HIGH);</a:t>
            </a:r>
          </a:p>
          <a:p>
            <a:pPr algn="just"/>
            <a:r>
              <a:rPr lang="pt-BR" sz="1200" dirty="0" err="1">
                <a:solidFill>
                  <a:schemeClr val="accent6"/>
                </a:solidFill>
              </a:rPr>
              <a:t>delay</a:t>
            </a:r>
            <a:r>
              <a:rPr lang="pt-BR" sz="1200" dirty="0">
                <a:solidFill>
                  <a:schemeClr val="accent6"/>
                </a:solidFill>
              </a:rPr>
              <a:t>(300);</a:t>
            </a:r>
          </a:p>
        </p:txBody>
      </p:sp>
      <p:pic>
        <p:nvPicPr>
          <p:cNvPr id="11" name="Imagem 10"/>
          <p:cNvPicPr>
            <a:picLocks noChangeAspect="1"/>
          </p:cNvPicPr>
          <p:nvPr/>
        </p:nvPicPr>
        <p:blipFill>
          <a:blip r:embed="rId3"/>
          <a:stretch>
            <a:fillRect/>
          </a:stretch>
        </p:blipFill>
        <p:spPr>
          <a:xfrm>
            <a:off x="7620000" y="1650527"/>
            <a:ext cx="1219200" cy="970958"/>
          </a:xfrm>
          <a:prstGeom prst="rect">
            <a:avLst/>
          </a:prstGeom>
        </p:spPr>
      </p:pic>
      <p:sp>
        <p:nvSpPr>
          <p:cNvPr id="12" name="Retângulo 11"/>
          <p:cNvSpPr/>
          <p:nvPr/>
        </p:nvSpPr>
        <p:spPr>
          <a:xfrm>
            <a:off x="6781800" y="3462278"/>
            <a:ext cx="2057400" cy="2862322"/>
          </a:xfrm>
          <a:prstGeom prst="rect">
            <a:avLst/>
          </a:prstGeom>
        </p:spPr>
        <p:txBody>
          <a:bodyPr wrap="square">
            <a:spAutoFit/>
          </a:bodyPr>
          <a:lstStyle/>
          <a:p>
            <a:pPr algn="just"/>
            <a:r>
              <a:rPr lang="pt-BR" sz="1200" b="1" dirty="0">
                <a:solidFill>
                  <a:srgbClr val="C00000"/>
                </a:solidFill>
              </a:rPr>
              <a:t>cont. p13</a:t>
            </a:r>
          </a:p>
          <a:p>
            <a:pPr algn="just"/>
            <a:r>
              <a:rPr lang="pt-BR" sz="1200" dirty="0" err="1">
                <a:solidFill>
                  <a:schemeClr val="accent6"/>
                </a:solidFill>
              </a:rPr>
              <a:t>digitalWrite</a:t>
            </a:r>
            <a:r>
              <a:rPr lang="pt-BR" sz="1200" dirty="0">
                <a:solidFill>
                  <a:schemeClr val="accent6"/>
                </a:solidFill>
              </a:rPr>
              <a:t>(10,LOW);</a:t>
            </a:r>
          </a:p>
          <a:p>
            <a:pPr algn="just"/>
            <a:r>
              <a:rPr lang="pt-BR" sz="1200" dirty="0" err="1">
                <a:solidFill>
                  <a:schemeClr val="accent6"/>
                </a:solidFill>
              </a:rPr>
              <a:t>digitalWrite</a:t>
            </a:r>
            <a:r>
              <a:rPr lang="pt-BR" sz="1200" dirty="0">
                <a:solidFill>
                  <a:schemeClr val="accent6"/>
                </a:solidFill>
              </a:rPr>
              <a:t>(9,HIGH);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(9,LOW);</a:t>
            </a:r>
          </a:p>
          <a:p>
            <a:pPr algn="just"/>
            <a:r>
              <a:rPr lang="pt-BR" sz="1200" dirty="0" err="1">
                <a:solidFill>
                  <a:schemeClr val="accent6"/>
                </a:solidFill>
              </a:rPr>
              <a:t>digitalWrite</a:t>
            </a:r>
            <a:r>
              <a:rPr lang="pt-BR" sz="1200" dirty="0">
                <a:solidFill>
                  <a:schemeClr val="accent6"/>
                </a:solidFill>
              </a:rPr>
              <a:t>(8,HIGH);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(8,LOW);</a:t>
            </a:r>
          </a:p>
          <a:p>
            <a:pPr algn="just"/>
            <a:r>
              <a:rPr lang="pt-BR" sz="1200" dirty="0" err="1">
                <a:solidFill>
                  <a:schemeClr val="accent6"/>
                </a:solidFill>
              </a:rPr>
              <a:t>digitalWrite</a:t>
            </a:r>
            <a:r>
              <a:rPr lang="pt-BR" sz="1200" dirty="0">
                <a:solidFill>
                  <a:schemeClr val="accent6"/>
                </a:solidFill>
              </a:rPr>
              <a:t>(7,HIGH);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(7,LOW);</a:t>
            </a:r>
          </a:p>
          <a:p>
            <a:pPr algn="just"/>
            <a:r>
              <a:rPr lang="pt-BR" sz="1200" dirty="0" err="1">
                <a:solidFill>
                  <a:schemeClr val="accent6"/>
                </a:solidFill>
              </a:rPr>
              <a:t>digitalWrite</a:t>
            </a:r>
            <a:r>
              <a:rPr lang="pt-BR" sz="1200" dirty="0">
                <a:solidFill>
                  <a:schemeClr val="accent6"/>
                </a:solidFill>
              </a:rPr>
              <a:t>(6,HIGH);</a:t>
            </a:r>
          </a:p>
          <a:p>
            <a:pPr algn="just"/>
            <a:r>
              <a:rPr lang="pt-BR" sz="1200" dirty="0" err="1">
                <a:solidFill>
                  <a:schemeClr val="accent6"/>
                </a:solidFill>
              </a:rPr>
              <a:t>delay</a:t>
            </a:r>
            <a:r>
              <a:rPr lang="pt-BR" sz="1200" dirty="0">
                <a:solidFill>
                  <a:schemeClr val="accent6"/>
                </a:solidFill>
              </a:rPr>
              <a:t>(300);</a:t>
            </a:r>
          </a:p>
          <a:p>
            <a:pPr algn="just"/>
            <a:r>
              <a:rPr lang="pt-BR" sz="1200" dirty="0" err="1">
                <a:solidFill>
                  <a:schemeClr val="accent6"/>
                </a:solidFill>
              </a:rPr>
              <a:t>digitalWrite</a:t>
            </a:r>
            <a:r>
              <a:rPr lang="pt-BR" sz="1200" dirty="0">
                <a:solidFill>
                  <a:schemeClr val="accent6"/>
                </a:solidFill>
              </a:rPr>
              <a:t>(6,LOW);</a:t>
            </a:r>
          </a:p>
          <a:p>
            <a:pPr algn="just"/>
            <a:r>
              <a:rPr lang="pt-BR" sz="1200" dirty="0">
                <a:solidFill>
                  <a:schemeClr val="accent6"/>
                </a:solidFill>
              </a:rPr>
              <a:t>}</a:t>
            </a:r>
          </a:p>
        </p:txBody>
      </p:sp>
      <p:pic>
        <p:nvPicPr>
          <p:cNvPr id="13" name="Imagem 12"/>
          <p:cNvPicPr>
            <a:picLocks noChangeAspect="1"/>
          </p:cNvPicPr>
          <p:nvPr/>
        </p:nvPicPr>
        <p:blipFill>
          <a:blip r:embed="rId4"/>
          <a:stretch>
            <a:fillRect/>
          </a:stretch>
        </p:blipFill>
        <p:spPr>
          <a:xfrm>
            <a:off x="609600" y="3874532"/>
            <a:ext cx="3269624" cy="2142425"/>
          </a:xfrm>
          <a:prstGeom prst="rect">
            <a:avLst/>
          </a:prstGeom>
        </p:spPr>
      </p:pic>
    </p:spTree>
    <p:extLst>
      <p:ext uri="{BB962C8B-B14F-4D97-AF65-F5344CB8AC3E}">
        <p14:creationId xmlns:p14="http://schemas.microsoft.com/office/powerpoint/2010/main" val="1474352951"/>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2393324" y="311230"/>
            <a:ext cx="3474076" cy="400110"/>
          </a:xfrm>
          <a:prstGeom prst="rect">
            <a:avLst/>
          </a:prstGeom>
        </p:spPr>
        <p:txBody>
          <a:bodyPr wrap="square">
            <a:spAutoFit/>
          </a:bodyPr>
          <a:lstStyle/>
          <a:p>
            <a:r>
              <a:rPr lang="pt-BR" sz="2000" b="1" dirty="0">
                <a:solidFill>
                  <a:srgbClr val="FF0000"/>
                </a:solidFill>
              </a:rPr>
              <a:t>Conta</a:t>
            </a:r>
            <a:r>
              <a:rPr lang="pt-BR" sz="2000" b="1" dirty="0">
                <a:solidFill>
                  <a:schemeClr val="accent6"/>
                </a:solidFill>
              </a:rPr>
              <a:t>dor</a:t>
            </a:r>
          </a:p>
        </p:txBody>
      </p:sp>
      <p:sp>
        <p:nvSpPr>
          <p:cNvPr id="37" name="Retângulo 36"/>
          <p:cNvSpPr/>
          <p:nvPr/>
        </p:nvSpPr>
        <p:spPr>
          <a:xfrm>
            <a:off x="381000" y="1766263"/>
            <a:ext cx="2425425" cy="1569660"/>
          </a:xfrm>
          <a:prstGeom prst="rect">
            <a:avLst/>
          </a:prstGeom>
        </p:spPr>
        <p:txBody>
          <a:bodyPr wrap="square">
            <a:spAutoFit/>
          </a:bodyPr>
          <a:lstStyle/>
          <a:p>
            <a:pPr algn="just"/>
            <a:r>
              <a:rPr lang="pt-BR" sz="1200" dirty="0"/>
              <a:t>Para realizarmos o experimento </a:t>
            </a:r>
            <a:r>
              <a:rPr lang="pt-BR" sz="1200" b="1" dirty="0">
                <a:solidFill>
                  <a:srgbClr val="C00000"/>
                </a:solidFill>
              </a:rPr>
              <a:t>14</a:t>
            </a:r>
            <a:r>
              <a:rPr lang="pt-BR" sz="1200" dirty="0"/>
              <a:t> serão utilizados os seguintes materiais: arduino, protoboard, fios de conexão,  display 7 segmentos e um resistor 220 ohm. </a:t>
            </a:r>
          </a:p>
          <a:p>
            <a:pPr algn="just"/>
            <a:r>
              <a:rPr lang="pt-BR" sz="1200" dirty="0"/>
              <a:t>Sua principal função será, contar de 0 à 9.</a:t>
            </a:r>
          </a:p>
        </p:txBody>
      </p:sp>
      <p:sp>
        <p:nvSpPr>
          <p:cNvPr id="4" name="CaixaDeTexto 3"/>
          <p:cNvSpPr txBox="1"/>
          <p:nvPr/>
        </p:nvSpPr>
        <p:spPr>
          <a:xfrm>
            <a:off x="3568085" y="1837004"/>
            <a:ext cx="659155" cy="215444"/>
          </a:xfrm>
          <a:prstGeom prst="rect">
            <a:avLst/>
          </a:prstGeom>
          <a:noFill/>
        </p:spPr>
        <p:txBody>
          <a:bodyPr wrap="none" rtlCol="0">
            <a:spAutoFit/>
          </a:bodyPr>
          <a:lstStyle/>
          <a:p>
            <a:r>
              <a:rPr lang="pt-BR" sz="800" b="1" dirty="0"/>
              <a:t>Número 0</a:t>
            </a:r>
          </a:p>
        </p:txBody>
      </p:sp>
      <p:sp>
        <p:nvSpPr>
          <p:cNvPr id="14" name="CaixaDeTexto 13"/>
          <p:cNvSpPr txBox="1"/>
          <p:nvPr/>
        </p:nvSpPr>
        <p:spPr>
          <a:xfrm>
            <a:off x="4174249" y="2237509"/>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C,</a:t>
            </a:r>
          </a:p>
          <a:p>
            <a:pPr algn="ctr"/>
            <a:r>
              <a:rPr lang="pt-BR" sz="800" b="1" dirty="0"/>
              <a:t>D, E, F</a:t>
            </a:r>
          </a:p>
        </p:txBody>
      </p:sp>
      <p:pic>
        <p:nvPicPr>
          <p:cNvPr id="5" name="Imagem 4"/>
          <p:cNvPicPr>
            <a:picLocks noChangeAspect="1"/>
          </p:cNvPicPr>
          <p:nvPr/>
        </p:nvPicPr>
        <p:blipFill>
          <a:blip r:embed="rId2"/>
          <a:stretch>
            <a:fillRect/>
          </a:stretch>
        </p:blipFill>
        <p:spPr>
          <a:xfrm>
            <a:off x="3568085" y="2092660"/>
            <a:ext cx="623659" cy="782139"/>
          </a:xfrm>
          <a:prstGeom prst="rect">
            <a:avLst/>
          </a:prstGeom>
        </p:spPr>
      </p:pic>
      <p:pic>
        <p:nvPicPr>
          <p:cNvPr id="7" name="Imagem 6"/>
          <p:cNvPicPr>
            <a:picLocks noChangeAspect="1"/>
          </p:cNvPicPr>
          <p:nvPr/>
        </p:nvPicPr>
        <p:blipFill>
          <a:blip r:embed="rId3"/>
          <a:stretch>
            <a:fillRect/>
          </a:stretch>
        </p:blipFill>
        <p:spPr>
          <a:xfrm>
            <a:off x="4800600" y="2131849"/>
            <a:ext cx="538163" cy="742950"/>
          </a:xfrm>
          <a:prstGeom prst="rect">
            <a:avLst/>
          </a:prstGeom>
        </p:spPr>
      </p:pic>
      <p:sp>
        <p:nvSpPr>
          <p:cNvPr id="15" name="CaixaDeTexto 14"/>
          <p:cNvSpPr txBox="1"/>
          <p:nvPr/>
        </p:nvSpPr>
        <p:spPr>
          <a:xfrm>
            <a:off x="5357731" y="2250362"/>
            <a:ext cx="487633" cy="338554"/>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B, C</a:t>
            </a:r>
          </a:p>
        </p:txBody>
      </p:sp>
      <p:sp>
        <p:nvSpPr>
          <p:cNvPr id="16" name="CaixaDeTexto 15"/>
          <p:cNvSpPr txBox="1"/>
          <p:nvPr/>
        </p:nvSpPr>
        <p:spPr>
          <a:xfrm>
            <a:off x="4876800" y="1828800"/>
            <a:ext cx="659155" cy="215444"/>
          </a:xfrm>
          <a:prstGeom prst="rect">
            <a:avLst/>
          </a:prstGeom>
          <a:noFill/>
        </p:spPr>
        <p:txBody>
          <a:bodyPr wrap="none" rtlCol="0">
            <a:spAutoFit/>
          </a:bodyPr>
          <a:lstStyle/>
          <a:p>
            <a:r>
              <a:rPr lang="pt-BR" sz="800" b="1" dirty="0"/>
              <a:t>Número 1</a:t>
            </a:r>
          </a:p>
        </p:txBody>
      </p:sp>
      <p:pic>
        <p:nvPicPr>
          <p:cNvPr id="9" name="Imagem 8"/>
          <p:cNvPicPr>
            <a:picLocks noChangeAspect="1"/>
          </p:cNvPicPr>
          <p:nvPr/>
        </p:nvPicPr>
        <p:blipFill>
          <a:blip r:embed="rId4"/>
          <a:stretch>
            <a:fillRect/>
          </a:stretch>
        </p:blipFill>
        <p:spPr>
          <a:xfrm>
            <a:off x="6048375" y="2172332"/>
            <a:ext cx="581025" cy="702467"/>
          </a:xfrm>
          <a:prstGeom prst="rect">
            <a:avLst/>
          </a:prstGeom>
        </p:spPr>
      </p:pic>
      <p:sp>
        <p:nvSpPr>
          <p:cNvPr id="18" name="CaixaDeTexto 17"/>
          <p:cNvSpPr txBox="1"/>
          <p:nvPr/>
        </p:nvSpPr>
        <p:spPr>
          <a:xfrm>
            <a:off x="6688849" y="2239971"/>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D,</a:t>
            </a:r>
          </a:p>
          <a:p>
            <a:pPr algn="ctr"/>
            <a:r>
              <a:rPr lang="pt-BR" sz="800" b="1" dirty="0"/>
              <a:t> E, G</a:t>
            </a:r>
          </a:p>
        </p:txBody>
      </p:sp>
      <p:sp>
        <p:nvSpPr>
          <p:cNvPr id="19" name="CaixaDeTexto 18"/>
          <p:cNvSpPr txBox="1"/>
          <p:nvPr/>
        </p:nvSpPr>
        <p:spPr>
          <a:xfrm>
            <a:off x="6198845" y="1828800"/>
            <a:ext cx="659155" cy="215444"/>
          </a:xfrm>
          <a:prstGeom prst="rect">
            <a:avLst/>
          </a:prstGeom>
          <a:noFill/>
        </p:spPr>
        <p:txBody>
          <a:bodyPr wrap="none" rtlCol="0">
            <a:spAutoFit/>
          </a:bodyPr>
          <a:lstStyle/>
          <a:p>
            <a:r>
              <a:rPr lang="pt-BR" sz="800" b="1" dirty="0"/>
              <a:t>Número 2</a:t>
            </a:r>
          </a:p>
        </p:txBody>
      </p:sp>
      <p:pic>
        <p:nvPicPr>
          <p:cNvPr id="10" name="Imagem 9"/>
          <p:cNvPicPr>
            <a:picLocks noChangeAspect="1"/>
          </p:cNvPicPr>
          <p:nvPr/>
        </p:nvPicPr>
        <p:blipFill>
          <a:blip r:embed="rId5"/>
          <a:stretch>
            <a:fillRect/>
          </a:stretch>
        </p:blipFill>
        <p:spPr>
          <a:xfrm>
            <a:off x="7298449" y="2172332"/>
            <a:ext cx="690563" cy="705645"/>
          </a:xfrm>
          <a:prstGeom prst="rect">
            <a:avLst/>
          </a:prstGeom>
        </p:spPr>
      </p:pic>
      <p:sp>
        <p:nvSpPr>
          <p:cNvPr id="21" name="CaixaDeTexto 20"/>
          <p:cNvSpPr txBox="1"/>
          <p:nvPr/>
        </p:nvSpPr>
        <p:spPr>
          <a:xfrm>
            <a:off x="7341845" y="1821174"/>
            <a:ext cx="659155" cy="215444"/>
          </a:xfrm>
          <a:prstGeom prst="rect">
            <a:avLst/>
          </a:prstGeom>
          <a:noFill/>
        </p:spPr>
        <p:txBody>
          <a:bodyPr wrap="none" rtlCol="0">
            <a:spAutoFit/>
          </a:bodyPr>
          <a:lstStyle/>
          <a:p>
            <a:r>
              <a:rPr lang="pt-BR" sz="800" b="1" dirty="0"/>
              <a:t>Número 3</a:t>
            </a:r>
          </a:p>
        </p:txBody>
      </p:sp>
      <p:sp>
        <p:nvSpPr>
          <p:cNvPr id="23" name="CaixaDeTexto 22"/>
          <p:cNvSpPr txBox="1"/>
          <p:nvPr/>
        </p:nvSpPr>
        <p:spPr>
          <a:xfrm>
            <a:off x="8060449" y="2251364"/>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C,</a:t>
            </a:r>
          </a:p>
          <a:p>
            <a:pPr algn="ctr"/>
            <a:r>
              <a:rPr lang="pt-BR" sz="800" b="1" dirty="0"/>
              <a:t>D, G</a:t>
            </a:r>
          </a:p>
        </p:txBody>
      </p:sp>
      <p:pic>
        <p:nvPicPr>
          <p:cNvPr id="17" name="Imagem 16"/>
          <p:cNvPicPr>
            <a:picLocks noChangeAspect="1"/>
          </p:cNvPicPr>
          <p:nvPr/>
        </p:nvPicPr>
        <p:blipFill>
          <a:blip r:embed="rId6"/>
          <a:stretch>
            <a:fillRect/>
          </a:stretch>
        </p:blipFill>
        <p:spPr>
          <a:xfrm>
            <a:off x="3593395" y="3295939"/>
            <a:ext cx="647700" cy="742950"/>
          </a:xfrm>
          <a:prstGeom prst="rect">
            <a:avLst/>
          </a:prstGeom>
        </p:spPr>
      </p:pic>
      <p:sp>
        <p:nvSpPr>
          <p:cNvPr id="24" name="CaixaDeTexto 23"/>
          <p:cNvSpPr txBox="1"/>
          <p:nvPr/>
        </p:nvSpPr>
        <p:spPr>
          <a:xfrm>
            <a:off x="4236766" y="3424535"/>
            <a:ext cx="487634"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B, C,</a:t>
            </a:r>
          </a:p>
          <a:p>
            <a:pPr algn="ctr"/>
            <a:r>
              <a:rPr lang="pt-BR" sz="800" b="1" dirty="0"/>
              <a:t>F, G</a:t>
            </a:r>
          </a:p>
        </p:txBody>
      </p:sp>
      <p:sp>
        <p:nvSpPr>
          <p:cNvPr id="25" name="CaixaDeTexto 24"/>
          <p:cNvSpPr txBox="1"/>
          <p:nvPr/>
        </p:nvSpPr>
        <p:spPr>
          <a:xfrm>
            <a:off x="3608045" y="3061156"/>
            <a:ext cx="659155" cy="215444"/>
          </a:xfrm>
          <a:prstGeom prst="rect">
            <a:avLst/>
          </a:prstGeom>
          <a:noFill/>
        </p:spPr>
        <p:txBody>
          <a:bodyPr wrap="none" rtlCol="0">
            <a:spAutoFit/>
          </a:bodyPr>
          <a:lstStyle/>
          <a:p>
            <a:r>
              <a:rPr lang="pt-BR" sz="800" b="1" dirty="0"/>
              <a:t>Número 4</a:t>
            </a:r>
          </a:p>
        </p:txBody>
      </p:sp>
      <p:pic>
        <p:nvPicPr>
          <p:cNvPr id="26" name="Imagem 25"/>
          <p:cNvPicPr>
            <a:picLocks noChangeAspect="1"/>
          </p:cNvPicPr>
          <p:nvPr/>
        </p:nvPicPr>
        <p:blipFill>
          <a:blip r:embed="rId7"/>
          <a:stretch>
            <a:fillRect/>
          </a:stretch>
        </p:blipFill>
        <p:spPr>
          <a:xfrm>
            <a:off x="4876800" y="3276600"/>
            <a:ext cx="625384" cy="762289"/>
          </a:xfrm>
          <a:prstGeom prst="rect">
            <a:avLst/>
          </a:prstGeom>
        </p:spPr>
      </p:pic>
      <p:sp>
        <p:nvSpPr>
          <p:cNvPr id="28" name="CaixaDeTexto 27"/>
          <p:cNvSpPr txBox="1"/>
          <p:nvPr/>
        </p:nvSpPr>
        <p:spPr>
          <a:xfrm>
            <a:off x="5522555" y="3411379"/>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C, D,</a:t>
            </a:r>
          </a:p>
          <a:p>
            <a:pPr algn="ctr"/>
            <a:r>
              <a:rPr lang="pt-BR" sz="800" b="1" dirty="0"/>
              <a:t>F ,G</a:t>
            </a:r>
          </a:p>
        </p:txBody>
      </p:sp>
      <p:sp>
        <p:nvSpPr>
          <p:cNvPr id="29" name="CaixaDeTexto 28"/>
          <p:cNvSpPr txBox="1"/>
          <p:nvPr/>
        </p:nvSpPr>
        <p:spPr>
          <a:xfrm>
            <a:off x="4925092" y="3048000"/>
            <a:ext cx="659155" cy="215444"/>
          </a:xfrm>
          <a:prstGeom prst="rect">
            <a:avLst/>
          </a:prstGeom>
          <a:noFill/>
        </p:spPr>
        <p:txBody>
          <a:bodyPr wrap="none" rtlCol="0">
            <a:spAutoFit/>
          </a:bodyPr>
          <a:lstStyle/>
          <a:p>
            <a:r>
              <a:rPr lang="pt-BR" sz="800" b="1" dirty="0"/>
              <a:t>Número 5</a:t>
            </a:r>
          </a:p>
        </p:txBody>
      </p:sp>
      <p:pic>
        <p:nvPicPr>
          <p:cNvPr id="27" name="Imagem 26"/>
          <p:cNvPicPr>
            <a:picLocks noChangeAspect="1"/>
          </p:cNvPicPr>
          <p:nvPr/>
        </p:nvPicPr>
        <p:blipFill>
          <a:blip r:embed="rId8"/>
          <a:stretch>
            <a:fillRect/>
          </a:stretch>
        </p:blipFill>
        <p:spPr>
          <a:xfrm>
            <a:off x="6172200" y="3295938"/>
            <a:ext cx="631446" cy="742951"/>
          </a:xfrm>
          <a:prstGeom prst="rect">
            <a:avLst/>
          </a:prstGeom>
        </p:spPr>
      </p:pic>
      <p:sp>
        <p:nvSpPr>
          <p:cNvPr id="31" name="CaixaDeTexto 30"/>
          <p:cNvSpPr txBox="1"/>
          <p:nvPr/>
        </p:nvSpPr>
        <p:spPr>
          <a:xfrm>
            <a:off x="6804841" y="3411379"/>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C, D,</a:t>
            </a:r>
          </a:p>
          <a:p>
            <a:pPr algn="ctr"/>
            <a:r>
              <a:rPr lang="pt-BR" sz="800" b="1" dirty="0"/>
              <a:t>E, F ,G</a:t>
            </a:r>
          </a:p>
        </p:txBody>
      </p:sp>
      <p:sp>
        <p:nvSpPr>
          <p:cNvPr id="32" name="CaixaDeTexto 31"/>
          <p:cNvSpPr txBox="1"/>
          <p:nvPr/>
        </p:nvSpPr>
        <p:spPr>
          <a:xfrm>
            <a:off x="6195241" y="3048000"/>
            <a:ext cx="659155" cy="215444"/>
          </a:xfrm>
          <a:prstGeom prst="rect">
            <a:avLst/>
          </a:prstGeom>
          <a:noFill/>
        </p:spPr>
        <p:txBody>
          <a:bodyPr wrap="none" rtlCol="0">
            <a:spAutoFit/>
          </a:bodyPr>
          <a:lstStyle/>
          <a:p>
            <a:r>
              <a:rPr lang="pt-BR" sz="800" b="1" dirty="0"/>
              <a:t>Número 6</a:t>
            </a:r>
          </a:p>
        </p:txBody>
      </p:sp>
      <p:pic>
        <p:nvPicPr>
          <p:cNvPr id="30" name="Imagem 29"/>
          <p:cNvPicPr>
            <a:picLocks noChangeAspect="1"/>
          </p:cNvPicPr>
          <p:nvPr/>
        </p:nvPicPr>
        <p:blipFill>
          <a:blip r:embed="rId9"/>
          <a:stretch>
            <a:fillRect/>
          </a:stretch>
        </p:blipFill>
        <p:spPr>
          <a:xfrm>
            <a:off x="7390337" y="3263444"/>
            <a:ext cx="598676" cy="775445"/>
          </a:xfrm>
          <a:prstGeom prst="rect">
            <a:avLst/>
          </a:prstGeom>
        </p:spPr>
      </p:pic>
      <p:sp>
        <p:nvSpPr>
          <p:cNvPr id="34" name="CaixaDeTexto 33"/>
          <p:cNvSpPr txBox="1"/>
          <p:nvPr/>
        </p:nvSpPr>
        <p:spPr>
          <a:xfrm>
            <a:off x="8074875" y="3411379"/>
            <a:ext cx="521297" cy="338554"/>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C</a:t>
            </a:r>
          </a:p>
        </p:txBody>
      </p:sp>
      <p:sp>
        <p:nvSpPr>
          <p:cNvPr id="35" name="CaixaDeTexto 34"/>
          <p:cNvSpPr txBox="1"/>
          <p:nvPr/>
        </p:nvSpPr>
        <p:spPr>
          <a:xfrm>
            <a:off x="7450849" y="3048000"/>
            <a:ext cx="659155" cy="215444"/>
          </a:xfrm>
          <a:prstGeom prst="rect">
            <a:avLst/>
          </a:prstGeom>
          <a:noFill/>
        </p:spPr>
        <p:txBody>
          <a:bodyPr wrap="none" rtlCol="0">
            <a:spAutoFit/>
          </a:bodyPr>
          <a:lstStyle/>
          <a:p>
            <a:r>
              <a:rPr lang="pt-BR" sz="800" b="1" dirty="0"/>
              <a:t>Número 7</a:t>
            </a:r>
          </a:p>
        </p:txBody>
      </p:sp>
      <p:pic>
        <p:nvPicPr>
          <p:cNvPr id="33" name="Imagem 32"/>
          <p:cNvPicPr>
            <a:picLocks noChangeAspect="1"/>
          </p:cNvPicPr>
          <p:nvPr/>
        </p:nvPicPr>
        <p:blipFill>
          <a:blip r:embed="rId10"/>
          <a:stretch>
            <a:fillRect/>
          </a:stretch>
        </p:blipFill>
        <p:spPr>
          <a:xfrm>
            <a:off x="3634143" y="4400968"/>
            <a:ext cx="566204" cy="762289"/>
          </a:xfrm>
          <a:prstGeom prst="rect">
            <a:avLst/>
          </a:prstGeom>
        </p:spPr>
      </p:pic>
      <p:sp>
        <p:nvSpPr>
          <p:cNvPr id="38" name="CaixaDeTexto 37"/>
          <p:cNvSpPr txBox="1"/>
          <p:nvPr/>
        </p:nvSpPr>
        <p:spPr>
          <a:xfrm>
            <a:off x="4132377" y="4567535"/>
            <a:ext cx="643126"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C,</a:t>
            </a:r>
          </a:p>
          <a:p>
            <a:pPr algn="ctr"/>
            <a:r>
              <a:rPr lang="pt-BR" sz="800" b="1" dirty="0"/>
              <a:t>D, E, F, G</a:t>
            </a:r>
          </a:p>
        </p:txBody>
      </p:sp>
      <p:sp>
        <p:nvSpPr>
          <p:cNvPr id="39" name="CaixaDeTexto 38"/>
          <p:cNvSpPr txBox="1"/>
          <p:nvPr/>
        </p:nvSpPr>
        <p:spPr>
          <a:xfrm>
            <a:off x="3581400" y="4204156"/>
            <a:ext cx="659155" cy="215444"/>
          </a:xfrm>
          <a:prstGeom prst="rect">
            <a:avLst/>
          </a:prstGeom>
          <a:noFill/>
        </p:spPr>
        <p:txBody>
          <a:bodyPr wrap="none" rtlCol="0">
            <a:spAutoFit/>
          </a:bodyPr>
          <a:lstStyle/>
          <a:p>
            <a:r>
              <a:rPr lang="pt-BR" sz="800" b="1" dirty="0"/>
              <a:t>Número 8</a:t>
            </a:r>
          </a:p>
        </p:txBody>
      </p:sp>
      <p:pic>
        <p:nvPicPr>
          <p:cNvPr id="36" name="Imagem 35"/>
          <p:cNvPicPr>
            <a:picLocks noChangeAspect="1"/>
          </p:cNvPicPr>
          <p:nvPr/>
        </p:nvPicPr>
        <p:blipFill>
          <a:blip r:embed="rId11"/>
          <a:stretch>
            <a:fillRect/>
          </a:stretch>
        </p:blipFill>
        <p:spPr>
          <a:xfrm>
            <a:off x="4876800" y="4400968"/>
            <a:ext cx="625384" cy="762289"/>
          </a:xfrm>
          <a:prstGeom prst="rect">
            <a:avLst/>
          </a:prstGeom>
        </p:spPr>
      </p:pic>
      <p:sp>
        <p:nvSpPr>
          <p:cNvPr id="40" name="CaixaDeTexto 39"/>
          <p:cNvSpPr txBox="1"/>
          <p:nvPr/>
        </p:nvSpPr>
        <p:spPr>
          <a:xfrm>
            <a:off x="5499361" y="4554379"/>
            <a:ext cx="55015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B, C,</a:t>
            </a:r>
          </a:p>
          <a:p>
            <a:pPr algn="ctr"/>
            <a:r>
              <a:rPr lang="pt-BR" sz="800" b="1" dirty="0"/>
              <a:t>D, F, G</a:t>
            </a:r>
          </a:p>
        </p:txBody>
      </p:sp>
      <p:sp>
        <p:nvSpPr>
          <p:cNvPr id="41" name="CaixaDeTexto 40"/>
          <p:cNvSpPr txBox="1"/>
          <p:nvPr/>
        </p:nvSpPr>
        <p:spPr>
          <a:xfrm>
            <a:off x="4901897" y="4191000"/>
            <a:ext cx="659155" cy="215444"/>
          </a:xfrm>
          <a:prstGeom prst="rect">
            <a:avLst/>
          </a:prstGeom>
          <a:noFill/>
        </p:spPr>
        <p:txBody>
          <a:bodyPr wrap="none" rtlCol="0">
            <a:spAutoFit/>
          </a:bodyPr>
          <a:lstStyle/>
          <a:p>
            <a:r>
              <a:rPr lang="pt-BR" sz="800" b="1" dirty="0"/>
              <a:t>Número 9</a:t>
            </a:r>
          </a:p>
        </p:txBody>
      </p:sp>
      <p:pic>
        <p:nvPicPr>
          <p:cNvPr id="42" name="Imagem 41"/>
          <p:cNvPicPr>
            <a:picLocks noChangeAspect="1"/>
          </p:cNvPicPr>
          <p:nvPr/>
        </p:nvPicPr>
        <p:blipFill>
          <a:blip r:embed="rId12"/>
          <a:stretch>
            <a:fillRect/>
          </a:stretch>
        </p:blipFill>
        <p:spPr>
          <a:xfrm>
            <a:off x="6356205" y="4409209"/>
            <a:ext cx="688925" cy="762289"/>
          </a:xfrm>
          <a:prstGeom prst="rect">
            <a:avLst/>
          </a:prstGeom>
        </p:spPr>
      </p:pic>
      <p:sp>
        <p:nvSpPr>
          <p:cNvPr id="43" name="CaixaDeTexto 42"/>
          <p:cNvSpPr txBox="1"/>
          <p:nvPr/>
        </p:nvSpPr>
        <p:spPr>
          <a:xfrm>
            <a:off x="6858000" y="4554379"/>
            <a:ext cx="487633" cy="338554"/>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PD</a:t>
            </a:r>
          </a:p>
        </p:txBody>
      </p:sp>
      <p:sp>
        <p:nvSpPr>
          <p:cNvPr id="44" name="CaixaDeTexto 43"/>
          <p:cNvSpPr txBox="1"/>
          <p:nvPr/>
        </p:nvSpPr>
        <p:spPr>
          <a:xfrm>
            <a:off x="6172200" y="4114800"/>
            <a:ext cx="885179" cy="338554"/>
          </a:xfrm>
          <a:prstGeom prst="rect">
            <a:avLst/>
          </a:prstGeom>
          <a:noFill/>
        </p:spPr>
        <p:txBody>
          <a:bodyPr wrap="none" rtlCol="0">
            <a:spAutoFit/>
          </a:bodyPr>
          <a:lstStyle/>
          <a:p>
            <a:pPr algn="ctr"/>
            <a:r>
              <a:rPr lang="pt-BR" sz="800" b="1" dirty="0"/>
              <a:t>Número ponto</a:t>
            </a:r>
          </a:p>
          <a:p>
            <a:pPr algn="ctr"/>
            <a:r>
              <a:rPr lang="pt-BR" sz="800" b="1" dirty="0"/>
              <a:t>Decimal</a:t>
            </a:r>
          </a:p>
        </p:txBody>
      </p:sp>
      <p:pic>
        <p:nvPicPr>
          <p:cNvPr id="46" name="Imagem 45"/>
          <p:cNvPicPr>
            <a:picLocks noChangeAspect="1"/>
          </p:cNvPicPr>
          <p:nvPr/>
        </p:nvPicPr>
        <p:blipFill>
          <a:blip r:embed="rId13"/>
          <a:stretch>
            <a:fillRect/>
          </a:stretch>
        </p:blipFill>
        <p:spPr>
          <a:xfrm>
            <a:off x="7511497" y="4325595"/>
            <a:ext cx="598507" cy="743657"/>
          </a:xfrm>
          <a:prstGeom prst="rect">
            <a:avLst/>
          </a:prstGeom>
        </p:spPr>
      </p:pic>
      <p:sp>
        <p:nvSpPr>
          <p:cNvPr id="47" name="CaixaDeTexto 46"/>
          <p:cNvSpPr txBox="1"/>
          <p:nvPr/>
        </p:nvSpPr>
        <p:spPr>
          <a:xfrm>
            <a:off x="8077200" y="4567535"/>
            <a:ext cx="545341" cy="461665"/>
          </a:xfrm>
          <a:prstGeom prst="rect">
            <a:avLst/>
          </a:prstGeom>
          <a:noFill/>
        </p:spPr>
        <p:txBody>
          <a:bodyPr wrap="none" rtlCol="0">
            <a:spAutoFit/>
          </a:bodyPr>
          <a:lstStyle/>
          <a:p>
            <a:pPr algn="ctr"/>
            <a:r>
              <a:rPr lang="pt-BR" sz="800" b="1" dirty="0" err="1"/>
              <a:t>Leds</a:t>
            </a:r>
            <a:r>
              <a:rPr lang="pt-BR" sz="800" b="1" dirty="0"/>
              <a:t>: </a:t>
            </a:r>
          </a:p>
          <a:p>
            <a:pPr algn="ctr"/>
            <a:r>
              <a:rPr lang="pt-BR" sz="800" b="1" dirty="0"/>
              <a:t>A, D, E,</a:t>
            </a:r>
          </a:p>
          <a:p>
            <a:pPr algn="ctr"/>
            <a:r>
              <a:rPr lang="pt-BR" sz="800" b="1" dirty="0"/>
              <a:t> F, G</a:t>
            </a:r>
          </a:p>
        </p:txBody>
      </p:sp>
      <p:sp>
        <p:nvSpPr>
          <p:cNvPr id="48" name="CaixaDeTexto 47"/>
          <p:cNvSpPr txBox="1"/>
          <p:nvPr/>
        </p:nvSpPr>
        <p:spPr>
          <a:xfrm>
            <a:off x="7384989" y="4114800"/>
            <a:ext cx="898003" cy="215444"/>
          </a:xfrm>
          <a:prstGeom prst="rect">
            <a:avLst/>
          </a:prstGeom>
          <a:noFill/>
        </p:spPr>
        <p:txBody>
          <a:bodyPr wrap="none" rtlCol="0">
            <a:spAutoFit/>
          </a:bodyPr>
          <a:lstStyle/>
          <a:p>
            <a:pPr algn="ctr"/>
            <a:r>
              <a:rPr lang="pt-BR" sz="800" b="1" dirty="0"/>
              <a:t>Número ERRO</a:t>
            </a:r>
          </a:p>
        </p:txBody>
      </p:sp>
      <p:pic>
        <p:nvPicPr>
          <p:cNvPr id="49" name="Imagem 48"/>
          <p:cNvPicPr>
            <a:picLocks noChangeAspect="1"/>
          </p:cNvPicPr>
          <p:nvPr/>
        </p:nvPicPr>
        <p:blipFill>
          <a:blip r:embed="rId14"/>
          <a:stretch>
            <a:fillRect/>
          </a:stretch>
        </p:blipFill>
        <p:spPr>
          <a:xfrm>
            <a:off x="364324" y="4058646"/>
            <a:ext cx="2735527" cy="1538322"/>
          </a:xfrm>
          <a:prstGeom prst="rect">
            <a:avLst/>
          </a:prstGeom>
        </p:spPr>
      </p:pic>
      <p:sp>
        <p:nvSpPr>
          <p:cNvPr id="50" name="Retângulo 49"/>
          <p:cNvSpPr/>
          <p:nvPr/>
        </p:nvSpPr>
        <p:spPr>
          <a:xfrm>
            <a:off x="907912" y="1490246"/>
            <a:ext cx="1371600" cy="338554"/>
          </a:xfrm>
          <a:prstGeom prst="rect">
            <a:avLst/>
          </a:prstGeom>
        </p:spPr>
        <p:txBody>
          <a:bodyPr wrap="square">
            <a:spAutoFit/>
          </a:bodyPr>
          <a:lstStyle/>
          <a:p>
            <a:r>
              <a:rPr lang="pt-BR" sz="1600" b="1" dirty="0">
                <a:solidFill>
                  <a:srgbClr val="FF0000"/>
                </a:solidFill>
              </a:rPr>
              <a:t>Conta</a:t>
            </a:r>
            <a:r>
              <a:rPr lang="pt-BR" sz="1600" b="1" dirty="0">
                <a:solidFill>
                  <a:schemeClr val="accent6"/>
                </a:solidFill>
              </a:rPr>
              <a:t>dor</a:t>
            </a:r>
          </a:p>
        </p:txBody>
      </p:sp>
      <p:sp>
        <p:nvSpPr>
          <p:cNvPr id="51" name="Retângulo 50"/>
          <p:cNvSpPr/>
          <p:nvPr/>
        </p:nvSpPr>
        <p:spPr>
          <a:xfrm>
            <a:off x="88195" y="3685401"/>
            <a:ext cx="3352800" cy="276999"/>
          </a:xfrm>
          <a:prstGeom prst="rect">
            <a:avLst/>
          </a:prstGeom>
        </p:spPr>
        <p:txBody>
          <a:bodyPr wrap="square">
            <a:spAutoFit/>
          </a:bodyPr>
          <a:lstStyle/>
          <a:p>
            <a:r>
              <a:rPr lang="pt-BR" sz="1200" b="1" dirty="0">
                <a:solidFill>
                  <a:srgbClr val="C00000"/>
                </a:solidFill>
              </a:rPr>
              <a:t>Relação </a:t>
            </a:r>
            <a:r>
              <a:rPr lang="pt-BR" sz="1200" b="1" dirty="0">
                <a:solidFill>
                  <a:srgbClr val="7030A0"/>
                </a:solidFill>
              </a:rPr>
              <a:t>Led</a:t>
            </a:r>
            <a:r>
              <a:rPr lang="pt-BR" sz="1200" b="1" dirty="0">
                <a:solidFill>
                  <a:srgbClr val="FF9900"/>
                </a:solidFill>
              </a:rPr>
              <a:t> </a:t>
            </a:r>
            <a:r>
              <a:rPr lang="pt-BR" sz="1200" b="1" dirty="0">
                <a:solidFill>
                  <a:srgbClr val="C00000"/>
                </a:solidFill>
              </a:rPr>
              <a:t>– </a:t>
            </a:r>
            <a:r>
              <a:rPr lang="pt-BR" sz="1200" b="1" dirty="0">
                <a:solidFill>
                  <a:schemeClr val="accent6"/>
                </a:solidFill>
              </a:rPr>
              <a:t>número</a:t>
            </a:r>
            <a:r>
              <a:rPr lang="pt-BR" sz="1200" b="1" dirty="0">
                <a:solidFill>
                  <a:srgbClr val="C00000"/>
                </a:solidFill>
              </a:rPr>
              <a:t> (</a:t>
            </a:r>
            <a:r>
              <a:rPr lang="pt-BR" sz="1200" b="1" dirty="0">
                <a:solidFill>
                  <a:srgbClr val="00B050"/>
                </a:solidFill>
              </a:rPr>
              <a:t>de 0 à 9 </a:t>
            </a:r>
            <a:r>
              <a:rPr lang="pt-BR" sz="1200" b="1" dirty="0">
                <a:solidFill>
                  <a:srgbClr val="C00000"/>
                </a:solidFill>
              </a:rPr>
              <a:t>– </a:t>
            </a:r>
            <a:r>
              <a:rPr lang="pt-BR" sz="1200" b="1" dirty="0">
                <a:solidFill>
                  <a:srgbClr val="FF0000"/>
                </a:solidFill>
              </a:rPr>
              <a:t>“E”=Erro</a:t>
            </a:r>
            <a:r>
              <a:rPr lang="pt-BR" sz="1200" b="1" dirty="0">
                <a:solidFill>
                  <a:srgbClr val="C00000"/>
                </a:solidFill>
              </a:rPr>
              <a:t>)</a:t>
            </a:r>
          </a:p>
        </p:txBody>
      </p:sp>
    </p:spTree>
    <p:extLst>
      <p:ext uri="{BB962C8B-B14F-4D97-AF65-F5344CB8AC3E}">
        <p14:creationId xmlns:p14="http://schemas.microsoft.com/office/powerpoint/2010/main" val="2145367106"/>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5149191" y="4932056"/>
            <a:ext cx="3004209" cy="1470827"/>
          </a:xfrm>
          <a:prstGeom prst="rect">
            <a:avLst/>
          </a:prstGeom>
        </p:spPr>
      </p:pic>
      <p:sp>
        <p:nvSpPr>
          <p:cNvPr id="37" name="Retângulo 36"/>
          <p:cNvSpPr/>
          <p:nvPr/>
        </p:nvSpPr>
        <p:spPr>
          <a:xfrm>
            <a:off x="1905000" y="1600200"/>
            <a:ext cx="2438400" cy="4662815"/>
          </a:xfrm>
          <a:prstGeom prst="rect">
            <a:avLst/>
          </a:prstGeom>
        </p:spPr>
        <p:txBody>
          <a:bodyPr wrap="square">
            <a:spAutoFit/>
          </a:bodyPr>
          <a:lstStyle/>
          <a:p>
            <a:pPr algn="just"/>
            <a:r>
              <a:rPr lang="pt-BR" sz="1100" dirty="0">
                <a:solidFill>
                  <a:schemeClr val="accent6"/>
                </a:solidFill>
              </a:rPr>
              <a:t>#define PINO_A 13</a:t>
            </a:r>
          </a:p>
          <a:p>
            <a:pPr algn="just"/>
            <a:r>
              <a:rPr lang="pt-BR" sz="1100" dirty="0">
                <a:solidFill>
                  <a:schemeClr val="accent6"/>
                </a:solidFill>
              </a:rPr>
              <a:t>#define PINO_B 12</a:t>
            </a:r>
          </a:p>
          <a:p>
            <a:pPr algn="just"/>
            <a:r>
              <a:rPr lang="pt-BR" sz="1100" dirty="0">
                <a:solidFill>
                  <a:schemeClr val="accent6"/>
                </a:solidFill>
              </a:rPr>
              <a:t>#define PINO_C 11</a:t>
            </a:r>
          </a:p>
          <a:p>
            <a:pPr algn="just"/>
            <a:r>
              <a:rPr lang="pt-BR" sz="1100" dirty="0">
                <a:solidFill>
                  <a:schemeClr val="accent6"/>
                </a:solidFill>
              </a:rPr>
              <a:t>#define PINO_D 10</a:t>
            </a:r>
          </a:p>
          <a:p>
            <a:pPr algn="just"/>
            <a:r>
              <a:rPr lang="pt-BR" sz="1100" dirty="0">
                <a:solidFill>
                  <a:schemeClr val="accent6"/>
                </a:solidFill>
              </a:rPr>
              <a:t>#define PINO_E 9</a:t>
            </a:r>
          </a:p>
          <a:p>
            <a:pPr algn="just"/>
            <a:r>
              <a:rPr lang="pt-BR" sz="1100" dirty="0">
                <a:solidFill>
                  <a:schemeClr val="accent6"/>
                </a:solidFill>
              </a:rPr>
              <a:t>#define PINO_F 8</a:t>
            </a:r>
          </a:p>
          <a:p>
            <a:pPr algn="just"/>
            <a:r>
              <a:rPr lang="pt-BR" sz="1100" dirty="0">
                <a:solidFill>
                  <a:schemeClr val="accent6"/>
                </a:solidFill>
              </a:rPr>
              <a:t>#define PINO_G 7</a:t>
            </a:r>
          </a:p>
          <a:p>
            <a:pPr algn="just"/>
            <a:r>
              <a:rPr lang="pt-BR" sz="1100" dirty="0">
                <a:solidFill>
                  <a:schemeClr val="accent6"/>
                </a:solidFill>
              </a:rPr>
              <a:t>#define PINO_PD 6 </a:t>
            </a:r>
            <a:r>
              <a:rPr lang="pt-BR" sz="800" dirty="0">
                <a:solidFill>
                  <a:srgbClr val="FF0000"/>
                </a:solidFill>
              </a:rPr>
              <a:t>// PONTO DECIMAL</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imprimeNumero</a:t>
            </a:r>
            <a:r>
              <a:rPr lang="pt-BR" sz="1100" dirty="0">
                <a:solidFill>
                  <a:schemeClr val="accent6"/>
                </a:solidFill>
              </a:rPr>
              <a:t>(</a:t>
            </a:r>
            <a:r>
              <a:rPr lang="pt-BR" sz="1100" dirty="0" err="1">
                <a:solidFill>
                  <a:schemeClr val="accent6"/>
                </a:solidFill>
              </a:rPr>
              <a:t>int</a:t>
            </a:r>
            <a:r>
              <a:rPr lang="pt-BR" sz="1100" dirty="0">
                <a:solidFill>
                  <a:schemeClr val="accent6"/>
                </a:solidFill>
              </a:rPr>
              <a:t> n)</a:t>
            </a:r>
          </a:p>
          <a:p>
            <a:pPr algn="just"/>
            <a:r>
              <a:rPr lang="pt-BR" sz="1100" dirty="0">
                <a:solidFill>
                  <a:schemeClr val="accent6"/>
                </a:solidFill>
              </a:rPr>
              <a:t>{</a:t>
            </a:r>
          </a:p>
          <a:p>
            <a:pPr algn="just"/>
            <a:r>
              <a:rPr lang="pt-BR" sz="1100" dirty="0" err="1">
                <a:solidFill>
                  <a:schemeClr val="accent6"/>
                </a:solidFill>
              </a:rPr>
              <a:t>digitalWrite</a:t>
            </a:r>
            <a:r>
              <a:rPr lang="pt-BR" sz="1100" dirty="0">
                <a:solidFill>
                  <a:schemeClr val="accent6"/>
                </a:solidFill>
              </a:rPr>
              <a:t>(13,LOW);</a:t>
            </a:r>
          </a:p>
          <a:p>
            <a:pPr algn="just"/>
            <a:r>
              <a:rPr lang="pt-BR" sz="1100" dirty="0" err="1">
                <a:solidFill>
                  <a:schemeClr val="accent6"/>
                </a:solidFill>
              </a:rPr>
              <a:t>digitalWrite</a:t>
            </a:r>
            <a:r>
              <a:rPr lang="pt-BR" sz="1100" dirty="0">
                <a:solidFill>
                  <a:schemeClr val="accent6"/>
                </a:solidFill>
              </a:rPr>
              <a:t>(12,LOW);</a:t>
            </a:r>
          </a:p>
          <a:p>
            <a:pPr algn="just"/>
            <a:r>
              <a:rPr lang="pt-BR" sz="1100" dirty="0" err="1">
                <a:solidFill>
                  <a:schemeClr val="accent6"/>
                </a:solidFill>
              </a:rPr>
              <a:t>digitalWrite</a:t>
            </a:r>
            <a:r>
              <a:rPr lang="pt-BR" sz="1100" dirty="0">
                <a:solidFill>
                  <a:schemeClr val="accent6"/>
                </a:solidFill>
              </a:rPr>
              <a:t>(11,LOW);</a:t>
            </a:r>
          </a:p>
          <a:p>
            <a:pPr algn="just"/>
            <a:r>
              <a:rPr lang="pt-BR" sz="1100" dirty="0" err="1">
                <a:solidFill>
                  <a:schemeClr val="accent6"/>
                </a:solidFill>
              </a:rPr>
              <a:t>void</a:t>
            </a:r>
            <a:r>
              <a:rPr lang="pt-BR" sz="1100" dirty="0">
                <a:solidFill>
                  <a:schemeClr val="accent6"/>
                </a:solidFill>
              </a:rPr>
              <a:t> setup()</a:t>
            </a:r>
          </a:p>
          <a:p>
            <a:pPr algn="just"/>
            <a:r>
              <a:rPr lang="pt-BR" sz="1100" dirty="0">
                <a:solidFill>
                  <a:schemeClr val="accent6"/>
                </a:solidFill>
              </a:rPr>
              <a:t>{</a:t>
            </a:r>
          </a:p>
          <a:p>
            <a:pPr algn="just"/>
            <a:r>
              <a:rPr lang="pt-BR" sz="1100" dirty="0" err="1">
                <a:solidFill>
                  <a:schemeClr val="accent6"/>
                </a:solidFill>
              </a:rPr>
              <a:t>Serial.begin</a:t>
            </a:r>
            <a:r>
              <a:rPr lang="pt-BR" sz="1100" dirty="0">
                <a:solidFill>
                  <a:schemeClr val="accent6"/>
                </a:solidFill>
              </a:rPr>
              <a:t>(9600);</a:t>
            </a:r>
          </a:p>
          <a:p>
            <a:pPr algn="just"/>
            <a:r>
              <a:rPr lang="pt-BR" sz="1100" dirty="0" err="1">
                <a:solidFill>
                  <a:schemeClr val="accent6"/>
                </a:solidFill>
              </a:rPr>
              <a:t>pinMode</a:t>
            </a:r>
            <a:r>
              <a:rPr lang="pt-BR" sz="1100" dirty="0">
                <a:solidFill>
                  <a:schemeClr val="accent6"/>
                </a:solidFill>
              </a:rPr>
              <a:t>(13,OUTPUT);</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loop()</a:t>
            </a:r>
          </a:p>
          <a:p>
            <a:pPr algn="just"/>
            <a:r>
              <a:rPr lang="pt-BR" sz="1100" dirty="0">
                <a:solidFill>
                  <a:schemeClr val="accent6"/>
                </a:solidFill>
              </a:rPr>
              <a:t>{</a:t>
            </a:r>
          </a:p>
          <a:p>
            <a:pPr algn="just"/>
            <a:r>
              <a:rPr lang="pt-BR" sz="1100" dirty="0" err="1">
                <a:solidFill>
                  <a:schemeClr val="accent6"/>
                </a:solidFill>
              </a:rPr>
              <a:t>int</a:t>
            </a:r>
            <a:r>
              <a:rPr lang="pt-BR" sz="1100" dirty="0">
                <a:solidFill>
                  <a:schemeClr val="accent6"/>
                </a:solidFill>
              </a:rPr>
              <a:t> </a:t>
            </a:r>
            <a:r>
              <a:rPr lang="pt-BR" sz="1100" dirty="0" err="1">
                <a:solidFill>
                  <a:schemeClr val="accent6"/>
                </a:solidFill>
              </a:rPr>
              <a:t>pot</a:t>
            </a:r>
            <a:r>
              <a:rPr lang="pt-BR" sz="1100" dirty="0">
                <a:solidFill>
                  <a:schemeClr val="accent6"/>
                </a:solidFill>
              </a:rPr>
              <a:t> = </a:t>
            </a:r>
            <a:r>
              <a:rPr lang="pt-BR" sz="1100" dirty="0" err="1">
                <a:solidFill>
                  <a:schemeClr val="accent6"/>
                </a:solidFill>
              </a:rPr>
              <a:t>analogRead</a:t>
            </a:r>
            <a:r>
              <a:rPr lang="pt-BR" sz="1100" dirty="0">
                <a:solidFill>
                  <a:schemeClr val="accent6"/>
                </a:solidFill>
              </a:rPr>
              <a:t>(0);</a:t>
            </a:r>
          </a:p>
          <a:p>
            <a:pPr algn="just"/>
            <a:r>
              <a:rPr lang="pt-BR" sz="1100" dirty="0" err="1">
                <a:solidFill>
                  <a:schemeClr val="accent6"/>
                </a:solidFill>
              </a:rPr>
              <a:t>Serial.println</a:t>
            </a:r>
            <a:r>
              <a:rPr lang="pt-BR" sz="1100" dirty="0">
                <a:solidFill>
                  <a:schemeClr val="accent6"/>
                </a:solidFill>
              </a:rPr>
              <a:t>(</a:t>
            </a:r>
            <a:r>
              <a:rPr lang="pt-BR" sz="1100" dirty="0" err="1">
                <a:solidFill>
                  <a:schemeClr val="accent6"/>
                </a:solidFill>
              </a:rPr>
              <a:t>pot</a:t>
            </a:r>
            <a:r>
              <a:rPr lang="pt-BR" sz="1100" dirty="0">
                <a:solidFill>
                  <a:schemeClr val="accent6"/>
                </a:solidFill>
              </a:rPr>
              <a:t>);</a:t>
            </a:r>
          </a:p>
          <a:p>
            <a:pPr algn="just"/>
            <a:r>
              <a:rPr lang="pt-BR" sz="1100" dirty="0" err="1">
                <a:solidFill>
                  <a:schemeClr val="accent6"/>
                </a:solidFill>
              </a:rPr>
              <a:t>digitalWrite</a:t>
            </a:r>
            <a:r>
              <a:rPr lang="pt-BR" sz="1100" dirty="0">
                <a:solidFill>
                  <a:schemeClr val="accent6"/>
                </a:solidFill>
              </a:rPr>
              <a:t>(13,HIGH);</a:t>
            </a:r>
          </a:p>
          <a:p>
            <a:pPr algn="just"/>
            <a:r>
              <a:rPr lang="pt-BR" sz="1100" dirty="0" err="1">
                <a:solidFill>
                  <a:schemeClr val="accent6"/>
                </a:solidFill>
              </a:rPr>
              <a:t>delay</a:t>
            </a:r>
            <a:r>
              <a:rPr lang="pt-BR" sz="1100" dirty="0">
                <a:solidFill>
                  <a:schemeClr val="accent6"/>
                </a:solidFill>
              </a:rPr>
              <a:t>(</a:t>
            </a:r>
            <a:r>
              <a:rPr lang="pt-BR" sz="1100" dirty="0" err="1">
                <a:solidFill>
                  <a:schemeClr val="accent6"/>
                </a:solidFill>
              </a:rPr>
              <a:t>pot</a:t>
            </a:r>
            <a:r>
              <a:rPr lang="pt-BR" sz="1100" dirty="0">
                <a:solidFill>
                  <a:schemeClr val="accent6"/>
                </a:solidFill>
              </a:rPr>
              <a:t>);</a:t>
            </a:r>
          </a:p>
          <a:p>
            <a:pPr algn="just"/>
            <a:r>
              <a:rPr lang="pt-BR" sz="1100" dirty="0" err="1">
                <a:solidFill>
                  <a:schemeClr val="accent6"/>
                </a:solidFill>
              </a:rPr>
              <a:t>digitalWrite</a:t>
            </a:r>
            <a:r>
              <a:rPr lang="pt-BR" sz="1100" dirty="0">
                <a:solidFill>
                  <a:schemeClr val="accent6"/>
                </a:solidFill>
              </a:rPr>
              <a:t>(13,LOW);</a:t>
            </a:r>
          </a:p>
          <a:p>
            <a:pPr algn="just"/>
            <a:r>
              <a:rPr lang="pt-BR" sz="1100" dirty="0" err="1">
                <a:solidFill>
                  <a:schemeClr val="accent6"/>
                </a:solidFill>
              </a:rPr>
              <a:t>delay</a:t>
            </a:r>
            <a:r>
              <a:rPr lang="pt-BR" sz="1100" dirty="0">
                <a:solidFill>
                  <a:schemeClr val="accent6"/>
                </a:solidFill>
              </a:rPr>
              <a:t>(</a:t>
            </a:r>
            <a:r>
              <a:rPr lang="pt-BR" sz="1100" dirty="0" err="1">
                <a:solidFill>
                  <a:schemeClr val="accent6"/>
                </a:solidFill>
              </a:rPr>
              <a:t>pot</a:t>
            </a:r>
            <a:r>
              <a:rPr lang="pt-BR" sz="1100" dirty="0">
                <a:solidFill>
                  <a:schemeClr val="accent6"/>
                </a:solidFill>
              </a:rPr>
              <a:t>);</a:t>
            </a:r>
          </a:p>
          <a:p>
            <a:pPr algn="just"/>
            <a:r>
              <a:rPr lang="pt-BR" sz="1100" dirty="0">
                <a:solidFill>
                  <a:schemeClr val="accent6"/>
                </a:solidFill>
              </a:rPr>
              <a:t>}</a:t>
            </a:r>
          </a:p>
        </p:txBody>
      </p:sp>
      <p:sp>
        <p:nvSpPr>
          <p:cNvPr id="7" name="Retângulo 6"/>
          <p:cNvSpPr/>
          <p:nvPr/>
        </p:nvSpPr>
        <p:spPr>
          <a:xfrm>
            <a:off x="2393324" y="311230"/>
            <a:ext cx="1645276" cy="400110"/>
          </a:xfrm>
          <a:prstGeom prst="rect">
            <a:avLst/>
          </a:prstGeom>
        </p:spPr>
        <p:txBody>
          <a:bodyPr wrap="square">
            <a:spAutoFit/>
          </a:bodyPr>
          <a:lstStyle/>
          <a:p>
            <a:r>
              <a:rPr lang="pt-BR" sz="2000" b="1" dirty="0">
                <a:solidFill>
                  <a:srgbClr val="FF0000"/>
                </a:solidFill>
              </a:rPr>
              <a:t>Conta</a:t>
            </a:r>
            <a:r>
              <a:rPr lang="pt-BR" sz="2000" b="1" dirty="0">
                <a:solidFill>
                  <a:schemeClr val="accent6"/>
                </a:solidFill>
              </a:rPr>
              <a:t>dor</a:t>
            </a:r>
          </a:p>
        </p:txBody>
      </p:sp>
      <p:sp>
        <p:nvSpPr>
          <p:cNvPr id="9" name="Retângulo 8"/>
          <p:cNvSpPr/>
          <p:nvPr/>
        </p:nvSpPr>
        <p:spPr>
          <a:xfrm>
            <a:off x="152400" y="2145015"/>
            <a:ext cx="1752600" cy="1938992"/>
          </a:xfrm>
          <a:prstGeom prst="rect">
            <a:avLst/>
          </a:prstGeom>
        </p:spPr>
        <p:txBody>
          <a:bodyPr wrap="square">
            <a:spAutoFit/>
          </a:bodyPr>
          <a:lstStyle/>
          <a:p>
            <a:pPr algn="just"/>
            <a:r>
              <a:rPr lang="pt-BR" sz="1200" dirty="0"/>
              <a:t>Para realizarmos o experimento </a:t>
            </a:r>
            <a:r>
              <a:rPr lang="pt-BR" sz="1200" b="1" dirty="0">
                <a:solidFill>
                  <a:srgbClr val="C00000"/>
                </a:solidFill>
              </a:rPr>
              <a:t>14</a:t>
            </a:r>
            <a:r>
              <a:rPr lang="pt-BR" sz="1200" dirty="0"/>
              <a:t> serão utilizados os seguintes materiais: arduino, protoboard, fios de conexão,  display 7 segmentos e um resistor 220 ohm. Sua principal função será, contar de 0 à 9.</a:t>
            </a:r>
          </a:p>
        </p:txBody>
      </p:sp>
      <p:sp>
        <p:nvSpPr>
          <p:cNvPr id="11" name="Retângulo 10"/>
          <p:cNvSpPr/>
          <p:nvPr/>
        </p:nvSpPr>
        <p:spPr>
          <a:xfrm>
            <a:off x="453956" y="1806461"/>
            <a:ext cx="1149488" cy="338554"/>
          </a:xfrm>
          <a:prstGeom prst="rect">
            <a:avLst/>
          </a:prstGeom>
        </p:spPr>
        <p:txBody>
          <a:bodyPr wrap="square">
            <a:spAutoFit/>
          </a:bodyPr>
          <a:lstStyle/>
          <a:p>
            <a:r>
              <a:rPr lang="pt-BR" sz="1600" b="1" dirty="0">
                <a:solidFill>
                  <a:srgbClr val="FF0000"/>
                </a:solidFill>
              </a:rPr>
              <a:t>Conta</a:t>
            </a:r>
            <a:r>
              <a:rPr lang="pt-BR" sz="1600" b="1" dirty="0">
                <a:solidFill>
                  <a:schemeClr val="accent6"/>
                </a:solidFill>
              </a:rPr>
              <a:t>dor</a:t>
            </a:r>
          </a:p>
        </p:txBody>
      </p:sp>
      <p:sp>
        <p:nvSpPr>
          <p:cNvPr id="12" name="Retângulo 11"/>
          <p:cNvSpPr/>
          <p:nvPr/>
        </p:nvSpPr>
        <p:spPr>
          <a:xfrm>
            <a:off x="4267200" y="1447800"/>
            <a:ext cx="4800600" cy="3647152"/>
          </a:xfrm>
          <a:prstGeom prst="rect">
            <a:avLst/>
          </a:prstGeom>
        </p:spPr>
        <p:txBody>
          <a:bodyPr wrap="square">
            <a:spAutoFit/>
          </a:bodyPr>
          <a:lstStyle/>
          <a:p>
            <a:pPr algn="just"/>
            <a:r>
              <a:rPr lang="pt-BR" sz="1100" b="1" dirty="0">
                <a:solidFill>
                  <a:srgbClr val="FF0000"/>
                </a:solidFill>
              </a:rPr>
              <a:t>cont-1. p14</a:t>
            </a:r>
          </a:p>
          <a:p>
            <a:pPr algn="just"/>
            <a:r>
              <a:rPr lang="pt-BR" sz="1100" dirty="0" err="1">
                <a:solidFill>
                  <a:schemeClr val="accent6"/>
                </a:solidFill>
              </a:rPr>
              <a:t>digitalWrite</a:t>
            </a:r>
            <a:r>
              <a:rPr lang="pt-BR" sz="1100" dirty="0">
                <a:solidFill>
                  <a:schemeClr val="accent6"/>
                </a:solidFill>
              </a:rPr>
              <a:t>(10,LOW);</a:t>
            </a:r>
          </a:p>
          <a:p>
            <a:pPr algn="just"/>
            <a:r>
              <a:rPr lang="pt-BR" sz="1100" dirty="0" err="1">
                <a:solidFill>
                  <a:schemeClr val="accent6"/>
                </a:solidFill>
              </a:rPr>
              <a:t>digitalWrite</a:t>
            </a:r>
            <a:r>
              <a:rPr lang="pt-BR" sz="1100" dirty="0">
                <a:solidFill>
                  <a:schemeClr val="accent6"/>
                </a:solidFill>
              </a:rPr>
              <a:t>(9,LOW);</a:t>
            </a:r>
          </a:p>
          <a:p>
            <a:pPr algn="just"/>
            <a:r>
              <a:rPr lang="pt-BR" sz="1100" dirty="0" err="1">
                <a:solidFill>
                  <a:schemeClr val="accent6"/>
                </a:solidFill>
              </a:rPr>
              <a:t>digitalWrite</a:t>
            </a:r>
            <a:r>
              <a:rPr lang="pt-BR" sz="1100" dirty="0">
                <a:solidFill>
                  <a:schemeClr val="accent6"/>
                </a:solidFill>
              </a:rPr>
              <a:t>(8,LOW);</a:t>
            </a:r>
          </a:p>
          <a:p>
            <a:pPr algn="just"/>
            <a:r>
              <a:rPr lang="pt-BR" sz="1100" dirty="0" err="1">
                <a:solidFill>
                  <a:schemeClr val="accent6"/>
                </a:solidFill>
              </a:rPr>
              <a:t>digitalWrite</a:t>
            </a:r>
            <a:r>
              <a:rPr lang="pt-BR" sz="1100" dirty="0">
                <a:solidFill>
                  <a:schemeClr val="accent6"/>
                </a:solidFill>
              </a:rPr>
              <a:t>(7,LOW);</a:t>
            </a:r>
          </a:p>
          <a:p>
            <a:pPr algn="just"/>
            <a:r>
              <a:rPr lang="pt-BR" sz="1100" dirty="0" err="1">
                <a:solidFill>
                  <a:schemeClr val="accent6"/>
                </a:solidFill>
              </a:rPr>
              <a:t>digitalWrite</a:t>
            </a:r>
            <a:r>
              <a:rPr lang="pt-BR" sz="1100" dirty="0">
                <a:solidFill>
                  <a:schemeClr val="accent6"/>
                </a:solidFill>
              </a:rPr>
              <a:t>(6,LOW);</a:t>
            </a:r>
          </a:p>
          <a:p>
            <a:pPr algn="just"/>
            <a:r>
              <a:rPr lang="pt-BR" sz="1100" dirty="0" err="1">
                <a:solidFill>
                  <a:schemeClr val="accent6"/>
                </a:solidFill>
              </a:rPr>
              <a:t>if</a:t>
            </a:r>
            <a:r>
              <a:rPr lang="pt-BR" sz="1100" dirty="0">
                <a:solidFill>
                  <a:schemeClr val="accent6"/>
                </a:solidFill>
              </a:rPr>
              <a:t> (n==0 || n==2 || n==3 || n==5 || n==6 || n==7 || n==8 || n==9 || n&lt;0 || n&gt;9)</a:t>
            </a:r>
          </a:p>
          <a:p>
            <a:pPr algn="just"/>
            <a:r>
              <a:rPr lang="pt-BR" sz="1100" dirty="0" err="1">
                <a:solidFill>
                  <a:schemeClr val="accent6"/>
                </a:solidFill>
              </a:rPr>
              <a:t>digitalWrite</a:t>
            </a:r>
            <a:r>
              <a:rPr lang="pt-BR" sz="1100" dirty="0">
                <a:solidFill>
                  <a:schemeClr val="accent6"/>
                </a:solidFill>
              </a:rPr>
              <a:t>(PINO_A,HIGH);</a:t>
            </a:r>
          </a:p>
          <a:p>
            <a:pPr algn="just"/>
            <a:r>
              <a:rPr lang="pt-BR" sz="1100" dirty="0" err="1">
                <a:solidFill>
                  <a:schemeClr val="accent6"/>
                </a:solidFill>
              </a:rPr>
              <a:t>if</a:t>
            </a:r>
            <a:r>
              <a:rPr lang="pt-BR" sz="1100" dirty="0">
                <a:solidFill>
                  <a:schemeClr val="accent6"/>
                </a:solidFill>
              </a:rPr>
              <a:t> (n==0 || n==1 || n==2 || n==3 || n==4 || n==7 || n==8 || n==9)</a:t>
            </a:r>
          </a:p>
          <a:p>
            <a:pPr algn="just"/>
            <a:r>
              <a:rPr lang="pt-BR" sz="1100" dirty="0" err="1">
                <a:solidFill>
                  <a:schemeClr val="accent6"/>
                </a:solidFill>
              </a:rPr>
              <a:t>digitalWrite</a:t>
            </a:r>
            <a:r>
              <a:rPr lang="pt-BR" sz="1100" dirty="0">
                <a:solidFill>
                  <a:schemeClr val="accent6"/>
                </a:solidFill>
              </a:rPr>
              <a:t>(PINO_B,HIGH);</a:t>
            </a:r>
          </a:p>
          <a:p>
            <a:pPr algn="just"/>
            <a:r>
              <a:rPr lang="pt-BR" sz="1100" dirty="0" err="1">
                <a:solidFill>
                  <a:schemeClr val="accent6"/>
                </a:solidFill>
              </a:rPr>
              <a:t>if</a:t>
            </a:r>
            <a:r>
              <a:rPr lang="pt-BR" sz="1100" dirty="0">
                <a:solidFill>
                  <a:schemeClr val="accent6"/>
                </a:solidFill>
              </a:rPr>
              <a:t> (n==0 || n==1 || n==3 || n==4 || n==5 || n==6 || n==7 || n==8 || n==9)</a:t>
            </a:r>
          </a:p>
          <a:p>
            <a:pPr algn="just"/>
            <a:r>
              <a:rPr lang="pt-BR" sz="1100" dirty="0" err="1">
                <a:solidFill>
                  <a:schemeClr val="accent6"/>
                </a:solidFill>
              </a:rPr>
              <a:t>digitalWrite</a:t>
            </a:r>
            <a:r>
              <a:rPr lang="pt-BR" sz="1100" dirty="0">
                <a:solidFill>
                  <a:schemeClr val="accent6"/>
                </a:solidFill>
              </a:rPr>
              <a:t>(PINO_C,HIGH);</a:t>
            </a:r>
          </a:p>
          <a:p>
            <a:pPr algn="just"/>
            <a:r>
              <a:rPr lang="pt-BR" sz="1100" dirty="0" err="1">
                <a:solidFill>
                  <a:schemeClr val="accent6"/>
                </a:solidFill>
              </a:rPr>
              <a:t>if</a:t>
            </a:r>
            <a:r>
              <a:rPr lang="pt-BR" sz="1100" dirty="0">
                <a:solidFill>
                  <a:schemeClr val="accent6"/>
                </a:solidFill>
              </a:rPr>
              <a:t> (n==0 || n==2 || n==3 || n==5 || n==6 || n==8 || n==9 || n&lt;0 || n&gt;9)</a:t>
            </a:r>
          </a:p>
          <a:p>
            <a:pPr algn="just"/>
            <a:r>
              <a:rPr lang="pt-BR" sz="1100" dirty="0" err="1">
                <a:solidFill>
                  <a:schemeClr val="accent6"/>
                </a:solidFill>
              </a:rPr>
              <a:t>digitalWrite</a:t>
            </a:r>
            <a:r>
              <a:rPr lang="pt-BR" sz="1100" dirty="0">
                <a:solidFill>
                  <a:schemeClr val="accent6"/>
                </a:solidFill>
              </a:rPr>
              <a:t>(PINO_D,HIGH);</a:t>
            </a:r>
          </a:p>
          <a:p>
            <a:pPr algn="just"/>
            <a:r>
              <a:rPr lang="pt-BR" sz="1100" dirty="0" err="1">
                <a:solidFill>
                  <a:schemeClr val="accent6"/>
                </a:solidFill>
              </a:rPr>
              <a:t>if</a:t>
            </a:r>
            <a:r>
              <a:rPr lang="pt-BR" sz="1100" dirty="0">
                <a:solidFill>
                  <a:schemeClr val="accent6"/>
                </a:solidFill>
              </a:rPr>
              <a:t> (n==0 || n==2 || n==6 || n==8 || n&lt;0 || n&gt;9)</a:t>
            </a:r>
          </a:p>
          <a:p>
            <a:pPr algn="just"/>
            <a:r>
              <a:rPr lang="pt-BR" sz="1100" dirty="0" err="1">
                <a:solidFill>
                  <a:schemeClr val="accent6"/>
                </a:solidFill>
              </a:rPr>
              <a:t>digitalWrite</a:t>
            </a:r>
            <a:r>
              <a:rPr lang="pt-BR" sz="1100" dirty="0">
                <a:solidFill>
                  <a:schemeClr val="accent6"/>
                </a:solidFill>
              </a:rPr>
              <a:t>(PINO_E,HIGH);</a:t>
            </a:r>
          </a:p>
          <a:p>
            <a:pPr algn="just"/>
            <a:r>
              <a:rPr lang="pt-BR" sz="1100" dirty="0" err="1">
                <a:solidFill>
                  <a:schemeClr val="accent6"/>
                </a:solidFill>
              </a:rPr>
              <a:t>if</a:t>
            </a:r>
            <a:r>
              <a:rPr lang="pt-BR" sz="1100" dirty="0">
                <a:solidFill>
                  <a:schemeClr val="accent6"/>
                </a:solidFill>
              </a:rPr>
              <a:t> (n==0 || n==4 || n==5 || n==6 || n==8 || n==9 || n&lt;0 || n&gt;9)</a:t>
            </a:r>
          </a:p>
          <a:p>
            <a:pPr algn="just"/>
            <a:r>
              <a:rPr lang="pt-BR" sz="1100" dirty="0" err="1">
                <a:solidFill>
                  <a:schemeClr val="accent6"/>
                </a:solidFill>
              </a:rPr>
              <a:t>digitalWrite</a:t>
            </a:r>
            <a:r>
              <a:rPr lang="pt-BR" sz="1100" dirty="0">
                <a:solidFill>
                  <a:schemeClr val="accent6"/>
                </a:solidFill>
              </a:rPr>
              <a:t>(PINO_F,HIGH);</a:t>
            </a:r>
          </a:p>
          <a:p>
            <a:pPr algn="just"/>
            <a:r>
              <a:rPr lang="pt-BR" sz="1100" dirty="0" err="1">
                <a:solidFill>
                  <a:schemeClr val="accent6"/>
                </a:solidFill>
              </a:rPr>
              <a:t>if</a:t>
            </a:r>
            <a:r>
              <a:rPr lang="pt-BR" sz="1100" dirty="0">
                <a:solidFill>
                  <a:schemeClr val="accent6"/>
                </a:solidFill>
              </a:rPr>
              <a:t> (n==2 || n==3 || n==4 || n==5 || n==6 || n==8 || n==9 || n&lt;0 || n&gt;9)</a:t>
            </a:r>
          </a:p>
          <a:p>
            <a:pPr algn="just"/>
            <a:r>
              <a:rPr lang="pt-BR" sz="1100" dirty="0" err="1">
                <a:solidFill>
                  <a:schemeClr val="accent6"/>
                </a:solidFill>
              </a:rPr>
              <a:t>digitalWrite</a:t>
            </a:r>
            <a:r>
              <a:rPr lang="pt-BR" sz="1100" dirty="0">
                <a:solidFill>
                  <a:schemeClr val="accent6"/>
                </a:solidFill>
              </a:rPr>
              <a:t>(PINO_G,HIGH);</a:t>
            </a:r>
          </a:p>
          <a:p>
            <a:pPr algn="just"/>
            <a:r>
              <a:rPr lang="pt-BR" sz="1100" dirty="0">
                <a:solidFill>
                  <a:schemeClr val="accent6"/>
                </a:solidFill>
              </a:rPr>
              <a:t>}</a:t>
            </a:r>
          </a:p>
        </p:txBody>
      </p:sp>
    </p:spTree>
    <p:extLst>
      <p:ext uri="{BB962C8B-B14F-4D97-AF65-F5344CB8AC3E}">
        <p14:creationId xmlns:p14="http://schemas.microsoft.com/office/powerpoint/2010/main" val="177715640"/>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2254827" y="2438400"/>
            <a:ext cx="4038600" cy="2819400"/>
          </a:xfrm>
          <a:prstGeom prst="rect">
            <a:avLst/>
          </a:prstGeom>
        </p:spPr>
      </p:pic>
      <p:sp>
        <p:nvSpPr>
          <p:cNvPr id="7" name="Retângulo 6"/>
          <p:cNvSpPr/>
          <p:nvPr/>
        </p:nvSpPr>
        <p:spPr>
          <a:xfrm>
            <a:off x="2393324" y="311230"/>
            <a:ext cx="1645276" cy="400110"/>
          </a:xfrm>
          <a:prstGeom prst="rect">
            <a:avLst/>
          </a:prstGeom>
        </p:spPr>
        <p:txBody>
          <a:bodyPr wrap="square">
            <a:spAutoFit/>
          </a:bodyPr>
          <a:lstStyle/>
          <a:p>
            <a:r>
              <a:rPr lang="pt-BR" sz="2000" b="1" dirty="0">
                <a:solidFill>
                  <a:srgbClr val="FF0000"/>
                </a:solidFill>
              </a:rPr>
              <a:t>Conta</a:t>
            </a:r>
            <a:r>
              <a:rPr lang="pt-BR" sz="2000" b="1" dirty="0">
                <a:solidFill>
                  <a:schemeClr val="accent6"/>
                </a:solidFill>
              </a:rPr>
              <a:t>dor</a:t>
            </a:r>
          </a:p>
        </p:txBody>
      </p:sp>
      <p:sp>
        <p:nvSpPr>
          <p:cNvPr id="9" name="Retângulo 8"/>
          <p:cNvSpPr/>
          <p:nvPr/>
        </p:nvSpPr>
        <p:spPr>
          <a:xfrm>
            <a:off x="152400" y="2145015"/>
            <a:ext cx="1981200" cy="2246769"/>
          </a:xfrm>
          <a:prstGeom prst="rect">
            <a:avLst/>
          </a:prstGeom>
        </p:spPr>
        <p:txBody>
          <a:bodyPr wrap="square">
            <a:spAutoFit/>
          </a:bodyPr>
          <a:lstStyle/>
          <a:p>
            <a:pPr algn="just"/>
            <a:r>
              <a:rPr lang="pt-BR" sz="1400" dirty="0"/>
              <a:t>Para realizarmos o experimento </a:t>
            </a:r>
            <a:r>
              <a:rPr lang="pt-BR" sz="1400" b="1" dirty="0">
                <a:solidFill>
                  <a:srgbClr val="C00000"/>
                </a:solidFill>
              </a:rPr>
              <a:t>14</a:t>
            </a:r>
            <a:r>
              <a:rPr lang="pt-BR" sz="1400" dirty="0"/>
              <a:t> serão utilizados os seguintes materiais: arduino, protoboard, fios de conexão,  display 7 segmentos e um resistor 220 ohm. Sua principal função será, contar de 0 à 9.</a:t>
            </a:r>
          </a:p>
        </p:txBody>
      </p:sp>
      <p:sp>
        <p:nvSpPr>
          <p:cNvPr id="11" name="Retângulo 10"/>
          <p:cNvSpPr/>
          <p:nvPr/>
        </p:nvSpPr>
        <p:spPr>
          <a:xfrm>
            <a:off x="453956" y="1806461"/>
            <a:ext cx="1149488" cy="338554"/>
          </a:xfrm>
          <a:prstGeom prst="rect">
            <a:avLst/>
          </a:prstGeom>
        </p:spPr>
        <p:txBody>
          <a:bodyPr wrap="square">
            <a:spAutoFit/>
          </a:bodyPr>
          <a:lstStyle/>
          <a:p>
            <a:r>
              <a:rPr lang="pt-BR" sz="1600" b="1" dirty="0">
                <a:solidFill>
                  <a:srgbClr val="FF0000"/>
                </a:solidFill>
              </a:rPr>
              <a:t>Conta</a:t>
            </a:r>
            <a:r>
              <a:rPr lang="pt-BR" sz="1600" b="1" dirty="0">
                <a:solidFill>
                  <a:schemeClr val="accent6"/>
                </a:solidFill>
              </a:rPr>
              <a:t>dor</a:t>
            </a:r>
          </a:p>
        </p:txBody>
      </p:sp>
      <p:sp>
        <p:nvSpPr>
          <p:cNvPr id="12" name="Retângulo 11"/>
          <p:cNvSpPr/>
          <p:nvPr/>
        </p:nvSpPr>
        <p:spPr>
          <a:xfrm>
            <a:off x="6629400" y="1600200"/>
            <a:ext cx="2133600" cy="4832092"/>
          </a:xfrm>
          <a:prstGeom prst="rect">
            <a:avLst/>
          </a:prstGeom>
        </p:spPr>
        <p:txBody>
          <a:bodyPr wrap="square">
            <a:spAutoFit/>
          </a:bodyPr>
          <a:lstStyle/>
          <a:p>
            <a:pPr algn="just"/>
            <a:r>
              <a:rPr lang="pt-BR" sz="1400" b="1" dirty="0">
                <a:solidFill>
                  <a:srgbClr val="FF0000"/>
                </a:solidFill>
              </a:rPr>
              <a:t>Cont-2. p14</a:t>
            </a:r>
          </a:p>
          <a:p>
            <a:pPr algn="just"/>
            <a:r>
              <a:rPr lang="pt-BR" sz="1400" dirty="0" err="1">
                <a:solidFill>
                  <a:schemeClr val="accent6"/>
                </a:solidFill>
              </a:rPr>
              <a:t>void</a:t>
            </a:r>
            <a:r>
              <a:rPr lang="pt-BR" sz="1400" dirty="0">
                <a:solidFill>
                  <a:schemeClr val="accent6"/>
                </a:solidFill>
              </a:rPr>
              <a:t> setup()</a:t>
            </a:r>
          </a:p>
          <a:p>
            <a:pPr algn="just"/>
            <a:r>
              <a:rPr lang="pt-BR" sz="1400" dirty="0">
                <a:solidFill>
                  <a:schemeClr val="accent6"/>
                </a:solidFill>
              </a:rPr>
              <a:t>{</a:t>
            </a:r>
          </a:p>
          <a:p>
            <a:pPr algn="just"/>
            <a:r>
              <a:rPr lang="pt-BR" sz="1400" dirty="0" err="1">
                <a:solidFill>
                  <a:schemeClr val="accent6"/>
                </a:solidFill>
              </a:rPr>
              <a:t>Serial.begin</a:t>
            </a:r>
            <a:r>
              <a:rPr lang="pt-BR" sz="1400" dirty="0">
                <a:solidFill>
                  <a:schemeClr val="accent6"/>
                </a:solidFill>
              </a:rPr>
              <a:t>(9600);</a:t>
            </a:r>
          </a:p>
          <a:p>
            <a:pPr algn="just"/>
            <a:r>
              <a:rPr lang="pt-BR" sz="1400" dirty="0" err="1">
                <a:solidFill>
                  <a:schemeClr val="accent6"/>
                </a:solidFill>
              </a:rPr>
              <a:t>pinMode</a:t>
            </a:r>
            <a:r>
              <a:rPr lang="pt-BR" sz="1400" dirty="0">
                <a:solidFill>
                  <a:schemeClr val="accent6"/>
                </a:solidFill>
              </a:rPr>
              <a:t>(13,OUTPUT);</a:t>
            </a:r>
          </a:p>
          <a:p>
            <a:pPr algn="just"/>
            <a:r>
              <a:rPr lang="pt-BR" sz="1400" dirty="0" err="1">
                <a:solidFill>
                  <a:schemeClr val="accent6"/>
                </a:solidFill>
              </a:rPr>
              <a:t>pinMode</a:t>
            </a:r>
            <a:r>
              <a:rPr lang="pt-BR" sz="1400" dirty="0">
                <a:solidFill>
                  <a:schemeClr val="accent6"/>
                </a:solidFill>
              </a:rPr>
              <a:t>(12,OUTPUT);</a:t>
            </a:r>
          </a:p>
          <a:p>
            <a:pPr algn="just"/>
            <a:r>
              <a:rPr lang="pt-BR" sz="1400" dirty="0" err="1">
                <a:solidFill>
                  <a:schemeClr val="accent6"/>
                </a:solidFill>
              </a:rPr>
              <a:t>pinMode</a:t>
            </a:r>
            <a:r>
              <a:rPr lang="pt-BR" sz="1400" dirty="0">
                <a:solidFill>
                  <a:schemeClr val="accent6"/>
                </a:solidFill>
              </a:rPr>
              <a:t>(11,OUTPUT);</a:t>
            </a:r>
          </a:p>
          <a:p>
            <a:pPr algn="just"/>
            <a:r>
              <a:rPr lang="pt-BR" sz="1400" dirty="0" err="1">
                <a:solidFill>
                  <a:schemeClr val="accent6"/>
                </a:solidFill>
              </a:rPr>
              <a:t>pinMode</a:t>
            </a:r>
            <a:r>
              <a:rPr lang="pt-BR" sz="1400" dirty="0">
                <a:solidFill>
                  <a:schemeClr val="accent6"/>
                </a:solidFill>
              </a:rPr>
              <a:t>(10,OUTPUT);</a:t>
            </a:r>
          </a:p>
          <a:p>
            <a:pPr algn="just"/>
            <a:r>
              <a:rPr lang="pt-BR" sz="1400" dirty="0" err="1">
                <a:solidFill>
                  <a:schemeClr val="accent6"/>
                </a:solidFill>
              </a:rPr>
              <a:t>pinMode</a:t>
            </a:r>
            <a:r>
              <a:rPr lang="pt-BR" sz="1400" dirty="0">
                <a:solidFill>
                  <a:schemeClr val="accent6"/>
                </a:solidFill>
              </a:rPr>
              <a:t>(9,OUTPUT);</a:t>
            </a:r>
          </a:p>
          <a:p>
            <a:pPr algn="just"/>
            <a:r>
              <a:rPr lang="pt-BR" sz="1400" dirty="0" err="1">
                <a:solidFill>
                  <a:schemeClr val="accent6"/>
                </a:solidFill>
              </a:rPr>
              <a:t>pinMode</a:t>
            </a:r>
            <a:r>
              <a:rPr lang="pt-BR" sz="1400" dirty="0">
                <a:solidFill>
                  <a:schemeClr val="accent6"/>
                </a:solidFill>
              </a:rPr>
              <a:t>(8,OUTPUT);</a:t>
            </a:r>
          </a:p>
          <a:p>
            <a:pPr algn="just"/>
            <a:r>
              <a:rPr lang="en-US" sz="1400" dirty="0" err="1">
                <a:solidFill>
                  <a:schemeClr val="accent6"/>
                </a:solidFill>
              </a:rPr>
              <a:t>pinMode</a:t>
            </a:r>
            <a:r>
              <a:rPr lang="en-US" sz="1400" dirty="0">
                <a:solidFill>
                  <a:schemeClr val="accent6"/>
                </a:solidFill>
              </a:rPr>
              <a:t>(7,OUTPUT);</a:t>
            </a:r>
          </a:p>
          <a:p>
            <a:pPr algn="just"/>
            <a:r>
              <a:rPr lang="en-US" sz="1400" dirty="0" err="1">
                <a:solidFill>
                  <a:schemeClr val="accent6"/>
                </a:solidFill>
              </a:rPr>
              <a:t>pinMode</a:t>
            </a:r>
            <a:r>
              <a:rPr lang="en-US" sz="1400" dirty="0">
                <a:solidFill>
                  <a:schemeClr val="accent6"/>
                </a:solidFill>
              </a:rPr>
              <a:t>(6,OUTPUT);</a:t>
            </a:r>
          </a:p>
          <a:p>
            <a:pPr algn="just"/>
            <a:r>
              <a:rPr lang="en-US" sz="1400" dirty="0">
                <a:solidFill>
                  <a:schemeClr val="accent6"/>
                </a:solidFill>
              </a:rPr>
              <a:t>}</a:t>
            </a:r>
          </a:p>
          <a:p>
            <a:pPr algn="just"/>
            <a:endParaRPr lang="en-US" sz="1400" dirty="0">
              <a:solidFill>
                <a:schemeClr val="accent6"/>
              </a:solidFill>
            </a:endParaRPr>
          </a:p>
          <a:p>
            <a:pPr algn="just"/>
            <a:r>
              <a:rPr lang="en-US" sz="1400" dirty="0">
                <a:solidFill>
                  <a:schemeClr val="accent6"/>
                </a:solidFill>
              </a:rPr>
              <a:t>void loop()</a:t>
            </a:r>
          </a:p>
          <a:p>
            <a:pPr algn="just"/>
            <a:r>
              <a:rPr lang="en-US" sz="1400" dirty="0">
                <a:solidFill>
                  <a:schemeClr val="accent6"/>
                </a:solidFill>
              </a:rPr>
              <a:t>{</a:t>
            </a:r>
          </a:p>
          <a:p>
            <a:pPr algn="just"/>
            <a:r>
              <a:rPr lang="en-US" sz="1400" dirty="0">
                <a:solidFill>
                  <a:schemeClr val="accent6"/>
                </a:solidFill>
              </a:rPr>
              <a:t>for (</a:t>
            </a:r>
            <a:r>
              <a:rPr lang="en-US" sz="1400" dirty="0" err="1">
                <a:solidFill>
                  <a:schemeClr val="accent6"/>
                </a:solidFill>
              </a:rPr>
              <a:t>int</a:t>
            </a:r>
            <a:r>
              <a:rPr lang="en-US" sz="1400" dirty="0">
                <a:solidFill>
                  <a:schemeClr val="accent6"/>
                </a:solidFill>
              </a:rPr>
              <a:t> x=0; x&lt;=10;x++)</a:t>
            </a:r>
          </a:p>
          <a:p>
            <a:pPr algn="just"/>
            <a:r>
              <a:rPr lang="en-US" sz="1400" dirty="0">
                <a:solidFill>
                  <a:schemeClr val="accent6"/>
                </a:solidFill>
              </a:rPr>
              <a:t>{</a:t>
            </a:r>
          </a:p>
          <a:p>
            <a:pPr algn="just"/>
            <a:r>
              <a:rPr lang="en-US" sz="1400" dirty="0" err="1">
                <a:solidFill>
                  <a:schemeClr val="accent6"/>
                </a:solidFill>
              </a:rPr>
              <a:t>imprimeNumero</a:t>
            </a:r>
            <a:r>
              <a:rPr lang="en-US" sz="1400" dirty="0">
                <a:solidFill>
                  <a:schemeClr val="accent6"/>
                </a:solidFill>
              </a:rPr>
              <a:t>(x);</a:t>
            </a:r>
          </a:p>
          <a:p>
            <a:pPr algn="just"/>
            <a:r>
              <a:rPr lang="en-US" sz="1400" dirty="0">
                <a:solidFill>
                  <a:schemeClr val="accent6"/>
                </a:solidFill>
              </a:rPr>
              <a:t>delay(1000);</a:t>
            </a:r>
          </a:p>
          <a:p>
            <a:pPr algn="just"/>
            <a:r>
              <a:rPr lang="en-US" sz="1400" dirty="0">
                <a:solidFill>
                  <a:schemeClr val="accent6"/>
                </a:solidFill>
              </a:rPr>
              <a:t>}</a:t>
            </a:r>
          </a:p>
          <a:p>
            <a:pPr algn="just"/>
            <a:r>
              <a:rPr lang="en-US" sz="1400" dirty="0">
                <a:solidFill>
                  <a:schemeClr val="accent6"/>
                </a:solidFill>
              </a:rPr>
              <a:t>}</a:t>
            </a:r>
            <a:endParaRPr lang="pt-BR" sz="1400" dirty="0">
              <a:solidFill>
                <a:schemeClr val="accent6"/>
              </a:solidFill>
            </a:endParaRPr>
          </a:p>
        </p:txBody>
      </p:sp>
    </p:spTree>
    <p:extLst>
      <p:ext uri="{BB962C8B-B14F-4D97-AF65-F5344CB8AC3E}">
        <p14:creationId xmlns:p14="http://schemas.microsoft.com/office/powerpoint/2010/main" val="3539642062"/>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2393324" y="311230"/>
            <a:ext cx="1950076" cy="400110"/>
          </a:xfrm>
          <a:prstGeom prst="rect">
            <a:avLst/>
          </a:prstGeom>
        </p:spPr>
        <p:txBody>
          <a:bodyPr wrap="square">
            <a:spAutoFit/>
          </a:bodyPr>
          <a:lstStyle/>
          <a:p>
            <a:r>
              <a:rPr lang="pt-BR" sz="2000" b="1" dirty="0">
                <a:solidFill>
                  <a:srgbClr val="7030A0"/>
                </a:solidFill>
              </a:rPr>
              <a:t>Tran</a:t>
            </a:r>
            <a:r>
              <a:rPr lang="pt-BR" sz="2000" b="1" dirty="0"/>
              <a:t>sist</a:t>
            </a:r>
            <a:r>
              <a:rPr lang="pt-BR" sz="2000" b="1" dirty="0">
                <a:solidFill>
                  <a:srgbClr val="FF0000"/>
                </a:solidFill>
              </a:rPr>
              <a:t>ores</a:t>
            </a:r>
            <a:endParaRPr lang="pt-BR" sz="2000" b="1" dirty="0">
              <a:solidFill>
                <a:schemeClr val="accent6"/>
              </a:solidFill>
            </a:endParaRPr>
          </a:p>
        </p:txBody>
      </p:sp>
      <p:sp>
        <p:nvSpPr>
          <p:cNvPr id="9" name="Retângulo 8"/>
          <p:cNvSpPr/>
          <p:nvPr/>
        </p:nvSpPr>
        <p:spPr>
          <a:xfrm>
            <a:off x="152400" y="2145015"/>
            <a:ext cx="3126201" cy="2923877"/>
          </a:xfrm>
          <a:prstGeom prst="rect">
            <a:avLst/>
          </a:prstGeom>
        </p:spPr>
        <p:txBody>
          <a:bodyPr wrap="square">
            <a:spAutoFit/>
          </a:bodyPr>
          <a:lstStyle/>
          <a:p>
            <a:pPr algn="just"/>
            <a:r>
              <a:rPr lang="pt-BR" sz="1400" dirty="0"/>
              <a:t>Os transistores funcionam como um controlador de fluxo de corrente.</a:t>
            </a:r>
          </a:p>
          <a:p>
            <a:pPr algn="just"/>
            <a:r>
              <a:rPr lang="pt-BR" sz="1400" dirty="0"/>
              <a:t>São como uma torneiras, possuem 3 terminais denominados de </a:t>
            </a:r>
            <a:r>
              <a:rPr lang="pt-BR" sz="1400" b="1" dirty="0"/>
              <a:t>“base”, “emissor” e “coletor”.</a:t>
            </a:r>
          </a:p>
          <a:p>
            <a:pPr algn="just"/>
            <a:r>
              <a:rPr lang="pt-BR" sz="1400" dirty="0"/>
              <a:t>A “base” tem a função da manopla da torneira ou seja, controlar o fluxo de corrente que irá fluir entre o “</a:t>
            </a:r>
            <a:r>
              <a:rPr lang="pt-BR" sz="1600" dirty="0"/>
              <a:t>coletor</a:t>
            </a:r>
            <a:r>
              <a:rPr lang="pt-BR" sz="1400" dirty="0"/>
              <a:t>” e o emissor (o que entra na torneira pela caixa d ́água e o que sai na boca da torneira).</a:t>
            </a:r>
          </a:p>
          <a:p>
            <a:pPr algn="just"/>
            <a:r>
              <a:rPr lang="pt-BR" sz="1400" dirty="0"/>
              <a:t>O transistor também funciona com um amplificador.</a:t>
            </a:r>
          </a:p>
        </p:txBody>
      </p:sp>
      <p:sp>
        <p:nvSpPr>
          <p:cNvPr id="8" name="Retângulo 7"/>
          <p:cNvSpPr/>
          <p:nvPr/>
        </p:nvSpPr>
        <p:spPr>
          <a:xfrm>
            <a:off x="314410" y="1600200"/>
            <a:ext cx="1950076" cy="400110"/>
          </a:xfrm>
          <a:prstGeom prst="rect">
            <a:avLst/>
          </a:prstGeom>
        </p:spPr>
        <p:txBody>
          <a:bodyPr wrap="square">
            <a:spAutoFit/>
          </a:bodyPr>
          <a:lstStyle/>
          <a:p>
            <a:r>
              <a:rPr lang="pt-BR" sz="2000" b="1" dirty="0">
                <a:solidFill>
                  <a:srgbClr val="7030A0"/>
                </a:solidFill>
              </a:rPr>
              <a:t>Tran</a:t>
            </a:r>
            <a:r>
              <a:rPr lang="pt-BR" sz="2000" b="1" dirty="0"/>
              <a:t>sist</a:t>
            </a:r>
            <a:r>
              <a:rPr lang="pt-BR" sz="2000" b="1" dirty="0">
                <a:solidFill>
                  <a:srgbClr val="FF0000"/>
                </a:solidFill>
              </a:rPr>
              <a:t>or</a:t>
            </a:r>
            <a:endParaRPr lang="pt-BR" sz="2000" b="1" dirty="0">
              <a:solidFill>
                <a:schemeClr val="accent6"/>
              </a:solidFill>
            </a:endParaRPr>
          </a:p>
        </p:txBody>
      </p:sp>
      <p:pic>
        <p:nvPicPr>
          <p:cNvPr id="2" name="Imagem 1"/>
          <p:cNvPicPr>
            <a:picLocks noChangeAspect="1"/>
          </p:cNvPicPr>
          <p:nvPr/>
        </p:nvPicPr>
        <p:blipFill>
          <a:blip r:embed="rId2"/>
          <a:stretch>
            <a:fillRect/>
          </a:stretch>
        </p:blipFill>
        <p:spPr>
          <a:xfrm>
            <a:off x="4340307" y="2022133"/>
            <a:ext cx="1638599" cy="1443914"/>
          </a:xfrm>
          <a:prstGeom prst="rect">
            <a:avLst/>
          </a:prstGeom>
        </p:spPr>
      </p:pic>
      <p:pic>
        <p:nvPicPr>
          <p:cNvPr id="3" name="Imagem 2"/>
          <p:cNvPicPr>
            <a:picLocks noChangeAspect="1"/>
          </p:cNvPicPr>
          <p:nvPr/>
        </p:nvPicPr>
        <p:blipFill>
          <a:blip r:embed="rId3"/>
          <a:stretch>
            <a:fillRect/>
          </a:stretch>
        </p:blipFill>
        <p:spPr>
          <a:xfrm>
            <a:off x="3962400" y="3769315"/>
            <a:ext cx="1550712" cy="1893790"/>
          </a:xfrm>
          <a:prstGeom prst="rect">
            <a:avLst/>
          </a:prstGeom>
        </p:spPr>
      </p:pic>
      <p:pic>
        <p:nvPicPr>
          <p:cNvPr id="5" name="Imagem 4"/>
          <p:cNvPicPr>
            <a:picLocks noChangeAspect="1"/>
          </p:cNvPicPr>
          <p:nvPr/>
        </p:nvPicPr>
        <p:blipFill>
          <a:blip r:embed="rId4"/>
          <a:stretch>
            <a:fillRect/>
          </a:stretch>
        </p:blipFill>
        <p:spPr>
          <a:xfrm>
            <a:off x="5978906" y="1950841"/>
            <a:ext cx="1970331" cy="1123356"/>
          </a:xfrm>
          <a:prstGeom prst="rect">
            <a:avLst/>
          </a:prstGeom>
        </p:spPr>
      </p:pic>
      <p:pic>
        <p:nvPicPr>
          <p:cNvPr id="6" name="Imagem 5"/>
          <p:cNvPicPr>
            <a:picLocks noChangeAspect="1"/>
          </p:cNvPicPr>
          <p:nvPr/>
        </p:nvPicPr>
        <p:blipFill>
          <a:blip r:embed="rId5"/>
          <a:stretch>
            <a:fillRect/>
          </a:stretch>
        </p:blipFill>
        <p:spPr>
          <a:xfrm>
            <a:off x="6153912" y="4419600"/>
            <a:ext cx="780288" cy="788800"/>
          </a:xfrm>
          <a:prstGeom prst="rect">
            <a:avLst/>
          </a:prstGeom>
        </p:spPr>
      </p:pic>
      <p:pic>
        <p:nvPicPr>
          <p:cNvPr id="10" name="Imagem 9"/>
          <p:cNvPicPr>
            <a:picLocks noChangeAspect="1"/>
          </p:cNvPicPr>
          <p:nvPr/>
        </p:nvPicPr>
        <p:blipFill>
          <a:blip r:embed="rId6"/>
          <a:stretch>
            <a:fillRect/>
          </a:stretch>
        </p:blipFill>
        <p:spPr>
          <a:xfrm>
            <a:off x="6934200" y="3200400"/>
            <a:ext cx="1012453" cy="1028029"/>
          </a:xfrm>
          <a:prstGeom prst="rect">
            <a:avLst/>
          </a:prstGeom>
        </p:spPr>
      </p:pic>
      <p:pic>
        <p:nvPicPr>
          <p:cNvPr id="13" name="Imagem 12"/>
          <p:cNvPicPr>
            <a:picLocks noChangeAspect="1"/>
          </p:cNvPicPr>
          <p:nvPr/>
        </p:nvPicPr>
        <p:blipFill>
          <a:blip r:embed="rId7"/>
          <a:stretch>
            <a:fillRect/>
          </a:stretch>
        </p:blipFill>
        <p:spPr>
          <a:xfrm>
            <a:off x="6934200" y="4263950"/>
            <a:ext cx="893488" cy="818247"/>
          </a:xfrm>
          <a:prstGeom prst="rect">
            <a:avLst/>
          </a:prstGeom>
        </p:spPr>
      </p:pic>
      <p:pic>
        <p:nvPicPr>
          <p:cNvPr id="14" name="Imagem 13"/>
          <p:cNvPicPr>
            <a:picLocks noChangeAspect="1"/>
          </p:cNvPicPr>
          <p:nvPr/>
        </p:nvPicPr>
        <p:blipFill>
          <a:blip r:embed="rId8"/>
          <a:stretch>
            <a:fillRect/>
          </a:stretch>
        </p:blipFill>
        <p:spPr>
          <a:xfrm>
            <a:off x="7108066" y="5120362"/>
            <a:ext cx="1121534" cy="975638"/>
          </a:xfrm>
          <a:prstGeom prst="rect">
            <a:avLst/>
          </a:prstGeom>
        </p:spPr>
      </p:pic>
    </p:spTree>
    <p:extLst>
      <p:ext uri="{BB962C8B-B14F-4D97-AF65-F5344CB8AC3E}">
        <p14:creationId xmlns:p14="http://schemas.microsoft.com/office/powerpoint/2010/main" val="306449793"/>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2393324" y="311230"/>
            <a:ext cx="5455276" cy="400110"/>
          </a:xfrm>
          <a:prstGeom prst="rect">
            <a:avLst/>
          </a:prstGeom>
        </p:spPr>
        <p:txBody>
          <a:bodyPr wrap="square">
            <a:spAutoFit/>
          </a:bodyPr>
          <a:lstStyle/>
          <a:p>
            <a:r>
              <a:rPr lang="pt-BR" sz="2000" b="1" dirty="0">
                <a:solidFill>
                  <a:srgbClr val="FF0000"/>
                </a:solidFill>
              </a:rPr>
              <a:t>Cont</a:t>
            </a:r>
            <a:r>
              <a:rPr lang="pt-BR" sz="2000" b="1" dirty="0">
                <a:solidFill>
                  <a:schemeClr val="accent6"/>
                </a:solidFill>
              </a:rPr>
              <a:t>role </a:t>
            </a:r>
            <a:r>
              <a:rPr lang="pt-BR" sz="2000" b="1" dirty="0">
                <a:solidFill>
                  <a:srgbClr val="C00000"/>
                </a:solidFill>
              </a:rPr>
              <a:t>de </a:t>
            </a:r>
            <a:r>
              <a:rPr lang="pt-BR" sz="2000" b="1" dirty="0" err="1">
                <a:solidFill>
                  <a:schemeClr val="tx2"/>
                </a:solidFill>
              </a:rPr>
              <a:t>Lam</a:t>
            </a:r>
            <a:r>
              <a:rPr lang="pt-BR" sz="2000" b="1" dirty="0" err="1">
                <a:solidFill>
                  <a:schemeClr val="bg1">
                    <a:lumMod val="50000"/>
                  </a:schemeClr>
                </a:solidFill>
              </a:rPr>
              <a:t>pa</a:t>
            </a:r>
            <a:r>
              <a:rPr lang="pt-BR" sz="2000" b="1" dirty="0" err="1">
                <a:solidFill>
                  <a:srgbClr val="C00000"/>
                </a:solidFill>
              </a:rPr>
              <a:t>das</a:t>
            </a:r>
            <a:r>
              <a:rPr lang="pt-BR" sz="2000" b="1" dirty="0">
                <a:solidFill>
                  <a:srgbClr val="C00000"/>
                </a:solidFill>
              </a:rPr>
              <a:t> &amp;</a:t>
            </a:r>
            <a:r>
              <a:rPr lang="pt-BR" sz="2000" b="1" dirty="0">
                <a:solidFill>
                  <a:schemeClr val="accent6"/>
                </a:solidFill>
              </a:rPr>
              <a:t> </a:t>
            </a:r>
            <a:r>
              <a:rPr lang="pt-BR" sz="2000" b="1" dirty="0">
                <a:solidFill>
                  <a:schemeClr val="accent1">
                    <a:lumMod val="50000"/>
                  </a:schemeClr>
                </a:solidFill>
              </a:rPr>
              <a:t>Tom</a:t>
            </a:r>
            <a:r>
              <a:rPr lang="pt-BR" sz="2000" b="1" dirty="0">
                <a:solidFill>
                  <a:schemeClr val="accent6"/>
                </a:solidFill>
              </a:rPr>
              <a:t>a</a:t>
            </a:r>
            <a:r>
              <a:rPr lang="pt-BR" sz="2000" b="1" dirty="0">
                <a:solidFill>
                  <a:srgbClr val="FF6600"/>
                </a:solidFill>
              </a:rPr>
              <a:t>das</a:t>
            </a:r>
          </a:p>
        </p:txBody>
      </p:sp>
      <p:sp>
        <p:nvSpPr>
          <p:cNvPr id="9" name="Retângulo 8"/>
          <p:cNvSpPr/>
          <p:nvPr/>
        </p:nvSpPr>
        <p:spPr>
          <a:xfrm>
            <a:off x="152400" y="1631752"/>
            <a:ext cx="3505200" cy="4616648"/>
          </a:xfrm>
          <a:prstGeom prst="rect">
            <a:avLst/>
          </a:prstGeom>
        </p:spPr>
        <p:txBody>
          <a:bodyPr wrap="square">
            <a:spAutoFit/>
          </a:bodyPr>
          <a:lstStyle/>
          <a:p>
            <a:pPr algn="just"/>
            <a:r>
              <a:rPr lang="pt-BR" sz="1400" dirty="0"/>
              <a:t>Pelo motivo do </a:t>
            </a:r>
            <a:r>
              <a:rPr lang="pt-BR" sz="1400" dirty="0" err="1"/>
              <a:t>arduino</a:t>
            </a:r>
            <a:r>
              <a:rPr lang="pt-BR" sz="1400" dirty="0"/>
              <a:t> trabalhar com </a:t>
            </a:r>
            <a:r>
              <a:rPr lang="pt-BR" sz="1400" b="1" dirty="0"/>
              <a:t>5</a:t>
            </a:r>
            <a:r>
              <a:rPr lang="pt-BR" sz="1400" dirty="0"/>
              <a:t> volts  corrente contínua, não é possível liga-lo a um fio 110 volts, simplesmente pelo motivo de que, a energia elétrica das residências cujas tomadas e lâmpadas trabalham de forma inversa, ou seja, com corrente alternada nos valores de </a:t>
            </a:r>
            <a:r>
              <a:rPr lang="pt-BR" sz="1400" b="1" dirty="0"/>
              <a:t>127</a:t>
            </a:r>
            <a:r>
              <a:rPr lang="pt-BR" sz="1400" dirty="0"/>
              <a:t> ou </a:t>
            </a:r>
            <a:r>
              <a:rPr lang="pt-BR" sz="1400" b="1" dirty="0"/>
              <a:t>220</a:t>
            </a:r>
            <a:r>
              <a:rPr lang="pt-BR" sz="1400" dirty="0"/>
              <a:t> volts. </a:t>
            </a:r>
          </a:p>
          <a:p>
            <a:pPr algn="just"/>
            <a:endParaRPr lang="pt-BR" sz="1400" dirty="0"/>
          </a:p>
          <a:p>
            <a:pPr algn="just"/>
            <a:r>
              <a:rPr lang="pt-BR" sz="1400" dirty="0"/>
              <a:t>Este é um dos principais motivos que torna-se inviável a transmissão de corrente contínua para longas distâncias. Em sendo assim, como fazer com que o </a:t>
            </a:r>
            <a:r>
              <a:rPr lang="pt-BR" sz="1400" dirty="0" err="1"/>
              <a:t>arduino</a:t>
            </a:r>
            <a:r>
              <a:rPr lang="pt-BR" sz="1400" dirty="0"/>
              <a:t> controle tomadas e lâmpadas?</a:t>
            </a:r>
          </a:p>
          <a:p>
            <a:pPr algn="just"/>
            <a:endParaRPr lang="pt-BR" sz="1400" dirty="0"/>
          </a:p>
          <a:p>
            <a:pPr algn="just"/>
            <a:r>
              <a:rPr lang="pt-BR" sz="1400" dirty="0"/>
              <a:t>Existe um equipamento denominado relé, que nada mais é que um interruptor eletromagnético, que quando energizado faz com que o interruptor feche um determinado contato.</a:t>
            </a:r>
          </a:p>
          <a:p>
            <a:pPr algn="just"/>
            <a:endParaRPr lang="pt-BR" sz="1400" dirty="0"/>
          </a:p>
        </p:txBody>
      </p:sp>
      <p:sp>
        <p:nvSpPr>
          <p:cNvPr id="11" name="Retângulo 10"/>
          <p:cNvSpPr/>
          <p:nvPr/>
        </p:nvSpPr>
        <p:spPr>
          <a:xfrm>
            <a:off x="914400" y="1143000"/>
            <a:ext cx="2438400" cy="338554"/>
          </a:xfrm>
          <a:prstGeom prst="rect">
            <a:avLst/>
          </a:prstGeom>
        </p:spPr>
        <p:txBody>
          <a:bodyPr wrap="square">
            <a:spAutoFit/>
          </a:bodyPr>
          <a:lstStyle/>
          <a:p>
            <a:r>
              <a:rPr lang="pt-BR" sz="1600" b="1" dirty="0" err="1">
                <a:solidFill>
                  <a:schemeClr val="tx2"/>
                </a:solidFill>
              </a:rPr>
              <a:t>Lam</a:t>
            </a:r>
            <a:r>
              <a:rPr lang="pt-BR" sz="1600" b="1" dirty="0" err="1">
                <a:solidFill>
                  <a:schemeClr val="bg1">
                    <a:lumMod val="50000"/>
                  </a:schemeClr>
                </a:solidFill>
              </a:rPr>
              <a:t>pa</a:t>
            </a:r>
            <a:r>
              <a:rPr lang="pt-BR" sz="1600" b="1" dirty="0" err="1">
                <a:solidFill>
                  <a:srgbClr val="C00000"/>
                </a:solidFill>
              </a:rPr>
              <a:t>das</a:t>
            </a:r>
            <a:r>
              <a:rPr lang="pt-BR" sz="1600" b="1" dirty="0">
                <a:solidFill>
                  <a:srgbClr val="C00000"/>
                </a:solidFill>
              </a:rPr>
              <a:t> &amp;</a:t>
            </a:r>
            <a:r>
              <a:rPr lang="pt-BR" sz="1600" b="1" dirty="0">
                <a:solidFill>
                  <a:schemeClr val="accent6"/>
                </a:solidFill>
              </a:rPr>
              <a:t> </a:t>
            </a:r>
            <a:r>
              <a:rPr lang="pt-BR" sz="1600" b="1" dirty="0">
                <a:solidFill>
                  <a:schemeClr val="accent1">
                    <a:lumMod val="50000"/>
                  </a:schemeClr>
                </a:solidFill>
              </a:rPr>
              <a:t>Tom</a:t>
            </a:r>
            <a:r>
              <a:rPr lang="pt-BR" sz="1600" b="1" dirty="0">
                <a:solidFill>
                  <a:schemeClr val="accent6"/>
                </a:solidFill>
              </a:rPr>
              <a:t>a</a:t>
            </a:r>
            <a:r>
              <a:rPr lang="pt-BR" sz="1600" b="1" dirty="0">
                <a:solidFill>
                  <a:srgbClr val="FFC000"/>
                </a:solidFill>
              </a:rPr>
              <a:t>das</a:t>
            </a:r>
            <a:endParaRPr lang="pt-BR" sz="1600" b="1" dirty="0">
              <a:solidFill>
                <a:schemeClr val="accent6"/>
              </a:solidFill>
            </a:endParaRPr>
          </a:p>
        </p:txBody>
      </p:sp>
      <p:pic>
        <p:nvPicPr>
          <p:cNvPr id="6" name="Imagem 5"/>
          <p:cNvPicPr>
            <a:picLocks noChangeAspect="1"/>
          </p:cNvPicPr>
          <p:nvPr/>
        </p:nvPicPr>
        <p:blipFill>
          <a:blip r:embed="rId2"/>
          <a:stretch>
            <a:fillRect/>
          </a:stretch>
        </p:blipFill>
        <p:spPr>
          <a:xfrm>
            <a:off x="6632771" y="1905000"/>
            <a:ext cx="2358829" cy="1610492"/>
          </a:xfrm>
          <a:prstGeom prst="rect">
            <a:avLst/>
          </a:prstGeom>
        </p:spPr>
      </p:pic>
      <p:pic>
        <p:nvPicPr>
          <p:cNvPr id="5" name="Imagem 4"/>
          <p:cNvPicPr>
            <a:picLocks noChangeAspect="1"/>
          </p:cNvPicPr>
          <p:nvPr/>
        </p:nvPicPr>
        <p:blipFill>
          <a:blip r:embed="rId3"/>
          <a:stretch>
            <a:fillRect/>
          </a:stretch>
        </p:blipFill>
        <p:spPr>
          <a:xfrm>
            <a:off x="8306907" y="2772774"/>
            <a:ext cx="684693" cy="842380"/>
          </a:xfrm>
          <a:prstGeom prst="rect">
            <a:avLst/>
          </a:prstGeom>
        </p:spPr>
      </p:pic>
      <p:pic>
        <p:nvPicPr>
          <p:cNvPr id="8" name="Imagem 7"/>
          <p:cNvPicPr>
            <a:picLocks noChangeAspect="1"/>
          </p:cNvPicPr>
          <p:nvPr/>
        </p:nvPicPr>
        <p:blipFill>
          <a:blip r:embed="rId4"/>
          <a:stretch>
            <a:fillRect/>
          </a:stretch>
        </p:blipFill>
        <p:spPr>
          <a:xfrm>
            <a:off x="7914558" y="4038600"/>
            <a:ext cx="1158832" cy="996983"/>
          </a:xfrm>
          <a:prstGeom prst="rect">
            <a:avLst/>
          </a:prstGeom>
        </p:spPr>
      </p:pic>
      <p:sp>
        <p:nvSpPr>
          <p:cNvPr id="13" name="Retângulo 12"/>
          <p:cNvSpPr/>
          <p:nvPr/>
        </p:nvSpPr>
        <p:spPr>
          <a:xfrm>
            <a:off x="6934200" y="3581400"/>
            <a:ext cx="1918017" cy="307777"/>
          </a:xfrm>
          <a:prstGeom prst="rect">
            <a:avLst/>
          </a:prstGeom>
        </p:spPr>
        <p:txBody>
          <a:bodyPr wrap="square">
            <a:spAutoFit/>
          </a:bodyPr>
          <a:lstStyle/>
          <a:p>
            <a:r>
              <a:rPr lang="pt-BR" sz="1400" b="1" dirty="0">
                <a:solidFill>
                  <a:schemeClr val="tx2"/>
                </a:solidFill>
              </a:rPr>
              <a:t>Rele </a:t>
            </a:r>
            <a:r>
              <a:rPr lang="pt-BR" sz="1400" b="1" dirty="0">
                <a:solidFill>
                  <a:srgbClr val="C00000"/>
                </a:solidFill>
              </a:rPr>
              <a:t> &amp;</a:t>
            </a:r>
            <a:r>
              <a:rPr lang="pt-BR" sz="1400" b="1" dirty="0">
                <a:solidFill>
                  <a:schemeClr val="accent6"/>
                </a:solidFill>
              </a:rPr>
              <a:t> </a:t>
            </a:r>
            <a:r>
              <a:rPr lang="pt-BR" sz="1400" b="1" dirty="0" err="1">
                <a:solidFill>
                  <a:schemeClr val="accent6"/>
                </a:solidFill>
              </a:rPr>
              <a:t>Arduino</a:t>
            </a:r>
            <a:endParaRPr lang="pt-BR" sz="1400" b="1" dirty="0">
              <a:solidFill>
                <a:schemeClr val="accent6"/>
              </a:solidFill>
            </a:endParaRPr>
          </a:p>
        </p:txBody>
      </p:sp>
      <p:sp>
        <p:nvSpPr>
          <p:cNvPr id="14" name="Retângulo 13"/>
          <p:cNvSpPr/>
          <p:nvPr/>
        </p:nvSpPr>
        <p:spPr>
          <a:xfrm>
            <a:off x="7390293" y="1524000"/>
            <a:ext cx="763107" cy="307777"/>
          </a:xfrm>
          <a:prstGeom prst="rect">
            <a:avLst/>
          </a:prstGeom>
        </p:spPr>
        <p:txBody>
          <a:bodyPr wrap="square">
            <a:spAutoFit/>
          </a:bodyPr>
          <a:lstStyle/>
          <a:p>
            <a:r>
              <a:rPr lang="pt-BR" sz="1400" b="1" dirty="0">
                <a:solidFill>
                  <a:srgbClr val="C00000"/>
                </a:solidFill>
              </a:rPr>
              <a:t>Rele</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pic>
        <p:nvPicPr>
          <p:cNvPr id="10" name="Imagem 9"/>
          <p:cNvPicPr>
            <a:picLocks noChangeAspect="1"/>
          </p:cNvPicPr>
          <p:nvPr/>
        </p:nvPicPr>
        <p:blipFill>
          <a:blip r:embed="rId5"/>
          <a:stretch>
            <a:fillRect/>
          </a:stretch>
        </p:blipFill>
        <p:spPr>
          <a:xfrm>
            <a:off x="6470673" y="4038700"/>
            <a:ext cx="1225527" cy="996884"/>
          </a:xfrm>
          <a:prstGeom prst="rect">
            <a:avLst/>
          </a:prstGeom>
        </p:spPr>
      </p:pic>
      <p:pic>
        <p:nvPicPr>
          <p:cNvPr id="17" name="Imagem 16"/>
          <p:cNvPicPr>
            <a:picLocks noChangeAspect="1"/>
          </p:cNvPicPr>
          <p:nvPr/>
        </p:nvPicPr>
        <p:blipFill>
          <a:blip r:embed="rId6"/>
          <a:stretch>
            <a:fillRect/>
          </a:stretch>
        </p:blipFill>
        <p:spPr>
          <a:xfrm>
            <a:off x="6705600" y="5562600"/>
            <a:ext cx="678180" cy="685800"/>
          </a:xfrm>
          <a:prstGeom prst="rect">
            <a:avLst/>
          </a:prstGeom>
        </p:spPr>
      </p:pic>
      <p:sp>
        <p:nvSpPr>
          <p:cNvPr id="18" name="Retângulo 17"/>
          <p:cNvSpPr/>
          <p:nvPr/>
        </p:nvSpPr>
        <p:spPr>
          <a:xfrm>
            <a:off x="6477000" y="5188834"/>
            <a:ext cx="1066800" cy="307777"/>
          </a:xfrm>
          <a:prstGeom prst="rect">
            <a:avLst/>
          </a:prstGeom>
        </p:spPr>
        <p:txBody>
          <a:bodyPr wrap="square">
            <a:spAutoFit/>
          </a:bodyPr>
          <a:lstStyle/>
          <a:p>
            <a:r>
              <a:rPr lang="pt-BR" sz="1400" b="1" dirty="0">
                <a:solidFill>
                  <a:schemeClr val="accent2"/>
                </a:solidFill>
              </a:rPr>
              <a:t>Trans</a:t>
            </a:r>
            <a:r>
              <a:rPr lang="pt-BR" sz="1400" b="1" dirty="0">
                <a:solidFill>
                  <a:srgbClr val="C00000"/>
                </a:solidFill>
              </a:rPr>
              <a:t>istor</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19" name="Retângulo 18"/>
          <p:cNvSpPr/>
          <p:nvPr/>
        </p:nvSpPr>
        <p:spPr>
          <a:xfrm>
            <a:off x="3657600" y="1600200"/>
            <a:ext cx="2813073" cy="4647426"/>
          </a:xfrm>
          <a:prstGeom prst="rect">
            <a:avLst/>
          </a:prstGeom>
        </p:spPr>
        <p:txBody>
          <a:bodyPr wrap="square">
            <a:spAutoFit/>
          </a:bodyPr>
          <a:lstStyle/>
          <a:p>
            <a:pPr algn="just"/>
            <a:r>
              <a:rPr lang="pt-BR" sz="1400" dirty="0"/>
              <a:t>Por sua vez, esses contatos poderão estar normalmente abertos (desconectados) ou normalmente fechados (conectados), também conhecidos como as siglas </a:t>
            </a:r>
            <a:r>
              <a:rPr lang="pt-BR" sz="1400" b="1" dirty="0"/>
              <a:t>NO</a:t>
            </a:r>
            <a:r>
              <a:rPr lang="pt-BR" sz="1400" dirty="0"/>
              <a:t> e </a:t>
            </a:r>
            <a:r>
              <a:rPr lang="pt-BR" sz="1400" b="1" dirty="0"/>
              <a:t>NC</a:t>
            </a:r>
            <a:r>
              <a:rPr lang="pt-BR" sz="1400" dirty="0"/>
              <a:t> em inglês ou </a:t>
            </a:r>
            <a:r>
              <a:rPr lang="pt-BR" sz="1400" b="1" dirty="0"/>
              <a:t>NA</a:t>
            </a:r>
            <a:r>
              <a:rPr lang="pt-BR" sz="1400" dirty="0"/>
              <a:t> e </a:t>
            </a:r>
            <a:r>
              <a:rPr lang="pt-BR" sz="1400" b="1" dirty="0"/>
              <a:t>NF</a:t>
            </a:r>
            <a:r>
              <a:rPr lang="pt-BR" sz="1400" dirty="0"/>
              <a:t> em português.</a:t>
            </a:r>
          </a:p>
          <a:p>
            <a:pPr algn="just"/>
            <a:endParaRPr lang="pt-BR" sz="1400" dirty="0"/>
          </a:p>
          <a:p>
            <a:pPr algn="just"/>
            <a:r>
              <a:rPr lang="pt-BR" sz="1400" dirty="0"/>
              <a:t>É de conhecimento que o </a:t>
            </a:r>
            <a:r>
              <a:rPr lang="pt-BR" sz="1400" dirty="0" err="1"/>
              <a:t>arduino</a:t>
            </a:r>
            <a:r>
              <a:rPr lang="pt-BR" sz="1400" dirty="0"/>
              <a:t> fornece no máximo </a:t>
            </a:r>
            <a:r>
              <a:rPr lang="pt-BR" sz="1400" b="1" dirty="0"/>
              <a:t>40mA</a:t>
            </a:r>
            <a:r>
              <a:rPr lang="pt-BR" sz="1400" dirty="0"/>
              <a:t> em suas portas. </a:t>
            </a:r>
          </a:p>
          <a:p>
            <a:pPr algn="just"/>
            <a:endParaRPr lang="pt-BR" sz="1400" dirty="0"/>
          </a:p>
          <a:p>
            <a:pPr algn="just"/>
            <a:r>
              <a:rPr lang="pt-BR" sz="1400" dirty="0"/>
              <a:t>No entanto , para acionar o Relé, é necessário de aproximadamente </a:t>
            </a:r>
            <a:r>
              <a:rPr lang="pt-BR" sz="1400" b="1" dirty="0"/>
              <a:t>70mA</a:t>
            </a:r>
            <a:r>
              <a:rPr lang="pt-BR" sz="1400" dirty="0"/>
              <a:t>. Em sendo assim, devemos ligar um transistor entre o </a:t>
            </a:r>
            <a:r>
              <a:rPr lang="pt-BR" sz="1400" dirty="0" err="1"/>
              <a:t>Arduino</a:t>
            </a:r>
            <a:r>
              <a:rPr lang="pt-BR" sz="1400" dirty="0"/>
              <a:t> e o Relé.</a:t>
            </a:r>
          </a:p>
          <a:p>
            <a:pPr algn="just"/>
            <a:endParaRPr lang="pt-BR" sz="1400" dirty="0"/>
          </a:p>
          <a:p>
            <a:pPr algn="just"/>
            <a:endParaRPr lang="pt-BR" sz="1400" dirty="0"/>
          </a:p>
        </p:txBody>
      </p:sp>
    </p:spTree>
    <p:extLst>
      <p:ext uri="{BB962C8B-B14F-4D97-AF65-F5344CB8AC3E}">
        <p14:creationId xmlns:p14="http://schemas.microsoft.com/office/powerpoint/2010/main" val="2412075042"/>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p:cNvPicPr>
            <a:picLocks noChangeAspect="1"/>
          </p:cNvPicPr>
          <p:nvPr/>
        </p:nvPicPr>
        <p:blipFill>
          <a:blip r:embed="rId2"/>
          <a:stretch>
            <a:fillRect/>
          </a:stretch>
        </p:blipFill>
        <p:spPr>
          <a:xfrm>
            <a:off x="3938587" y="5715000"/>
            <a:ext cx="1090613" cy="685026"/>
          </a:xfrm>
          <a:prstGeom prst="rect">
            <a:avLst/>
          </a:prstGeom>
        </p:spPr>
      </p:pic>
      <p:sp>
        <p:nvSpPr>
          <p:cNvPr id="7" name="Retângulo 6"/>
          <p:cNvSpPr/>
          <p:nvPr/>
        </p:nvSpPr>
        <p:spPr>
          <a:xfrm>
            <a:off x="2393324" y="311230"/>
            <a:ext cx="5455276" cy="400110"/>
          </a:xfrm>
          <a:prstGeom prst="rect">
            <a:avLst/>
          </a:prstGeom>
        </p:spPr>
        <p:txBody>
          <a:bodyPr wrap="square">
            <a:spAutoFit/>
          </a:bodyPr>
          <a:lstStyle/>
          <a:p>
            <a:r>
              <a:rPr lang="pt-BR" sz="2000" b="1" dirty="0">
                <a:solidFill>
                  <a:srgbClr val="FF0000"/>
                </a:solidFill>
              </a:rPr>
              <a:t>Cont</a:t>
            </a:r>
            <a:r>
              <a:rPr lang="pt-BR" sz="2000" b="1" dirty="0">
                <a:solidFill>
                  <a:schemeClr val="accent6"/>
                </a:solidFill>
              </a:rPr>
              <a:t>role </a:t>
            </a:r>
            <a:r>
              <a:rPr lang="pt-BR" sz="2000" b="1" dirty="0">
                <a:solidFill>
                  <a:srgbClr val="C00000"/>
                </a:solidFill>
              </a:rPr>
              <a:t>de </a:t>
            </a:r>
            <a:r>
              <a:rPr lang="pt-BR" sz="2000" b="1" dirty="0" err="1">
                <a:solidFill>
                  <a:schemeClr val="tx2"/>
                </a:solidFill>
              </a:rPr>
              <a:t>Lam</a:t>
            </a:r>
            <a:r>
              <a:rPr lang="pt-BR" sz="2000" b="1" dirty="0" err="1">
                <a:solidFill>
                  <a:schemeClr val="bg1">
                    <a:lumMod val="50000"/>
                  </a:schemeClr>
                </a:solidFill>
              </a:rPr>
              <a:t>pa</a:t>
            </a:r>
            <a:r>
              <a:rPr lang="pt-BR" sz="2000" b="1" dirty="0" err="1">
                <a:solidFill>
                  <a:srgbClr val="C00000"/>
                </a:solidFill>
              </a:rPr>
              <a:t>das</a:t>
            </a:r>
            <a:r>
              <a:rPr lang="pt-BR" sz="2000" b="1" dirty="0">
                <a:solidFill>
                  <a:srgbClr val="C00000"/>
                </a:solidFill>
              </a:rPr>
              <a:t> &amp;</a:t>
            </a:r>
            <a:r>
              <a:rPr lang="pt-BR" sz="2000" b="1" dirty="0">
                <a:solidFill>
                  <a:schemeClr val="accent6"/>
                </a:solidFill>
              </a:rPr>
              <a:t> </a:t>
            </a:r>
            <a:r>
              <a:rPr lang="pt-BR" sz="2000" b="1" dirty="0">
                <a:solidFill>
                  <a:schemeClr val="accent1">
                    <a:lumMod val="50000"/>
                  </a:schemeClr>
                </a:solidFill>
              </a:rPr>
              <a:t>Tom</a:t>
            </a:r>
            <a:r>
              <a:rPr lang="pt-BR" sz="2000" b="1" dirty="0">
                <a:solidFill>
                  <a:schemeClr val="accent6"/>
                </a:solidFill>
              </a:rPr>
              <a:t>a</a:t>
            </a:r>
            <a:r>
              <a:rPr lang="pt-BR" sz="2000" b="1" dirty="0">
                <a:solidFill>
                  <a:srgbClr val="FF6600"/>
                </a:solidFill>
              </a:rPr>
              <a:t>das</a:t>
            </a:r>
          </a:p>
        </p:txBody>
      </p:sp>
      <p:sp>
        <p:nvSpPr>
          <p:cNvPr id="11" name="Retângulo 10"/>
          <p:cNvSpPr/>
          <p:nvPr/>
        </p:nvSpPr>
        <p:spPr>
          <a:xfrm>
            <a:off x="914400" y="1143000"/>
            <a:ext cx="2438400" cy="338554"/>
          </a:xfrm>
          <a:prstGeom prst="rect">
            <a:avLst/>
          </a:prstGeom>
        </p:spPr>
        <p:txBody>
          <a:bodyPr wrap="square">
            <a:spAutoFit/>
          </a:bodyPr>
          <a:lstStyle/>
          <a:p>
            <a:r>
              <a:rPr lang="pt-BR" sz="1600" b="1" dirty="0" err="1">
                <a:solidFill>
                  <a:schemeClr val="tx2"/>
                </a:solidFill>
              </a:rPr>
              <a:t>Lam</a:t>
            </a:r>
            <a:r>
              <a:rPr lang="pt-BR" sz="1600" b="1" dirty="0" err="1">
                <a:solidFill>
                  <a:schemeClr val="bg1">
                    <a:lumMod val="50000"/>
                  </a:schemeClr>
                </a:solidFill>
              </a:rPr>
              <a:t>pa</a:t>
            </a:r>
            <a:r>
              <a:rPr lang="pt-BR" sz="1600" b="1" dirty="0" err="1">
                <a:solidFill>
                  <a:srgbClr val="C00000"/>
                </a:solidFill>
              </a:rPr>
              <a:t>das</a:t>
            </a:r>
            <a:r>
              <a:rPr lang="pt-BR" sz="1600" b="1" dirty="0">
                <a:solidFill>
                  <a:srgbClr val="C00000"/>
                </a:solidFill>
              </a:rPr>
              <a:t> &amp;</a:t>
            </a:r>
            <a:r>
              <a:rPr lang="pt-BR" sz="1600" b="1" dirty="0">
                <a:solidFill>
                  <a:schemeClr val="accent6"/>
                </a:solidFill>
              </a:rPr>
              <a:t> </a:t>
            </a:r>
            <a:r>
              <a:rPr lang="pt-BR" sz="1600" b="1" dirty="0">
                <a:solidFill>
                  <a:schemeClr val="accent1">
                    <a:lumMod val="50000"/>
                  </a:schemeClr>
                </a:solidFill>
              </a:rPr>
              <a:t>Tom</a:t>
            </a:r>
            <a:r>
              <a:rPr lang="pt-BR" sz="1600" b="1" dirty="0">
                <a:solidFill>
                  <a:schemeClr val="accent6"/>
                </a:solidFill>
              </a:rPr>
              <a:t>a</a:t>
            </a:r>
            <a:r>
              <a:rPr lang="pt-BR" sz="1600" b="1" dirty="0">
                <a:solidFill>
                  <a:srgbClr val="FFC000"/>
                </a:solidFill>
              </a:rPr>
              <a:t>das</a:t>
            </a:r>
            <a:endParaRPr lang="pt-BR" sz="1600" b="1" dirty="0">
              <a:solidFill>
                <a:schemeClr val="accent6"/>
              </a:solidFill>
            </a:endParaRPr>
          </a:p>
        </p:txBody>
      </p:sp>
      <p:sp>
        <p:nvSpPr>
          <p:cNvPr id="14" name="Retângulo 13"/>
          <p:cNvSpPr/>
          <p:nvPr/>
        </p:nvSpPr>
        <p:spPr>
          <a:xfrm>
            <a:off x="5934734" y="1521023"/>
            <a:ext cx="2599666" cy="307777"/>
          </a:xfrm>
          <a:prstGeom prst="rect">
            <a:avLst/>
          </a:prstGeom>
        </p:spPr>
        <p:txBody>
          <a:bodyPr wrap="square">
            <a:spAutoFit/>
          </a:bodyPr>
          <a:lstStyle/>
          <a:p>
            <a:r>
              <a:rPr lang="pt-BR" sz="1400" b="1" dirty="0">
                <a:solidFill>
                  <a:schemeClr val="tx2"/>
                </a:solidFill>
              </a:rPr>
              <a:t>Placa</a:t>
            </a:r>
            <a:r>
              <a:rPr lang="pt-BR" sz="1400" b="1" dirty="0">
                <a:solidFill>
                  <a:srgbClr val="C00000"/>
                </a:solidFill>
              </a:rPr>
              <a:t> </a:t>
            </a:r>
            <a:r>
              <a:rPr lang="pt-BR" sz="1400" b="1" dirty="0">
                <a:solidFill>
                  <a:schemeClr val="accent6"/>
                </a:solidFill>
              </a:rPr>
              <a:t>Tomada</a:t>
            </a:r>
            <a:r>
              <a:rPr lang="pt-BR" sz="1400" b="1" dirty="0">
                <a:solidFill>
                  <a:srgbClr val="C00000"/>
                </a:solidFill>
              </a:rPr>
              <a:t> </a:t>
            </a:r>
            <a:r>
              <a:rPr lang="pt-BR" sz="1400" b="1" dirty="0">
                <a:solidFill>
                  <a:srgbClr val="FF6600"/>
                </a:solidFill>
              </a:rPr>
              <a:t>com</a:t>
            </a:r>
            <a:r>
              <a:rPr lang="pt-BR" sz="1400" b="1" dirty="0">
                <a:solidFill>
                  <a:srgbClr val="C00000"/>
                </a:solidFill>
              </a:rPr>
              <a:t> </a:t>
            </a:r>
            <a:r>
              <a:rPr lang="pt-BR" sz="1400" b="1" dirty="0" err="1">
                <a:solidFill>
                  <a:srgbClr val="C00000"/>
                </a:solidFill>
              </a:rPr>
              <a:t>Arduino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19" name="Retângulo 18"/>
          <p:cNvSpPr/>
          <p:nvPr/>
        </p:nvSpPr>
        <p:spPr>
          <a:xfrm>
            <a:off x="152400" y="1905000"/>
            <a:ext cx="3059427" cy="4401205"/>
          </a:xfrm>
          <a:prstGeom prst="rect">
            <a:avLst/>
          </a:prstGeom>
        </p:spPr>
        <p:txBody>
          <a:bodyPr wrap="square">
            <a:spAutoFit/>
          </a:bodyPr>
          <a:lstStyle/>
          <a:p>
            <a:pPr algn="just"/>
            <a:r>
              <a:rPr lang="pt-BR" sz="1400" dirty="0"/>
              <a:t>Um outro aspecto de suma importância, tem haver com a Tensão reversa, que é um fenômeno físico que acontece em todo mecanismo eletromagnético quando é </a:t>
            </a:r>
            <a:r>
              <a:rPr lang="pt-BR" sz="1400" dirty="0" err="1"/>
              <a:t>desenergizado</a:t>
            </a:r>
            <a:r>
              <a:rPr lang="pt-BR" sz="1400" dirty="0"/>
              <a:t>. </a:t>
            </a:r>
          </a:p>
          <a:p>
            <a:pPr algn="just"/>
            <a:endParaRPr lang="pt-BR" sz="1400" dirty="0"/>
          </a:p>
          <a:p>
            <a:pPr algn="just"/>
            <a:r>
              <a:rPr lang="pt-BR" sz="1400" dirty="0"/>
              <a:t>Assim que tiramos a energia de um dispositivo eletromagnético recebemos de volta um </a:t>
            </a:r>
            <a:r>
              <a:rPr lang="pt-BR" sz="1400" b="1" dirty="0"/>
              <a:t>“choque”.</a:t>
            </a:r>
          </a:p>
          <a:p>
            <a:pPr algn="just"/>
            <a:endParaRPr lang="pt-BR" sz="1400" dirty="0"/>
          </a:p>
          <a:p>
            <a:pPr algn="just"/>
            <a:r>
              <a:rPr lang="pt-BR" sz="1400" dirty="0"/>
              <a:t>Isso poderia queimar o transistor ou o </a:t>
            </a:r>
            <a:r>
              <a:rPr lang="pt-BR" sz="1400" dirty="0" err="1"/>
              <a:t>arduino</a:t>
            </a:r>
            <a:r>
              <a:rPr lang="pt-BR" sz="1400" dirty="0"/>
              <a:t>, de tal modo, para evitar esse fenômeno, é utilizado  um diodo, equipamento  que permite a corrente transite em um único sentido.</a:t>
            </a:r>
          </a:p>
          <a:p>
            <a:pPr algn="just"/>
            <a:endParaRPr lang="pt-BR" sz="1400" dirty="0"/>
          </a:p>
          <a:p>
            <a:pPr algn="just"/>
            <a:r>
              <a:rPr lang="pt-BR" sz="1400" dirty="0"/>
              <a:t>O </a:t>
            </a:r>
            <a:r>
              <a:rPr lang="pt-BR" sz="1400" b="1" dirty="0"/>
              <a:t>diodo</a:t>
            </a:r>
            <a:r>
              <a:rPr lang="pt-BR" sz="1400" dirty="0"/>
              <a:t> pode ser ligado em paralelo com o mecanismo</a:t>
            </a:r>
          </a:p>
        </p:txBody>
      </p:sp>
      <p:sp>
        <p:nvSpPr>
          <p:cNvPr id="20" name="Retângulo 19"/>
          <p:cNvSpPr/>
          <p:nvPr/>
        </p:nvSpPr>
        <p:spPr>
          <a:xfrm>
            <a:off x="1395843" y="1524000"/>
            <a:ext cx="1994961" cy="307777"/>
          </a:xfrm>
          <a:prstGeom prst="rect">
            <a:avLst/>
          </a:prstGeom>
        </p:spPr>
        <p:txBody>
          <a:bodyPr wrap="square">
            <a:spAutoFit/>
          </a:bodyPr>
          <a:lstStyle/>
          <a:p>
            <a:r>
              <a:rPr lang="pt-BR" sz="1400" b="1" dirty="0">
                <a:solidFill>
                  <a:schemeClr val="tx2"/>
                </a:solidFill>
              </a:rPr>
              <a:t>Tensão </a:t>
            </a:r>
            <a:r>
              <a:rPr lang="pt-BR" sz="1400" b="1" dirty="0">
                <a:solidFill>
                  <a:schemeClr val="accent1">
                    <a:lumMod val="50000"/>
                  </a:schemeClr>
                </a:solidFill>
              </a:rPr>
              <a:t>Reversa</a:t>
            </a:r>
          </a:p>
        </p:txBody>
      </p:sp>
      <p:sp>
        <p:nvSpPr>
          <p:cNvPr id="22" name="Retângulo 21"/>
          <p:cNvSpPr/>
          <p:nvPr/>
        </p:nvSpPr>
        <p:spPr>
          <a:xfrm>
            <a:off x="3200400" y="5940623"/>
            <a:ext cx="838200" cy="307777"/>
          </a:xfrm>
          <a:prstGeom prst="rect">
            <a:avLst/>
          </a:prstGeom>
        </p:spPr>
        <p:txBody>
          <a:bodyPr wrap="square">
            <a:spAutoFit/>
          </a:bodyPr>
          <a:lstStyle/>
          <a:p>
            <a:r>
              <a:rPr lang="pt-BR" sz="1400" b="1" dirty="0">
                <a:solidFill>
                  <a:srgbClr val="C00000"/>
                </a:solidFill>
              </a:rPr>
              <a:t>Diodo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pic>
        <p:nvPicPr>
          <p:cNvPr id="2" name="Imagem 1"/>
          <p:cNvPicPr>
            <a:picLocks noChangeAspect="1"/>
          </p:cNvPicPr>
          <p:nvPr/>
        </p:nvPicPr>
        <p:blipFill>
          <a:blip r:embed="rId3"/>
          <a:stretch>
            <a:fillRect/>
          </a:stretch>
        </p:blipFill>
        <p:spPr>
          <a:xfrm>
            <a:off x="5282400" y="1783936"/>
            <a:ext cx="3564771" cy="2026063"/>
          </a:xfrm>
          <a:prstGeom prst="rect">
            <a:avLst/>
          </a:prstGeom>
        </p:spPr>
      </p:pic>
      <p:pic>
        <p:nvPicPr>
          <p:cNvPr id="4" name="Imagem 3"/>
          <p:cNvPicPr>
            <a:picLocks noChangeAspect="1"/>
          </p:cNvPicPr>
          <p:nvPr/>
        </p:nvPicPr>
        <p:blipFill>
          <a:blip r:embed="rId4"/>
          <a:stretch>
            <a:fillRect/>
          </a:stretch>
        </p:blipFill>
        <p:spPr>
          <a:xfrm>
            <a:off x="6858000" y="4648200"/>
            <a:ext cx="2062822" cy="1650258"/>
          </a:xfrm>
          <a:prstGeom prst="rect">
            <a:avLst/>
          </a:prstGeom>
        </p:spPr>
      </p:pic>
      <p:sp>
        <p:nvSpPr>
          <p:cNvPr id="23" name="Retângulo 22"/>
          <p:cNvSpPr/>
          <p:nvPr/>
        </p:nvSpPr>
        <p:spPr>
          <a:xfrm>
            <a:off x="7307229" y="4264223"/>
            <a:ext cx="1455771" cy="307777"/>
          </a:xfrm>
          <a:prstGeom prst="rect">
            <a:avLst/>
          </a:prstGeom>
        </p:spPr>
        <p:txBody>
          <a:bodyPr wrap="square">
            <a:spAutoFit/>
          </a:bodyPr>
          <a:lstStyle/>
          <a:p>
            <a:r>
              <a:rPr lang="pt-BR" sz="1400" b="1" dirty="0">
                <a:solidFill>
                  <a:schemeClr val="accent6"/>
                </a:solidFill>
              </a:rPr>
              <a:t>Placa</a:t>
            </a:r>
            <a:r>
              <a:rPr lang="pt-BR" sz="1400" b="1" dirty="0">
                <a:solidFill>
                  <a:schemeClr val="accent1">
                    <a:lumMod val="50000"/>
                  </a:schemeClr>
                </a:solidFill>
              </a:rPr>
              <a:t> </a:t>
            </a:r>
            <a:r>
              <a:rPr lang="pt-BR" sz="1400" b="1" dirty="0"/>
              <a:t>Tomada</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pic>
        <p:nvPicPr>
          <p:cNvPr id="3" name="Imagem 2"/>
          <p:cNvPicPr>
            <a:picLocks noChangeAspect="1"/>
          </p:cNvPicPr>
          <p:nvPr/>
        </p:nvPicPr>
        <p:blipFill>
          <a:blip r:embed="rId5"/>
          <a:stretch>
            <a:fillRect/>
          </a:stretch>
        </p:blipFill>
        <p:spPr>
          <a:xfrm>
            <a:off x="3505200" y="3581400"/>
            <a:ext cx="2870607" cy="2004715"/>
          </a:xfrm>
          <a:prstGeom prst="rect">
            <a:avLst/>
          </a:prstGeom>
        </p:spPr>
      </p:pic>
      <p:sp>
        <p:nvSpPr>
          <p:cNvPr id="24" name="Retângulo 23"/>
          <p:cNvSpPr/>
          <p:nvPr/>
        </p:nvSpPr>
        <p:spPr>
          <a:xfrm>
            <a:off x="3429000" y="3200400"/>
            <a:ext cx="2599666" cy="307777"/>
          </a:xfrm>
          <a:prstGeom prst="rect">
            <a:avLst/>
          </a:prstGeom>
        </p:spPr>
        <p:txBody>
          <a:bodyPr wrap="square">
            <a:spAutoFit/>
          </a:bodyPr>
          <a:lstStyle/>
          <a:p>
            <a:r>
              <a:rPr lang="pt-BR" sz="1400" b="1" dirty="0">
                <a:solidFill>
                  <a:schemeClr val="tx2"/>
                </a:solidFill>
              </a:rPr>
              <a:t>Placa</a:t>
            </a:r>
            <a:r>
              <a:rPr lang="pt-BR" sz="1400" b="1" dirty="0">
                <a:solidFill>
                  <a:srgbClr val="C00000"/>
                </a:solidFill>
              </a:rPr>
              <a:t> </a:t>
            </a:r>
            <a:r>
              <a:rPr lang="pt-BR" sz="1400" b="1" dirty="0">
                <a:solidFill>
                  <a:schemeClr val="accent6"/>
                </a:solidFill>
              </a:rPr>
              <a:t>Tomada</a:t>
            </a:r>
            <a:r>
              <a:rPr lang="pt-BR" sz="1400" b="1" dirty="0">
                <a:solidFill>
                  <a:srgbClr val="C00000"/>
                </a:solidFill>
              </a:rPr>
              <a:t> </a:t>
            </a:r>
            <a:r>
              <a:rPr lang="pt-BR" sz="1400" b="1" dirty="0">
                <a:solidFill>
                  <a:srgbClr val="FF6600"/>
                </a:solidFill>
              </a:rPr>
              <a:t>com</a:t>
            </a:r>
            <a:r>
              <a:rPr lang="pt-BR" sz="1400" b="1" dirty="0">
                <a:solidFill>
                  <a:srgbClr val="C00000"/>
                </a:solidFill>
              </a:rPr>
              <a:t> </a:t>
            </a:r>
            <a:r>
              <a:rPr lang="pt-BR" sz="1400" b="1" dirty="0" err="1">
                <a:solidFill>
                  <a:srgbClr val="C00000"/>
                </a:solidFill>
              </a:rPr>
              <a:t>Arduino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Tree>
    <p:extLst>
      <p:ext uri="{BB962C8B-B14F-4D97-AF65-F5344CB8AC3E}">
        <p14:creationId xmlns:p14="http://schemas.microsoft.com/office/powerpoint/2010/main" val="250328410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79420" y="1981200"/>
            <a:ext cx="2435180" cy="2677656"/>
          </a:xfrm>
          <a:prstGeom prst="rect">
            <a:avLst/>
          </a:prstGeom>
        </p:spPr>
        <p:txBody>
          <a:bodyPr wrap="square">
            <a:spAutoFit/>
          </a:bodyPr>
          <a:lstStyle/>
          <a:p>
            <a:pPr algn="just"/>
            <a:r>
              <a:rPr lang="pt-BR" sz="1400" dirty="0"/>
              <a:t>Para realizarmos o experimento </a:t>
            </a:r>
            <a:r>
              <a:rPr lang="pt-BR" sz="1400" b="1" dirty="0">
                <a:solidFill>
                  <a:srgbClr val="C00000"/>
                </a:solidFill>
              </a:rPr>
              <a:t>15</a:t>
            </a:r>
            <a:r>
              <a:rPr lang="pt-BR" sz="1400" dirty="0"/>
              <a:t> serão utilizados os seguintes materiais: arduino, protoboard, fios de conexão, placa Tomada (Relé, Transistor, Diodo),  Bateria de 12v (ou fonte),  Lâmpada de 127 volts e uma  tomada de 127 volts.</a:t>
            </a:r>
          </a:p>
          <a:p>
            <a:pPr algn="just"/>
            <a:r>
              <a:rPr lang="pt-BR" sz="1400" dirty="0"/>
              <a:t>Sua principal função será, piscar a lâmpada.</a:t>
            </a:r>
          </a:p>
        </p:txBody>
      </p:sp>
      <p:sp>
        <p:nvSpPr>
          <p:cNvPr id="23" name="Retângulo 22"/>
          <p:cNvSpPr/>
          <p:nvPr/>
        </p:nvSpPr>
        <p:spPr>
          <a:xfrm>
            <a:off x="3704580" y="1524000"/>
            <a:ext cx="1676400" cy="307777"/>
          </a:xfrm>
          <a:prstGeom prst="rect">
            <a:avLst/>
          </a:prstGeom>
        </p:spPr>
        <p:txBody>
          <a:bodyPr wrap="square">
            <a:spAutoFit/>
          </a:bodyPr>
          <a:lstStyle/>
          <a:p>
            <a:r>
              <a:rPr lang="pt-BR" sz="1400" b="1" dirty="0">
                <a:solidFill>
                  <a:srgbClr val="C00000"/>
                </a:solidFill>
              </a:rPr>
              <a:t>Placa </a:t>
            </a:r>
            <a:r>
              <a:rPr lang="pt-BR" sz="1400" b="1" dirty="0">
                <a:solidFill>
                  <a:srgbClr val="00B050"/>
                </a:solidFill>
              </a:rPr>
              <a:t>Tomada</a:t>
            </a:r>
            <a:endParaRPr lang="pt-BR" sz="1400" b="1" dirty="0">
              <a:solidFill>
                <a:schemeClr val="accent6"/>
              </a:solidFill>
            </a:endParaRPr>
          </a:p>
        </p:txBody>
      </p:sp>
      <p:sp>
        <p:nvSpPr>
          <p:cNvPr id="11" name="Retângulo 10"/>
          <p:cNvSpPr/>
          <p:nvPr/>
        </p:nvSpPr>
        <p:spPr>
          <a:xfrm>
            <a:off x="2393324" y="311230"/>
            <a:ext cx="5455276" cy="400110"/>
          </a:xfrm>
          <a:prstGeom prst="rect">
            <a:avLst/>
          </a:prstGeom>
        </p:spPr>
        <p:txBody>
          <a:bodyPr wrap="square">
            <a:spAutoFit/>
          </a:bodyPr>
          <a:lstStyle/>
          <a:p>
            <a:r>
              <a:rPr lang="pt-BR" sz="2000" b="1" dirty="0">
                <a:solidFill>
                  <a:srgbClr val="FF0000"/>
                </a:solidFill>
              </a:rPr>
              <a:t>Cont</a:t>
            </a:r>
            <a:r>
              <a:rPr lang="pt-BR" sz="2000" b="1" dirty="0">
                <a:solidFill>
                  <a:schemeClr val="accent6"/>
                </a:solidFill>
              </a:rPr>
              <a:t>role </a:t>
            </a:r>
            <a:r>
              <a:rPr lang="pt-BR" sz="2000" b="1" dirty="0">
                <a:solidFill>
                  <a:srgbClr val="C00000"/>
                </a:solidFill>
              </a:rPr>
              <a:t>de </a:t>
            </a:r>
            <a:r>
              <a:rPr lang="pt-BR" sz="2000" b="1" dirty="0" err="1">
                <a:solidFill>
                  <a:schemeClr val="tx2"/>
                </a:solidFill>
              </a:rPr>
              <a:t>Lam</a:t>
            </a:r>
            <a:r>
              <a:rPr lang="pt-BR" sz="2000" b="1" dirty="0" err="1">
                <a:solidFill>
                  <a:schemeClr val="bg1">
                    <a:lumMod val="50000"/>
                  </a:schemeClr>
                </a:solidFill>
              </a:rPr>
              <a:t>pa</a:t>
            </a:r>
            <a:r>
              <a:rPr lang="pt-BR" sz="2000" b="1" dirty="0" err="1">
                <a:solidFill>
                  <a:srgbClr val="C00000"/>
                </a:solidFill>
              </a:rPr>
              <a:t>das</a:t>
            </a:r>
            <a:r>
              <a:rPr lang="pt-BR" sz="2000" b="1" dirty="0">
                <a:solidFill>
                  <a:srgbClr val="C00000"/>
                </a:solidFill>
              </a:rPr>
              <a:t> &amp;</a:t>
            </a:r>
            <a:r>
              <a:rPr lang="pt-BR" sz="2000" b="1" dirty="0">
                <a:solidFill>
                  <a:schemeClr val="accent6"/>
                </a:solidFill>
              </a:rPr>
              <a:t> </a:t>
            </a:r>
            <a:r>
              <a:rPr lang="pt-BR" sz="2000" b="1" dirty="0">
                <a:solidFill>
                  <a:schemeClr val="accent1">
                    <a:lumMod val="50000"/>
                  </a:schemeClr>
                </a:solidFill>
              </a:rPr>
              <a:t>Tom</a:t>
            </a:r>
            <a:r>
              <a:rPr lang="pt-BR" sz="2000" b="1" dirty="0">
                <a:solidFill>
                  <a:schemeClr val="accent6"/>
                </a:solidFill>
              </a:rPr>
              <a:t>a</a:t>
            </a:r>
            <a:r>
              <a:rPr lang="pt-BR" sz="2000" b="1" dirty="0">
                <a:solidFill>
                  <a:srgbClr val="FF6600"/>
                </a:solidFill>
              </a:rPr>
              <a:t>das</a:t>
            </a:r>
          </a:p>
        </p:txBody>
      </p:sp>
      <p:sp>
        <p:nvSpPr>
          <p:cNvPr id="12" name="Retângulo 11"/>
          <p:cNvSpPr/>
          <p:nvPr/>
        </p:nvSpPr>
        <p:spPr>
          <a:xfrm>
            <a:off x="228600" y="1566446"/>
            <a:ext cx="2438400" cy="307777"/>
          </a:xfrm>
          <a:prstGeom prst="rect">
            <a:avLst/>
          </a:prstGeom>
        </p:spPr>
        <p:txBody>
          <a:bodyPr wrap="square">
            <a:spAutoFit/>
          </a:bodyPr>
          <a:lstStyle/>
          <a:p>
            <a:r>
              <a:rPr lang="pt-BR" sz="1400" b="1" dirty="0" err="1">
                <a:solidFill>
                  <a:schemeClr val="tx2"/>
                </a:solidFill>
              </a:rPr>
              <a:t>Lam</a:t>
            </a:r>
            <a:r>
              <a:rPr lang="pt-BR" sz="1400" b="1" dirty="0" err="1">
                <a:solidFill>
                  <a:schemeClr val="bg1">
                    <a:lumMod val="50000"/>
                  </a:schemeClr>
                </a:solidFill>
              </a:rPr>
              <a:t>pa</a:t>
            </a:r>
            <a:r>
              <a:rPr lang="pt-BR" sz="1400" b="1" dirty="0" err="1">
                <a:solidFill>
                  <a:srgbClr val="C00000"/>
                </a:solidFill>
              </a:rPr>
              <a:t>das</a:t>
            </a:r>
            <a:r>
              <a:rPr lang="pt-BR" sz="1400" b="1" dirty="0">
                <a:solidFill>
                  <a:srgbClr val="C00000"/>
                </a:solidFill>
              </a:rPr>
              <a:t> &amp;</a:t>
            </a:r>
            <a:r>
              <a:rPr lang="pt-BR" sz="1400" b="1" dirty="0">
                <a:solidFill>
                  <a:schemeClr val="accent6"/>
                </a:solidFill>
              </a:rPr>
              <a:t> </a:t>
            </a:r>
            <a:r>
              <a:rPr lang="pt-BR" sz="1400" b="1" dirty="0">
                <a:solidFill>
                  <a:schemeClr val="accent1">
                    <a:lumMod val="50000"/>
                  </a:schemeClr>
                </a:solidFill>
              </a:rPr>
              <a:t>Tom</a:t>
            </a:r>
            <a:r>
              <a:rPr lang="pt-BR" sz="1400" b="1" dirty="0">
                <a:solidFill>
                  <a:schemeClr val="accent6"/>
                </a:solidFill>
              </a:rPr>
              <a:t>a</a:t>
            </a:r>
            <a:r>
              <a:rPr lang="pt-BR" sz="1400" b="1" dirty="0">
                <a:solidFill>
                  <a:srgbClr val="FFC000"/>
                </a:solidFill>
              </a:rPr>
              <a:t>das</a:t>
            </a:r>
            <a:endParaRPr lang="pt-BR" sz="1400" b="1" dirty="0">
              <a:solidFill>
                <a:schemeClr val="accent6"/>
              </a:solidFill>
            </a:endParaRPr>
          </a:p>
        </p:txBody>
      </p:sp>
      <p:pic>
        <p:nvPicPr>
          <p:cNvPr id="3" name="Imagem 2"/>
          <p:cNvPicPr>
            <a:picLocks noChangeAspect="1"/>
          </p:cNvPicPr>
          <p:nvPr/>
        </p:nvPicPr>
        <p:blipFill>
          <a:blip r:embed="rId2"/>
          <a:stretch>
            <a:fillRect/>
          </a:stretch>
        </p:blipFill>
        <p:spPr>
          <a:xfrm>
            <a:off x="2822410" y="1831777"/>
            <a:ext cx="3578390" cy="2328793"/>
          </a:xfrm>
          <a:prstGeom prst="rect">
            <a:avLst/>
          </a:prstGeom>
        </p:spPr>
      </p:pic>
      <p:pic>
        <p:nvPicPr>
          <p:cNvPr id="4" name="Imagem 3"/>
          <p:cNvPicPr>
            <a:picLocks noChangeAspect="1"/>
          </p:cNvPicPr>
          <p:nvPr/>
        </p:nvPicPr>
        <p:blipFill>
          <a:blip r:embed="rId3"/>
          <a:stretch>
            <a:fillRect/>
          </a:stretch>
        </p:blipFill>
        <p:spPr>
          <a:xfrm>
            <a:off x="5533973" y="4160570"/>
            <a:ext cx="3556715" cy="1955325"/>
          </a:xfrm>
          <a:prstGeom prst="rect">
            <a:avLst/>
          </a:prstGeom>
        </p:spPr>
      </p:pic>
      <p:sp>
        <p:nvSpPr>
          <p:cNvPr id="15" name="Retângulo 14"/>
          <p:cNvSpPr/>
          <p:nvPr/>
        </p:nvSpPr>
        <p:spPr>
          <a:xfrm>
            <a:off x="6016790" y="3883223"/>
            <a:ext cx="2599666" cy="307777"/>
          </a:xfrm>
          <a:prstGeom prst="rect">
            <a:avLst/>
          </a:prstGeom>
        </p:spPr>
        <p:txBody>
          <a:bodyPr wrap="square">
            <a:spAutoFit/>
          </a:bodyPr>
          <a:lstStyle/>
          <a:p>
            <a:r>
              <a:rPr lang="pt-BR" sz="1400" b="1" dirty="0">
                <a:solidFill>
                  <a:schemeClr val="tx2"/>
                </a:solidFill>
              </a:rPr>
              <a:t>Placa</a:t>
            </a:r>
            <a:r>
              <a:rPr lang="pt-BR" sz="1400" b="1" dirty="0">
                <a:solidFill>
                  <a:srgbClr val="C00000"/>
                </a:solidFill>
              </a:rPr>
              <a:t> </a:t>
            </a:r>
            <a:r>
              <a:rPr lang="pt-BR" sz="1400" b="1" dirty="0">
                <a:solidFill>
                  <a:schemeClr val="accent6"/>
                </a:solidFill>
              </a:rPr>
              <a:t>Tomada</a:t>
            </a:r>
            <a:r>
              <a:rPr lang="pt-BR" sz="1400" b="1" dirty="0">
                <a:solidFill>
                  <a:srgbClr val="C00000"/>
                </a:solidFill>
              </a:rPr>
              <a:t> </a:t>
            </a:r>
            <a:r>
              <a:rPr lang="pt-BR" sz="1400" b="1" dirty="0">
                <a:solidFill>
                  <a:srgbClr val="FF6600"/>
                </a:solidFill>
              </a:rPr>
              <a:t>com</a:t>
            </a:r>
            <a:r>
              <a:rPr lang="pt-BR" sz="1400" b="1" dirty="0">
                <a:solidFill>
                  <a:srgbClr val="C00000"/>
                </a:solidFill>
              </a:rPr>
              <a:t> </a:t>
            </a:r>
            <a:r>
              <a:rPr lang="pt-BR" sz="1400" b="1" dirty="0" err="1">
                <a:solidFill>
                  <a:srgbClr val="C00000"/>
                </a:solidFill>
              </a:rPr>
              <a:t>Arduino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16" name="Retângulo 15"/>
          <p:cNvSpPr/>
          <p:nvPr/>
        </p:nvSpPr>
        <p:spPr>
          <a:xfrm>
            <a:off x="2895600" y="4038600"/>
            <a:ext cx="2133600" cy="2462213"/>
          </a:xfrm>
          <a:prstGeom prst="rect">
            <a:avLst/>
          </a:prstGeom>
        </p:spPr>
        <p:txBody>
          <a:bodyPr wrap="square">
            <a:spAutoFit/>
          </a:bodyPr>
          <a:lstStyle/>
          <a:p>
            <a:pPr algn="just"/>
            <a:r>
              <a:rPr lang="pt-BR" sz="1400" dirty="0" err="1">
                <a:solidFill>
                  <a:schemeClr val="accent6"/>
                </a:solidFill>
              </a:rPr>
              <a:t>void</a:t>
            </a:r>
            <a:r>
              <a:rPr lang="pt-BR" sz="1400" dirty="0">
                <a:solidFill>
                  <a:schemeClr val="accent6"/>
                </a:solidFill>
              </a:rPr>
              <a:t> setup()</a:t>
            </a:r>
          </a:p>
          <a:p>
            <a:pPr algn="just"/>
            <a:r>
              <a:rPr lang="pt-BR" sz="1400" dirty="0">
                <a:solidFill>
                  <a:schemeClr val="accent6"/>
                </a:solidFill>
              </a:rPr>
              <a:t>{</a:t>
            </a:r>
          </a:p>
          <a:p>
            <a:pPr algn="just"/>
            <a:r>
              <a:rPr lang="pt-BR" sz="1400" dirty="0" err="1">
                <a:solidFill>
                  <a:schemeClr val="accent6"/>
                </a:solidFill>
              </a:rPr>
              <a:t>pinMode</a:t>
            </a:r>
            <a:r>
              <a:rPr lang="pt-BR" sz="1400" dirty="0">
                <a:solidFill>
                  <a:schemeClr val="accent6"/>
                </a:solidFill>
              </a:rPr>
              <a:t>(13,OUTPUT);</a:t>
            </a:r>
          </a:p>
          <a:p>
            <a:pPr algn="just"/>
            <a:r>
              <a:rPr lang="pt-BR" sz="1400" dirty="0">
                <a:solidFill>
                  <a:schemeClr val="accent6"/>
                </a:solidFill>
              </a:rPr>
              <a:t>}</a:t>
            </a:r>
          </a:p>
          <a:p>
            <a:pPr algn="just"/>
            <a:r>
              <a:rPr lang="pt-BR" sz="1400" dirty="0" err="1">
                <a:solidFill>
                  <a:schemeClr val="accent6"/>
                </a:solidFill>
              </a:rPr>
              <a:t>void</a:t>
            </a:r>
            <a:r>
              <a:rPr lang="pt-BR" sz="1400" dirty="0">
                <a:solidFill>
                  <a:schemeClr val="accent6"/>
                </a:solidFill>
              </a:rPr>
              <a:t> loop()</a:t>
            </a:r>
          </a:p>
          <a:p>
            <a:pPr algn="just"/>
            <a:r>
              <a:rPr lang="pt-BR" sz="1400" dirty="0">
                <a:solidFill>
                  <a:schemeClr val="accent6"/>
                </a:solidFill>
              </a:rPr>
              <a:t>{</a:t>
            </a:r>
          </a:p>
          <a:p>
            <a:pPr algn="just"/>
            <a:r>
              <a:rPr lang="pt-BR" sz="1400" dirty="0" err="1">
                <a:solidFill>
                  <a:schemeClr val="accent6"/>
                </a:solidFill>
              </a:rPr>
              <a:t>digitalWrite</a:t>
            </a:r>
            <a:r>
              <a:rPr lang="pt-BR" sz="1400" dirty="0">
                <a:solidFill>
                  <a:schemeClr val="accent6"/>
                </a:solidFill>
              </a:rPr>
              <a:t>(13,HIGH);</a:t>
            </a:r>
          </a:p>
          <a:p>
            <a:pPr algn="just"/>
            <a:r>
              <a:rPr lang="pt-BR" sz="1400" dirty="0" err="1">
                <a:solidFill>
                  <a:schemeClr val="accent6"/>
                </a:solidFill>
              </a:rPr>
              <a:t>delay</a:t>
            </a:r>
            <a:r>
              <a:rPr lang="pt-BR" sz="1400" dirty="0">
                <a:solidFill>
                  <a:schemeClr val="accent6"/>
                </a:solidFill>
              </a:rPr>
              <a:t>(1000);</a:t>
            </a:r>
          </a:p>
          <a:p>
            <a:pPr algn="just"/>
            <a:r>
              <a:rPr lang="pt-BR" sz="1400" dirty="0" err="1">
                <a:solidFill>
                  <a:schemeClr val="accent6"/>
                </a:solidFill>
              </a:rPr>
              <a:t>digitalWrite</a:t>
            </a:r>
            <a:r>
              <a:rPr lang="pt-BR" sz="1400" dirty="0">
                <a:solidFill>
                  <a:schemeClr val="accent6"/>
                </a:solidFill>
              </a:rPr>
              <a:t>(13,LOW);</a:t>
            </a:r>
          </a:p>
          <a:p>
            <a:pPr algn="just"/>
            <a:r>
              <a:rPr lang="pt-BR" sz="1400" dirty="0" err="1">
                <a:solidFill>
                  <a:schemeClr val="accent6"/>
                </a:solidFill>
              </a:rPr>
              <a:t>delay</a:t>
            </a:r>
            <a:r>
              <a:rPr lang="pt-BR" sz="1400" dirty="0">
                <a:solidFill>
                  <a:schemeClr val="accent6"/>
                </a:solidFill>
              </a:rPr>
              <a:t>(1000);</a:t>
            </a:r>
          </a:p>
          <a:p>
            <a:pPr algn="just"/>
            <a:r>
              <a:rPr lang="pt-BR" sz="1400" dirty="0">
                <a:solidFill>
                  <a:schemeClr val="accent6"/>
                </a:solidFill>
              </a:rPr>
              <a:t>}</a:t>
            </a:r>
          </a:p>
        </p:txBody>
      </p:sp>
    </p:spTree>
    <p:extLst>
      <p:ext uri="{BB962C8B-B14F-4D97-AF65-F5344CB8AC3E}">
        <p14:creationId xmlns:p14="http://schemas.microsoft.com/office/powerpoint/2010/main" val="2823418954"/>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1524001"/>
            <a:ext cx="9144000" cy="954107"/>
          </a:xfrm>
          <a:prstGeom prst="rect">
            <a:avLst/>
          </a:prstGeom>
        </p:spPr>
        <p:txBody>
          <a:bodyPr wrap="square">
            <a:spAutoFit/>
          </a:bodyPr>
          <a:lstStyle/>
          <a:p>
            <a:pPr algn="just"/>
            <a:r>
              <a:rPr lang="pt-BR" sz="1400" dirty="0"/>
              <a:t>Uma matriz de contato, ou placa de ensaio (ou protoboard, ou </a:t>
            </a:r>
            <a:r>
              <a:rPr lang="pt-BR" sz="1400" dirty="0" err="1"/>
              <a:t>breadboard</a:t>
            </a:r>
            <a:r>
              <a:rPr lang="pt-BR" sz="1400" dirty="0"/>
              <a:t> em inglês) é uma placa com furos e conexões condutoras para montagem de circuitos elétricos experimentais. A grande vantagem do protoboard na montagem de circuitos eletrônicos é a facilidade de inserção de componentes, uma vez que não necessita soldagem. As placas variam de 800 furos até 6000 furos, tendo conexões verticais e horizontais.</a:t>
            </a:r>
          </a:p>
        </p:txBody>
      </p:sp>
      <p:pic>
        <p:nvPicPr>
          <p:cNvPr id="1026" name="Picture 2"/>
          <p:cNvPicPr>
            <a:picLocks noChangeAspect="1" noChangeArrowheads="1"/>
          </p:cNvPicPr>
          <p:nvPr/>
        </p:nvPicPr>
        <p:blipFill>
          <a:blip r:embed="rId2"/>
          <a:srcRect/>
          <a:stretch>
            <a:fillRect/>
          </a:stretch>
        </p:blipFill>
        <p:spPr bwMode="auto">
          <a:xfrm>
            <a:off x="381000" y="2743200"/>
            <a:ext cx="2895600" cy="1562315"/>
          </a:xfrm>
          <a:prstGeom prst="rect">
            <a:avLst/>
          </a:prstGeom>
          <a:noFill/>
          <a:ln w="9525">
            <a:noFill/>
            <a:miter lim="800000"/>
            <a:headEnd/>
            <a:tailEnd/>
          </a:ln>
          <a:effectLst/>
        </p:spPr>
      </p:pic>
      <p:sp>
        <p:nvSpPr>
          <p:cNvPr id="5" name="Retângulo 4"/>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Com</a:t>
            </a:r>
            <a:r>
              <a:rPr lang="pt-BR" sz="2800" b="1" dirty="0">
                <a:solidFill>
                  <a:srgbClr val="00B050"/>
                </a:solidFill>
              </a:rPr>
              <a:t>po</a:t>
            </a:r>
            <a:r>
              <a:rPr lang="pt-BR" sz="2800" b="1" dirty="0">
                <a:solidFill>
                  <a:schemeClr val="bg1">
                    <a:lumMod val="50000"/>
                  </a:schemeClr>
                </a:solidFill>
              </a:rPr>
              <a:t>nentes - </a:t>
            </a:r>
            <a:r>
              <a:rPr lang="pt-BR" sz="2800" b="1" dirty="0">
                <a:solidFill>
                  <a:srgbClr val="FF0000"/>
                </a:solidFill>
              </a:rPr>
              <a:t>Pro</a:t>
            </a:r>
            <a:r>
              <a:rPr lang="pt-BR" sz="2800" b="1" dirty="0">
                <a:solidFill>
                  <a:schemeClr val="bg1">
                    <a:lumMod val="50000"/>
                  </a:schemeClr>
                </a:solidFill>
              </a:rPr>
              <a:t>tob</a:t>
            </a:r>
            <a:r>
              <a:rPr lang="pt-BR" sz="2800" b="1" dirty="0">
                <a:solidFill>
                  <a:schemeClr val="accent1"/>
                </a:solidFill>
              </a:rPr>
              <a:t>oa</a:t>
            </a:r>
            <a:r>
              <a:rPr lang="pt-BR" sz="2800" b="1" dirty="0">
                <a:solidFill>
                  <a:schemeClr val="bg1">
                    <a:lumMod val="50000"/>
                  </a:schemeClr>
                </a:solidFill>
              </a:rPr>
              <a:t>rd</a:t>
            </a:r>
            <a:endParaRPr lang="pt-BR" sz="2800" dirty="0">
              <a:solidFill>
                <a:schemeClr val="bg1">
                  <a:lumMod val="50000"/>
                </a:schemeClr>
              </a:solidFill>
            </a:endParaRPr>
          </a:p>
        </p:txBody>
      </p:sp>
      <p:pic>
        <p:nvPicPr>
          <p:cNvPr id="1027" name="Picture 3"/>
          <p:cNvPicPr>
            <a:picLocks noChangeAspect="1" noChangeArrowheads="1"/>
          </p:cNvPicPr>
          <p:nvPr/>
        </p:nvPicPr>
        <p:blipFill>
          <a:blip r:embed="rId3"/>
          <a:srcRect/>
          <a:stretch>
            <a:fillRect/>
          </a:stretch>
        </p:blipFill>
        <p:spPr bwMode="auto">
          <a:xfrm>
            <a:off x="4495800" y="2743200"/>
            <a:ext cx="3047458" cy="1563519"/>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a:stretch>
            <a:fillRect/>
          </a:stretch>
        </p:blipFill>
        <p:spPr bwMode="auto">
          <a:xfrm>
            <a:off x="1143000" y="4572000"/>
            <a:ext cx="3124200" cy="1803661"/>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181600" y="4419600"/>
            <a:ext cx="2795587" cy="2034262"/>
          </a:xfrm>
          <a:prstGeom prst="rect">
            <a:avLst/>
          </a:prstGeom>
          <a:noFill/>
          <a:ln w="9525">
            <a:noFill/>
            <a:miter lim="800000"/>
            <a:headEnd/>
            <a:tailEnd/>
          </a:ln>
          <a:effectLst/>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79420" y="1981200"/>
            <a:ext cx="2435180" cy="2246769"/>
          </a:xfrm>
          <a:prstGeom prst="rect">
            <a:avLst/>
          </a:prstGeom>
        </p:spPr>
        <p:txBody>
          <a:bodyPr wrap="square">
            <a:spAutoFit/>
          </a:bodyPr>
          <a:lstStyle/>
          <a:p>
            <a:pPr algn="just"/>
            <a:r>
              <a:rPr lang="pt-BR" sz="1400" dirty="0"/>
              <a:t>Para realizarmos o experimento </a:t>
            </a:r>
            <a:r>
              <a:rPr lang="pt-BR" sz="1400" b="1" dirty="0">
                <a:solidFill>
                  <a:srgbClr val="C00000"/>
                </a:solidFill>
              </a:rPr>
              <a:t>17</a:t>
            </a:r>
            <a:r>
              <a:rPr lang="pt-BR" sz="1400" dirty="0"/>
              <a:t> serão utilizados os seguintes materiais: arduino, protoboard, fios de conexão, potenciômetro10k, transistor </a:t>
            </a:r>
            <a:r>
              <a:rPr lang="pt-BR" sz="1400" dirty="0" err="1"/>
              <a:t>Tip</a:t>
            </a:r>
            <a:r>
              <a:rPr lang="pt-BR" sz="1400" dirty="0"/>
              <a:t> 122, diodo e motor DC</a:t>
            </a:r>
          </a:p>
          <a:p>
            <a:pPr algn="just"/>
            <a:r>
              <a:rPr lang="pt-BR" sz="1400" dirty="0"/>
              <a:t>Sua principal função será, controlar a velocidade do motor com Potenciômetro</a:t>
            </a:r>
          </a:p>
        </p:txBody>
      </p:sp>
      <p:sp>
        <p:nvSpPr>
          <p:cNvPr id="11" name="Retângulo 10"/>
          <p:cNvSpPr/>
          <p:nvPr/>
        </p:nvSpPr>
        <p:spPr>
          <a:xfrm>
            <a:off x="2393324" y="311230"/>
            <a:ext cx="5455276" cy="400110"/>
          </a:xfrm>
          <a:prstGeom prst="rect">
            <a:avLst/>
          </a:prstGeom>
        </p:spPr>
        <p:txBody>
          <a:bodyPr wrap="square">
            <a:spAutoFit/>
          </a:bodyPr>
          <a:lstStyle/>
          <a:p>
            <a:r>
              <a:rPr lang="pt-BR" sz="2000" b="1" dirty="0">
                <a:solidFill>
                  <a:srgbClr val="FF0000"/>
                </a:solidFill>
              </a:rPr>
              <a:t>Cont</a:t>
            </a:r>
            <a:r>
              <a:rPr lang="pt-BR" sz="2000" b="1" dirty="0">
                <a:solidFill>
                  <a:schemeClr val="accent6"/>
                </a:solidFill>
              </a:rPr>
              <a:t>role </a:t>
            </a:r>
            <a:r>
              <a:rPr lang="pt-BR" sz="2000" b="1" dirty="0">
                <a:solidFill>
                  <a:srgbClr val="C00000"/>
                </a:solidFill>
              </a:rPr>
              <a:t>de </a:t>
            </a:r>
            <a:r>
              <a:rPr lang="pt-BR" sz="2000" b="1" dirty="0">
                <a:solidFill>
                  <a:schemeClr val="tx2"/>
                </a:solidFill>
              </a:rPr>
              <a:t>Motor </a:t>
            </a:r>
            <a:r>
              <a:rPr lang="pt-BR" sz="2000" b="1" dirty="0">
                <a:solidFill>
                  <a:srgbClr val="C00000"/>
                </a:solidFill>
              </a:rPr>
              <a:t>&amp;</a:t>
            </a:r>
            <a:r>
              <a:rPr lang="pt-BR" sz="2000" b="1" dirty="0">
                <a:solidFill>
                  <a:schemeClr val="accent6"/>
                </a:solidFill>
              </a:rPr>
              <a:t> P</a:t>
            </a:r>
            <a:r>
              <a:rPr lang="pt-BR" sz="2000" b="1" dirty="0">
                <a:solidFill>
                  <a:schemeClr val="accent1">
                    <a:lumMod val="50000"/>
                  </a:schemeClr>
                </a:solidFill>
              </a:rPr>
              <a:t>otenciômetro</a:t>
            </a:r>
            <a:endParaRPr lang="pt-BR" sz="2000" b="1" dirty="0">
              <a:solidFill>
                <a:srgbClr val="FF6600"/>
              </a:solidFill>
            </a:endParaRPr>
          </a:p>
        </p:txBody>
      </p:sp>
      <p:sp>
        <p:nvSpPr>
          <p:cNvPr id="16" name="Retângulo 15"/>
          <p:cNvSpPr/>
          <p:nvPr/>
        </p:nvSpPr>
        <p:spPr>
          <a:xfrm>
            <a:off x="2895600" y="4038600"/>
            <a:ext cx="2133600" cy="1815882"/>
          </a:xfrm>
          <a:prstGeom prst="rect">
            <a:avLst/>
          </a:prstGeom>
        </p:spPr>
        <p:txBody>
          <a:bodyPr wrap="square">
            <a:spAutoFit/>
          </a:bodyPr>
          <a:lstStyle/>
          <a:p>
            <a:pPr algn="just"/>
            <a:r>
              <a:rPr lang="pt-BR" sz="1400" dirty="0" err="1">
                <a:solidFill>
                  <a:schemeClr val="accent6"/>
                </a:solidFill>
              </a:rPr>
              <a:t>void</a:t>
            </a:r>
            <a:r>
              <a:rPr lang="pt-BR" sz="1400" dirty="0">
                <a:solidFill>
                  <a:schemeClr val="accent6"/>
                </a:solidFill>
              </a:rPr>
              <a:t> setup()</a:t>
            </a:r>
          </a:p>
          <a:p>
            <a:pPr algn="just"/>
            <a:r>
              <a:rPr lang="pt-BR" sz="1400" dirty="0">
                <a:solidFill>
                  <a:schemeClr val="accent6"/>
                </a:solidFill>
              </a:rPr>
              <a:t>{</a:t>
            </a:r>
          </a:p>
          <a:p>
            <a:pPr algn="just"/>
            <a:endParaRPr lang="pt-BR" sz="1400" dirty="0">
              <a:solidFill>
                <a:schemeClr val="accent6"/>
              </a:solidFill>
            </a:endParaRPr>
          </a:p>
          <a:p>
            <a:pPr algn="just"/>
            <a:r>
              <a:rPr lang="pt-BR" sz="1400" dirty="0">
                <a:solidFill>
                  <a:schemeClr val="accent6"/>
                </a:solidFill>
              </a:rPr>
              <a:t>}</a:t>
            </a:r>
          </a:p>
          <a:p>
            <a:pPr algn="just"/>
            <a:r>
              <a:rPr lang="pt-BR" sz="1400" dirty="0" err="1">
                <a:solidFill>
                  <a:schemeClr val="accent6"/>
                </a:solidFill>
              </a:rPr>
              <a:t>void</a:t>
            </a:r>
            <a:r>
              <a:rPr lang="pt-BR" sz="1400" dirty="0">
                <a:solidFill>
                  <a:schemeClr val="accent6"/>
                </a:solidFill>
              </a:rPr>
              <a:t> loop()</a:t>
            </a:r>
          </a:p>
          <a:p>
            <a:pPr algn="just"/>
            <a:r>
              <a:rPr lang="pt-BR" sz="1400" dirty="0">
                <a:solidFill>
                  <a:schemeClr val="accent6"/>
                </a:solidFill>
              </a:rPr>
              <a:t>{</a:t>
            </a:r>
          </a:p>
          <a:p>
            <a:pPr algn="just"/>
            <a:endParaRPr lang="pt-BR" sz="1400" dirty="0">
              <a:solidFill>
                <a:schemeClr val="accent6"/>
              </a:solidFill>
            </a:endParaRPr>
          </a:p>
          <a:p>
            <a:pPr algn="just"/>
            <a:r>
              <a:rPr lang="pt-BR" sz="1400" dirty="0">
                <a:solidFill>
                  <a:schemeClr val="accent6"/>
                </a:solidFill>
              </a:rPr>
              <a:t>}</a:t>
            </a:r>
          </a:p>
        </p:txBody>
      </p:sp>
      <p:pic>
        <p:nvPicPr>
          <p:cNvPr id="5" name="Imagem 4"/>
          <p:cNvPicPr>
            <a:picLocks noChangeAspect="1"/>
          </p:cNvPicPr>
          <p:nvPr/>
        </p:nvPicPr>
        <p:blipFill>
          <a:blip r:embed="rId2"/>
          <a:stretch>
            <a:fillRect/>
          </a:stretch>
        </p:blipFill>
        <p:spPr>
          <a:xfrm>
            <a:off x="3682042" y="1757065"/>
            <a:ext cx="4166558" cy="2059644"/>
          </a:xfrm>
          <a:prstGeom prst="rect">
            <a:avLst/>
          </a:prstGeom>
        </p:spPr>
      </p:pic>
      <p:sp>
        <p:nvSpPr>
          <p:cNvPr id="18" name="Retângulo 17"/>
          <p:cNvSpPr/>
          <p:nvPr/>
        </p:nvSpPr>
        <p:spPr>
          <a:xfrm>
            <a:off x="34344" y="1554778"/>
            <a:ext cx="2814570" cy="276999"/>
          </a:xfrm>
          <a:prstGeom prst="rect">
            <a:avLst/>
          </a:prstGeom>
        </p:spPr>
        <p:txBody>
          <a:bodyPr wrap="square">
            <a:spAutoFit/>
          </a:bodyPr>
          <a:lstStyle/>
          <a:p>
            <a:r>
              <a:rPr lang="pt-BR" sz="1200" b="1" dirty="0">
                <a:solidFill>
                  <a:srgbClr val="FF0000"/>
                </a:solidFill>
              </a:rPr>
              <a:t>Cont</a:t>
            </a:r>
            <a:r>
              <a:rPr lang="pt-BR" sz="1200" b="1" dirty="0">
                <a:solidFill>
                  <a:schemeClr val="accent6"/>
                </a:solidFill>
              </a:rPr>
              <a:t>role </a:t>
            </a:r>
            <a:r>
              <a:rPr lang="pt-BR" sz="1200" b="1" dirty="0">
                <a:solidFill>
                  <a:srgbClr val="C00000"/>
                </a:solidFill>
              </a:rPr>
              <a:t>de </a:t>
            </a:r>
            <a:r>
              <a:rPr lang="pt-BR" sz="1200" b="1" dirty="0">
                <a:solidFill>
                  <a:schemeClr val="tx2"/>
                </a:solidFill>
              </a:rPr>
              <a:t>Motor </a:t>
            </a:r>
            <a:r>
              <a:rPr lang="pt-BR" sz="1200" b="1" dirty="0">
                <a:solidFill>
                  <a:srgbClr val="C00000"/>
                </a:solidFill>
              </a:rPr>
              <a:t>&amp;</a:t>
            </a:r>
            <a:r>
              <a:rPr lang="pt-BR" sz="1200" b="1" dirty="0">
                <a:solidFill>
                  <a:schemeClr val="accent6"/>
                </a:solidFill>
              </a:rPr>
              <a:t> P</a:t>
            </a:r>
            <a:r>
              <a:rPr lang="pt-BR" sz="1200" b="1" dirty="0">
                <a:solidFill>
                  <a:schemeClr val="accent1">
                    <a:lumMod val="50000"/>
                  </a:schemeClr>
                </a:solidFill>
              </a:rPr>
              <a:t>otenciômetro</a:t>
            </a:r>
            <a:endParaRPr lang="pt-BR" sz="1200" b="1" dirty="0">
              <a:solidFill>
                <a:srgbClr val="FF6600"/>
              </a:solidFill>
            </a:endParaRPr>
          </a:p>
        </p:txBody>
      </p:sp>
      <p:sp>
        <p:nvSpPr>
          <p:cNvPr id="19" name="Retângulo 18"/>
          <p:cNvSpPr/>
          <p:nvPr/>
        </p:nvSpPr>
        <p:spPr>
          <a:xfrm>
            <a:off x="4826358" y="1524000"/>
            <a:ext cx="1823970" cy="461665"/>
          </a:xfrm>
          <a:prstGeom prst="rect">
            <a:avLst/>
          </a:prstGeom>
        </p:spPr>
        <p:txBody>
          <a:bodyPr wrap="square">
            <a:spAutoFit/>
          </a:bodyPr>
          <a:lstStyle/>
          <a:p>
            <a:pPr algn="ctr"/>
            <a:r>
              <a:rPr lang="pt-BR" sz="1200" b="1" dirty="0">
                <a:solidFill>
                  <a:schemeClr val="tx2"/>
                </a:solidFill>
              </a:rPr>
              <a:t>Motor </a:t>
            </a:r>
            <a:r>
              <a:rPr lang="pt-BR" sz="1200" b="1" dirty="0">
                <a:solidFill>
                  <a:srgbClr val="C00000"/>
                </a:solidFill>
              </a:rPr>
              <a:t>&amp;</a:t>
            </a:r>
            <a:r>
              <a:rPr lang="pt-BR" sz="1200" b="1" dirty="0">
                <a:solidFill>
                  <a:schemeClr val="accent6"/>
                </a:solidFill>
              </a:rPr>
              <a:t> P</a:t>
            </a:r>
            <a:r>
              <a:rPr lang="pt-BR" sz="1200" b="1" dirty="0">
                <a:solidFill>
                  <a:schemeClr val="accent1">
                    <a:lumMod val="50000"/>
                  </a:schemeClr>
                </a:solidFill>
              </a:rPr>
              <a:t>otenciômetro</a:t>
            </a:r>
            <a:endParaRPr lang="pt-BR" sz="1200" b="1" dirty="0">
              <a:solidFill>
                <a:srgbClr val="FF6600"/>
              </a:solidFill>
            </a:endParaRPr>
          </a:p>
        </p:txBody>
      </p:sp>
      <p:pic>
        <p:nvPicPr>
          <p:cNvPr id="9" name="Imagem 8"/>
          <p:cNvPicPr>
            <a:picLocks noChangeAspect="1"/>
          </p:cNvPicPr>
          <p:nvPr/>
        </p:nvPicPr>
        <p:blipFill>
          <a:blip r:embed="rId3"/>
          <a:stretch>
            <a:fillRect/>
          </a:stretch>
        </p:blipFill>
        <p:spPr>
          <a:xfrm>
            <a:off x="5015453" y="5172561"/>
            <a:ext cx="3366547" cy="618639"/>
          </a:xfrm>
          <a:prstGeom prst="rect">
            <a:avLst/>
          </a:prstGeom>
        </p:spPr>
      </p:pic>
      <p:pic>
        <p:nvPicPr>
          <p:cNvPr id="13" name="Imagem 12"/>
          <p:cNvPicPr>
            <a:picLocks noChangeAspect="1"/>
          </p:cNvPicPr>
          <p:nvPr/>
        </p:nvPicPr>
        <p:blipFill>
          <a:blip r:embed="rId4"/>
          <a:stretch>
            <a:fillRect/>
          </a:stretch>
        </p:blipFill>
        <p:spPr>
          <a:xfrm>
            <a:off x="6229766" y="4588391"/>
            <a:ext cx="2105025" cy="495300"/>
          </a:xfrm>
          <a:prstGeom prst="rect">
            <a:avLst/>
          </a:prstGeom>
        </p:spPr>
      </p:pic>
      <p:pic>
        <p:nvPicPr>
          <p:cNvPr id="14" name="Imagem 13"/>
          <p:cNvPicPr>
            <a:picLocks noChangeAspect="1"/>
          </p:cNvPicPr>
          <p:nvPr/>
        </p:nvPicPr>
        <p:blipFill>
          <a:blip r:embed="rId5"/>
          <a:stretch>
            <a:fillRect/>
          </a:stretch>
        </p:blipFill>
        <p:spPr>
          <a:xfrm>
            <a:off x="6232986" y="6153150"/>
            <a:ext cx="1162050" cy="247650"/>
          </a:xfrm>
          <a:prstGeom prst="rect">
            <a:avLst/>
          </a:prstGeom>
        </p:spPr>
      </p:pic>
      <p:sp>
        <p:nvSpPr>
          <p:cNvPr id="24" name="Retângulo 23"/>
          <p:cNvSpPr/>
          <p:nvPr/>
        </p:nvSpPr>
        <p:spPr>
          <a:xfrm>
            <a:off x="6104466" y="4079136"/>
            <a:ext cx="1823970" cy="276999"/>
          </a:xfrm>
          <a:prstGeom prst="rect">
            <a:avLst/>
          </a:prstGeom>
        </p:spPr>
        <p:txBody>
          <a:bodyPr wrap="square">
            <a:spAutoFit/>
          </a:bodyPr>
          <a:lstStyle/>
          <a:p>
            <a:pPr algn="ctr"/>
            <a:r>
              <a:rPr lang="pt-BR" sz="1200" b="1" dirty="0">
                <a:solidFill>
                  <a:schemeClr val="tx2"/>
                </a:solidFill>
              </a:rPr>
              <a:t>Diodo </a:t>
            </a:r>
            <a:endParaRPr lang="pt-BR" sz="1200" b="1" dirty="0">
              <a:solidFill>
                <a:srgbClr val="FF6600"/>
              </a:solidFill>
            </a:endParaRPr>
          </a:p>
        </p:txBody>
      </p:sp>
    </p:spTree>
    <p:extLst>
      <p:ext uri="{BB962C8B-B14F-4D97-AF65-F5344CB8AC3E}">
        <p14:creationId xmlns:p14="http://schemas.microsoft.com/office/powerpoint/2010/main" val="1332888441"/>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2393324" y="311230"/>
            <a:ext cx="2635876" cy="400110"/>
          </a:xfrm>
          <a:prstGeom prst="rect">
            <a:avLst/>
          </a:prstGeom>
        </p:spPr>
        <p:txBody>
          <a:bodyPr wrap="square">
            <a:spAutoFit/>
          </a:bodyPr>
          <a:lstStyle/>
          <a:p>
            <a:r>
              <a:rPr lang="pt-BR" sz="2000" b="1" dirty="0">
                <a:solidFill>
                  <a:srgbClr val="FF0000"/>
                </a:solidFill>
              </a:rPr>
              <a:t>Motores </a:t>
            </a:r>
            <a:r>
              <a:rPr lang="pt-BR" sz="2000" b="1" dirty="0">
                <a:solidFill>
                  <a:schemeClr val="accent6"/>
                </a:solidFill>
              </a:rPr>
              <a:t> </a:t>
            </a:r>
            <a:r>
              <a:rPr lang="pt-BR" sz="2000" b="1" dirty="0">
                <a:solidFill>
                  <a:srgbClr val="C00000"/>
                </a:solidFill>
              </a:rPr>
              <a:t>&amp;</a:t>
            </a:r>
            <a:r>
              <a:rPr lang="pt-BR" sz="2000" b="1" dirty="0">
                <a:solidFill>
                  <a:schemeClr val="accent6"/>
                </a:solidFill>
              </a:rPr>
              <a:t> </a:t>
            </a:r>
            <a:r>
              <a:rPr lang="pt-BR" sz="2000" b="1" dirty="0" err="1">
                <a:solidFill>
                  <a:schemeClr val="accent1">
                    <a:lumMod val="50000"/>
                  </a:schemeClr>
                </a:solidFill>
              </a:rPr>
              <a:t>Arduino</a:t>
            </a:r>
            <a:endParaRPr lang="pt-BR" sz="2000" b="1" dirty="0">
              <a:solidFill>
                <a:srgbClr val="FF6600"/>
              </a:solidFill>
            </a:endParaRPr>
          </a:p>
        </p:txBody>
      </p:sp>
      <p:sp>
        <p:nvSpPr>
          <p:cNvPr id="14" name="Retângulo 13"/>
          <p:cNvSpPr/>
          <p:nvPr/>
        </p:nvSpPr>
        <p:spPr>
          <a:xfrm>
            <a:off x="6772934" y="1521024"/>
            <a:ext cx="2218666" cy="276999"/>
          </a:xfrm>
          <a:prstGeom prst="rect">
            <a:avLst/>
          </a:prstGeom>
        </p:spPr>
        <p:txBody>
          <a:bodyPr wrap="square">
            <a:spAutoFit/>
          </a:bodyPr>
          <a:lstStyle/>
          <a:p>
            <a:r>
              <a:rPr lang="pt-BR" sz="1200" b="1" dirty="0">
                <a:solidFill>
                  <a:schemeClr val="accent6"/>
                </a:solidFill>
              </a:rPr>
              <a:t>Motores</a:t>
            </a:r>
            <a:r>
              <a:rPr lang="pt-BR" sz="1200" b="1" dirty="0">
                <a:solidFill>
                  <a:srgbClr val="C00000"/>
                </a:solidFill>
              </a:rPr>
              <a:t> </a:t>
            </a:r>
            <a:r>
              <a:rPr lang="pt-BR" sz="1200" b="1" dirty="0">
                <a:solidFill>
                  <a:srgbClr val="FF6600"/>
                </a:solidFill>
              </a:rPr>
              <a:t>com</a:t>
            </a:r>
            <a:r>
              <a:rPr lang="pt-BR" sz="1200" b="1" dirty="0">
                <a:solidFill>
                  <a:srgbClr val="C00000"/>
                </a:solidFill>
              </a:rPr>
              <a:t> </a:t>
            </a:r>
            <a:r>
              <a:rPr lang="pt-BR" sz="1200" b="1" dirty="0" err="1">
                <a:solidFill>
                  <a:srgbClr val="C00000"/>
                </a:solidFill>
              </a:rPr>
              <a:t>Arduino</a:t>
            </a:r>
            <a:r>
              <a:rPr lang="pt-BR" sz="1200" b="1" dirty="0">
                <a:solidFill>
                  <a:schemeClr val="tx2"/>
                </a:solidFill>
              </a:rPr>
              <a:t> </a:t>
            </a:r>
            <a:r>
              <a:rPr lang="pt-BR" sz="1200" b="1" dirty="0">
                <a:solidFill>
                  <a:srgbClr val="C00000"/>
                </a:solidFill>
              </a:rPr>
              <a:t> </a:t>
            </a:r>
            <a:endParaRPr lang="pt-BR" sz="1200" b="1" dirty="0">
              <a:solidFill>
                <a:schemeClr val="accent6"/>
              </a:solidFill>
            </a:endParaRPr>
          </a:p>
        </p:txBody>
      </p:sp>
      <p:sp>
        <p:nvSpPr>
          <p:cNvPr id="19" name="Retângulo 18"/>
          <p:cNvSpPr/>
          <p:nvPr/>
        </p:nvSpPr>
        <p:spPr>
          <a:xfrm>
            <a:off x="152400" y="1828800"/>
            <a:ext cx="3059427" cy="4524315"/>
          </a:xfrm>
          <a:prstGeom prst="rect">
            <a:avLst/>
          </a:prstGeom>
        </p:spPr>
        <p:txBody>
          <a:bodyPr wrap="square">
            <a:spAutoFit/>
          </a:bodyPr>
          <a:lstStyle/>
          <a:p>
            <a:pPr algn="just"/>
            <a:r>
              <a:rPr lang="pt-BR" sz="1200" dirty="0"/>
              <a:t>Os motores tem como função movimentar peças (braços, superfícies, </a:t>
            </a:r>
            <a:r>
              <a:rPr lang="pt-BR" sz="1200" dirty="0" err="1"/>
              <a:t>etc</a:t>
            </a:r>
            <a:r>
              <a:rPr lang="pt-BR" sz="1200" dirty="0"/>
              <a:t>), assim como locomover (rodas, esteiras, pernas, </a:t>
            </a:r>
            <a:r>
              <a:rPr lang="pt-BR" sz="1200" dirty="0" err="1"/>
              <a:t>etc</a:t>
            </a:r>
            <a:r>
              <a:rPr lang="pt-BR" sz="1200" dirty="0"/>
              <a:t>). Suas principais características  correspondem à velocidade de rotação / rpm, força, precisão.</a:t>
            </a:r>
          </a:p>
          <a:p>
            <a:pPr algn="just"/>
            <a:endParaRPr lang="pt-BR" sz="1200" dirty="0"/>
          </a:p>
          <a:p>
            <a:pPr algn="just"/>
            <a:endParaRPr lang="pt-BR" sz="1200" dirty="0"/>
          </a:p>
          <a:p>
            <a:pPr algn="just"/>
            <a:r>
              <a:rPr lang="pt-BR" sz="1200" dirty="0"/>
              <a:t>Os redutores têm por função, transformar a rotação em força. Os principais tipos são, o motor DC/CC (velocidade), o servo motor (precisão e/ou força) e o motor de passo (precisão e ou força).</a:t>
            </a:r>
          </a:p>
          <a:p>
            <a:pPr algn="just"/>
            <a:endParaRPr lang="pt-BR" sz="1200" dirty="0"/>
          </a:p>
          <a:p>
            <a:pPr algn="just"/>
            <a:endParaRPr lang="pt-BR" sz="1200" dirty="0"/>
          </a:p>
          <a:p>
            <a:pPr algn="just"/>
            <a:r>
              <a:rPr lang="pt-BR" sz="1200" dirty="0"/>
              <a:t>São motores poucos complexos detentores das seguintes características:</a:t>
            </a:r>
          </a:p>
          <a:p>
            <a:pPr algn="just"/>
            <a:r>
              <a:rPr lang="pt-BR" sz="1200" dirty="0"/>
              <a:t>Possuidores alta velocidade (conforme redução), não possuem precisão angular, a potencia é controlado com PWM. Assim como o relé, precisamos ligar em um transistor com diodo de proteção e, para inverter-se a direção da rotação tem-se que inverter a polaridade.</a:t>
            </a:r>
          </a:p>
        </p:txBody>
      </p:sp>
      <p:sp>
        <p:nvSpPr>
          <p:cNvPr id="22" name="Retângulo 21"/>
          <p:cNvSpPr/>
          <p:nvPr/>
        </p:nvSpPr>
        <p:spPr>
          <a:xfrm>
            <a:off x="6400800" y="3429000"/>
            <a:ext cx="1214273" cy="307777"/>
          </a:xfrm>
          <a:prstGeom prst="rect">
            <a:avLst/>
          </a:prstGeom>
        </p:spPr>
        <p:txBody>
          <a:bodyPr wrap="square">
            <a:spAutoFit/>
          </a:bodyPr>
          <a:lstStyle/>
          <a:p>
            <a:r>
              <a:rPr lang="pt-BR" sz="1400" b="1" dirty="0">
                <a:solidFill>
                  <a:srgbClr val="C00000"/>
                </a:solidFill>
              </a:rPr>
              <a:t>Motor </a:t>
            </a:r>
            <a:r>
              <a:rPr lang="pt-BR" sz="1400" b="1" dirty="0">
                <a:solidFill>
                  <a:srgbClr val="003300"/>
                </a:solidFill>
              </a:rPr>
              <a:t>DC</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23" name="Retângulo 22"/>
          <p:cNvSpPr/>
          <p:nvPr/>
        </p:nvSpPr>
        <p:spPr>
          <a:xfrm>
            <a:off x="913942" y="4343400"/>
            <a:ext cx="1455771" cy="307777"/>
          </a:xfrm>
          <a:prstGeom prst="rect">
            <a:avLst/>
          </a:prstGeom>
        </p:spPr>
        <p:txBody>
          <a:bodyPr wrap="square">
            <a:spAutoFit/>
          </a:bodyPr>
          <a:lstStyle/>
          <a:p>
            <a:r>
              <a:rPr lang="pt-BR" sz="1400" b="1" dirty="0">
                <a:solidFill>
                  <a:schemeClr val="accent6"/>
                </a:solidFill>
              </a:rPr>
              <a:t>Motor</a:t>
            </a:r>
            <a:r>
              <a:rPr lang="pt-BR" sz="1400" b="1" dirty="0">
                <a:solidFill>
                  <a:schemeClr val="accent1">
                    <a:lumMod val="50000"/>
                  </a:schemeClr>
                </a:solidFill>
              </a:rPr>
              <a:t> </a:t>
            </a:r>
            <a:r>
              <a:rPr lang="pt-BR" sz="1400" b="1" dirty="0"/>
              <a:t>DC</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15" name="Retângulo 14"/>
          <p:cNvSpPr/>
          <p:nvPr/>
        </p:nvSpPr>
        <p:spPr>
          <a:xfrm>
            <a:off x="762000" y="1504890"/>
            <a:ext cx="2133600" cy="276999"/>
          </a:xfrm>
          <a:prstGeom prst="rect">
            <a:avLst/>
          </a:prstGeom>
        </p:spPr>
        <p:txBody>
          <a:bodyPr wrap="square">
            <a:spAutoFit/>
          </a:bodyPr>
          <a:lstStyle/>
          <a:p>
            <a:r>
              <a:rPr lang="pt-BR" sz="1200" b="1" dirty="0">
                <a:solidFill>
                  <a:srgbClr val="FF0000"/>
                </a:solidFill>
              </a:rPr>
              <a:t>Motores </a:t>
            </a:r>
            <a:r>
              <a:rPr lang="pt-BR" sz="1200" b="1" dirty="0">
                <a:solidFill>
                  <a:schemeClr val="accent6"/>
                </a:solidFill>
              </a:rPr>
              <a:t> </a:t>
            </a:r>
            <a:r>
              <a:rPr lang="pt-BR" sz="1200" b="1" dirty="0">
                <a:solidFill>
                  <a:srgbClr val="C00000"/>
                </a:solidFill>
              </a:rPr>
              <a:t>&amp;</a:t>
            </a:r>
            <a:r>
              <a:rPr lang="pt-BR" sz="1200" b="1" dirty="0">
                <a:solidFill>
                  <a:schemeClr val="accent6"/>
                </a:solidFill>
              </a:rPr>
              <a:t> </a:t>
            </a:r>
            <a:r>
              <a:rPr lang="pt-BR" sz="1200" b="1" dirty="0" err="1">
                <a:solidFill>
                  <a:schemeClr val="accent1">
                    <a:lumMod val="50000"/>
                  </a:schemeClr>
                </a:solidFill>
              </a:rPr>
              <a:t>Arduino</a:t>
            </a:r>
            <a:endParaRPr lang="pt-BR" sz="1200" b="1" dirty="0">
              <a:solidFill>
                <a:srgbClr val="FF6600"/>
              </a:solidFill>
            </a:endParaRPr>
          </a:p>
        </p:txBody>
      </p:sp>
      <p:pic>
        <p:nvPicPr>
          <p:cNvPr id="5" name="Imagem 4"/>
          <p:cNvPicPr>
            <a:picLocks noChangeAspect="1"/>
          </p:cNvPicPr>
          <p:nvPr/>
        </p:nvPicPr>
        <p:blipFill>
          <a:blip r:embed="rId2"/>
          <a:stretch>
            <a:fillRect/>
          </a:stretch>
        </p:blipFill>
        <p:spPr>
          <a:xfrm>
            <a:off x="6410654" y="1865899"/>
            <a:ext cx="2657146" cy="1378683"/>
          </a:xfrm>
          <a:prstGeom prst="rect">
            <a:avLst/>
          </a:prstGeom>
        </p:spPr>
      </p:pic>
      <p:sp>
        <p:nvSpPr>
          <p:cNvPr id="16" name="Retângulo 15"/>
          <p:cNvSpPr/>
          <p:nvPr/>
        </p:nvSpPr>
        <p:spPr>
          <a:xfrm>
            <a:off x="1143000" y="3048000"/>
            <a:ext cx="1066800" cy="276999"/>
          </a:xfrm>
          <a:prstGeom prst="rect">
            <a:avLst/>
          </a:prstGeom>
        </p:spPr>
        <p:txBody>
          <a:bodyPr wrap="square">
            <a:spAutoFit/>
          </a:bodyPr>
          <a:lstStyle/>
          <a:p>
            <a:r>
              <a:rPr lang="pt-BR" sz="1200" b="1" dirty="0">
                <a:solidFill>
                  <a:schemeClr val="accent1">
                    <a:lumMod val="50000"/>
                  </a:schemeClr>
                </a:solidFill>
              </a:rPr>
              <a:t>Redutor</a:t>
            </a:r>
            <a:endParaRPr lang="pt-BR" sz="1200" b="1" dirty="0">
              <a:solidFill>
                <a:srgbClr val="FF6600"/>
              </a:solidFill>
            </a:endParaRPr>
          </a:p>
        </p:txBody>
      </p:sp>
      <p:sp>
        <p:nvSpPr>
          <p:cNvPr id="17" name="Retângulo 16"/>
          <p:cNvSpPr/>
          <p:nvPr/>
        </p:nvSpPr>
        <p:spPr>
          <a:xfrm>
            <a:off x="3188973" y="1828800"/>
            <a:ext cx="3059427" cy="2677656"/>
          </a:xfrm>
          <a:prstGeom prst="rect">
            <a:avLst/>
          </a:prstGeom>
        </p:spPr>
        <p:txBody>
          <a:bodyPr wrap="square">
            <a:spAutoFit/>
          </a:bodyPr>
          <a:lstStyle/>
          <a:p>
            <a:pPr algn="just"/>
            <a:r>
              <a:rPr lang="pt-BR" sz="1200" dirty="0"/>
              <a:t>Ao contrário dos motores </a:t>
            </a:r>
            <a:r>
              <a:rPr lang="pt-BR" sz="1200" b="1" dirty="0"/>
              <a:t>DC </a:t>
            </a:r>
            <a:r>
              <a:rPr lang="pt-BR" sz="1200" dirty="0"/>
              <a:t>os </a:t>
            </a:r>
            <a:r>
              <a:rPr lang="pt-BR" sz="1200" b="1" dirty="0"/>
              <a:t>Servo Motores</a:t>
            </a:r>
            <a:r>
              <a:rPr lang="pt-BR" sz="1200" dirty="0"/>
              <a:t> são detentores das seguintes características  :</a:t>
            </a:r>
          </a:p>
          <a:p>
            <a:pPr algn="just"/>
            <a:r>
              <a:rPr lang="pt-BR" sz="1200" dirty="0"/>
              <a:t>São motores com precisão angular, de fácil comando. São motores que possuem mais redução e mais dirigibilidade (driver). É interessante notar estes motores, tem por  padrão virar apenas de 0 a 180 graus.</a:t>
            </a:r>
          </a:p>
          <a:p>
            <a:pPr algn="just"/>
            <a:r>
              <a:rPr lang="pt-BR" sz="1200" dirty="0"/>
              <a:t>Existe a possibilidade de podermos  </a:t>
            </a:r>
            <a:r>
              <a:rPr lang="pt-BR" sz="1200" b="1" dirty="0" err="1"/>
              <a:t>hackear</a:t>
            </a:r>
            <a:r>
              <a:rPr lang="pt-BR" sz="1200" dirty="0"/>
              <a:t> ou comprar </a:t>
            </a:r>
            <a:r>
              <a:rPr lang="pt-BR" sz="1200" b="1" dirty="0"/>
              <a:t>servos </a:t>
            </a:r>
            <a:r>
              <a:rPr lang="pt-BR" sz="1200" b="1" dirty="0" err="1"/>
              <a:t>full-rotation</a:t>
            </a:r>
            <a:r>
              <a:rPr lang="pt-BR" sz="1200" dirty="0"/>
              <a:t>.</a:t>
            </a:r>
          </a:p>
          <a:p>
            <a:pPr algn="just"/>
            <a:r>
              <a:rPr lang="pt-BR" sz="1200" dirty="0"/>
              <a:t>Já com relação às conexões, estas se apresentam de forma </a:t>
            </a:r>
            <a:r>
              <a:rPr lang="pt-BR" sz="1200" dirty="0" err="1"/>
              <a:t>super</a:t>
            </a:r>
            <a:r>
              <a:rPr lang="pt-BR" sz="1200" dirty="0"/>
              <a:t> simples, tais como,  GND, 5v e Sinal Digital</a:t>
            </a:r>
          </a:p>
        </p:txBody>
      </p:sp>
      <p:sp>
        <p:nvSpPr>
          <p:cNvPr id="18" name="Retângulo 17"/>
          <p:cNvSpPr/>
          <p:nvPr/>
        </p:nvSpPr>
        <p:spPr>
          <a:xfrm>
            <a:off x="3810000" y="1498242"/>
            <a:ext cx="2133600" cy="276999"/>
          </a:xfrm>
          <a:prstGeom prst="rect">
            <a:avLst/>
          </a:prstGeom>
        </p:spPr>
        <p:txBody>
          <a:bodyPr wrap="square">
            <a:spAutoFit/>
          </a:bodyPr>
          <a:lstStyle/>
          <a:p>
            <a:r>
              <a:rPr lang="pt-BR" sz="1200" b="1" dirty="0"/>
              <a:t>Servo</a:t>
            </a:r>
            <a:r>
              <a:rPr lang="pt-BR" sz="1200" b="1" dirty="0">
                <a:solidFill>
                  <a:srgbClr val="FF0000"/>
                </a:solidFill>
              </a:rPr>
              <a:t> </a:t>
            </a:r>
            <a:r>
              <a:rPr lang="pt-BR" sz="1200" b="1" dirty="0">
                <a:solidFill>
                  <a:schemeClr val="accent6"/>
                </a:solidFill>
              </a:rPr>
              <a:t> </a:t>
            </a:r>
            <a:r>
              <a:rPr lang="pt-BR" sz="1200" b="1" dirty="0">
                <a:solidFill>
                  <a:srgbClr val="C00000"/>
                </a:solidFill>
              </a:rPr>
              <a:t>&amp;</a:t>
            </a:r>
            <a:r>
              <a:rPr lang="pt-BR" sz="1200" b="1" dirty="0">
                <a:solidFill>
                  <a:schemeClr val="accent6"/>
                </a:solidFill>
              </a:rPr>
              <a:t> </a:t>
            </a:r>
            <a:r>
              <a:rPr lang="pt-BR" sz="1200" b="1" dirty="0">
                <a:solidFill>
                  <a:srgbClr val="003300"/>
                </a:solidFill>
              </a:rPr>
              <a:t>Motor</a:t>
            </a:r>
          </a:p>
        </p:txBody>
      </p:sp>
      <p:pic>
        <p:nvPicPr>
          <p:cNvPr id="6" name="Imagem 5"/>
          <p:cNvPicPr>
            <a:picLocks noChangeAspect="1"/>
          </p:cNvPicPr>
          <p:nvPr/>
        </p:nvPicPr>
        <p:blipFill>
          <a:blip r:embed="rId3"/>
          <a:stretch>
            <a:fillRect/>
          </a:stretch>
        </p:blipFill>
        <p:spPr>
          <a:xfrm>
            <a:off x="6570794" y="3780716"/>
            <a:ext cx="820605" cy="772334"/>
          </a:xfrm>
          <a:prstGeom prst="rect">
            <a:avLst/>
          </a:prstGeom>
        </p:spPr>
      </p:pic>
      <p:pic>
        <p:nvPicPr>
          <p:cNvPr id="8" name="Imagem 7"/>
          <p:cNvPicPr>
            <a:picLocks noChangeAspect="1"/>
          </p:cNvPicPr>
          <p:nvPr/>
        </p:nvPicPr>
        <p:blipFill>
          <a:blip r:embed="rId4"/>
          <a:stretch>
            <a:fillRect/>
          </a:stretch>
        </p:blipFill>
        <p:spPr>
          <a:xfrm>
            <a:off x="7741752" y="3733800"/>
            <a:ext cx="1097448" cy="852746"/>
          </a:xfrm>
          <a:prstGeom prst="rect">
            <a:avLst/>
          </a:prstGeom>
        </p:spPr>
      </p:pic>
      <p:sp>
        <p:nvSpPr>
          <p:cNvPr id="25" name="Retângulo 24"/>
          <p:cNvSpPr/>
          <p:nvPr/>
        </p:nvSpPr>
        <p:spPr>
          <a:xfrm>
            <a:off x="7620000" y="3429000"/>
            <a:ext cx="1349479" cy="307777"/>
          </a:xfrm>
          <a:prstGeom prst="rect">
            <a:avLst/>
          </a:prstGeom>
        </p:spPr>
        <p:txBody>
          <a:bodyPr wrap="square">
            <a:spAutoFit/>
          </a:bodyPr>
          <a:lstStyle/>
          <a:p>
            <a:r>
              <a:rPr lang="pt-BR" sz="1400" b="1" dirty="0">
                <a:solidFill>
                  <a:srgbClr val="C00000"/>
                </a:solidFill>
              </a:rPr>
              <a:t>Servo  </a:t>
            </a:r>
            <a:r>
              <a:rPr lang="pt-BR" sz="1400" b="1" dirty="0">
                <a:solidFill>
                  <a:srgbClr val="003300"/>
                </a:solidFill>
              </a:rPr>
              <a:t>Motor</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pic>
        <p:nvPicPr>
          <p:cNvPr id="9" name="Imagem 8"/>
          <p:cNvPicPr>
            <a:picLocks noChangeAspect="1"/>
          </p:cNvPicPr>
          <p:nvPr/>
        </p:nvPicPr>
        <p:blipFill>
          <a:blip r:embed="rId5"/>
          <a:stretch>
            <a:fillRect/>
          </a:stretch>
        </p:blipFill>
        <p:spPr>
          <a:xfrm>
            <a:off x="3425810" y="4955305"/>
            <a:ext cx="1481138" cy="1337222"/>
          </a:xfrm>
          <a:prstGeom prst="rect">
            <a:avLst/>
          </a:prstGeom>
        </p:spPr>
      </p:pic>
      <p:pic>
        <p:nvPicPr>
          <p:cNvPr id="10" name="Imagem 9"/>
          <p:cNvPicPr>
            <a:picLocks noChangeAspect="1"/>
          </p:cNvPicPr>
          <p:nvPr/>
        </p:nvPicPr>
        <p:blipFill>
          <a:blip r:embed="rId6"/>
          <a:stretch>
            <a:fillRect/>
          </a:stretch>
        </p:blipFill>
        <p:spPr>
          <a:xfrm>
            <a:off x="5152039" y="5181600"/>
            <a:ext cx="1342106" cy="1119513"/>
          </a:xfrm>
          <a:prstGeom prst="rect">
            <a:avLst/>
          </a:prstGeom>
        </p:spPr>
      </p:pic>
      <p:pic>
        <p:nvPicPr>
          <p:cNvPr id="12" name="Imagem 11"/>
          <p:cNvPicPr>
            <a:picLocks noChangeAspect="1"/>
          </p:cNvPicPr>
          <p:nvPr/>
        </p:nvPicPr>
        <p:blipFill>
          <a:blip r:embed="rId7"/>
          <a:stretch>
            <a:fillRect/>
          </a:stretch>
        </p:blipFill>
        <p:spPr>
          <a:xfrm>
            <a:off x="6705967" y="5181600"/>
            <a:ext cx="1373500" cy="1171515"/>
          </a:xfrm>
          <a:prstGeom prst="rect">
            <a:avLst/>
          </a:prstGeom>
        </p:spPr>
      </p:pic>
      <p:sp>
        <p:nvSpPr>
          <p:cNvPr id="13" name="Retângulo 12"/>
          <p:cNvSpPr/>
          <p:nvPr/>
        </p:nvSpPr>
        <p:spPr>
          <a:xfrm>
            <a:off x="4691278" y="4721423"/>
            <a:ext cx="2242922" cy="307777"/>
          </a:xfrm>
          <a:prstGeom prst="rect">
            <a:avLst/>
          </a:prstGeom>
        </p:spPr>
        <p:txBody>
          <a:bodyPr wrap="square">
            <a:spAutoFit/>
          </a:bodyPr>
          <a:lstStyle/>
          <a:p>
            <a:r>
              <a:rPr lang="pt-BR" sz="1400" b="1" dirty="0">
                <a:solidFill>
                  <a:srgbClr val="C00000"/>
                </a:solidFill>
              </a:rPr>
              <a:t>Servo </a:t>
            </a:r>
            <a:r>
              <a:rPr lang="pt-BR" sz="1400" b="1" dirty="0">
                <a:solidFill>
                  <a:schemeClr val="accent2"/>
                </a:solidFill>
              </a:rPr>
              <a:t>Motor</a:t>
            </a:r>
            <a:r>
              <a:rPr lang="pt-BR" sz="1400" b="1" dirty="0">
                <a:solidFill>
                  <a:srgbClr val="C00000"/>
                </a:solidFill>
              </a:rPr>
              <a:t> - </a:t>
            </a:r>
            <a:r>
              <a:rPr lang="pt-BR" sz="1400" b="1" dirty="0">
                <a:solidFill>
                  <a:srgbClr val="7030A0"/>
                </a:solidFill>
              </a:rPr>
              <a:t>Conexões</a:t>
            </a:r>
          </a:p>
        </p:txBody>
      </p:sp>
    </p:spTree>
    <p:extLst>
      <p:ext uri="{BB962C8B-B14F-4D97-AF65-F5344CB8AC3E}">
        <p14:creationId xmlns:p14="http://schemas.microsoft.com/office/powerpoint/2010/main" val="2042642267"/>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152400" y="2081748"/>
            <a:ext cx="4495800" cy="3785652"/>
          </a:xfrm>
          <a:prstGeom prst="rect">
            <a:avLst/>
          </a:prstGeom>
        </p:spPr>
        <p:txBody>
          <a:bodyPr wrap="square">
            <a:spAutoFit/>
          </a:bodyPr>
          <a:lstStyle/>
          <a:p>
            <a:pPr algn="just"/>
            <a:r>
              <a:rPr lang="pt-BR" sz="1200" dirty="0"/>
              <a:t>Este tipo de classe, é utilizada para controlar </a:t>
            </a:r>
            <a:r>
              <a:rPr lang="pt-BR" sz="1200" b="1" dirty="0"/>
              <a:t>Servos Motores,</a:t>
            </a:r>
            <a:r>
              <a:rPr lang="pt-BR" sz="1200" dirty="0"/>
              <a:t> e estão presente na biblioteca: </a:t>
            </a:r>
            <a:r>
              <a:rPr lang="pt-BR" sz="1200" b="1" dirty="0" err="1"/>
              <a:t>Servo.h</a:t>
            </a:r>
            <a:r>
              <a:rPr lang="pt-BR" sz="1200" dirty="0"/>
              <a:t>.</a:t>
            </a:r>
          </a:p>
          <a:p>
            <a:pPr algn="just"/>
            <a:endParaRPr lang="pt-BR" sz="1200" dirty="0"/>
          </a:p>
          <a:p>
            <a:pPr algn="just"/>
            <a:r>
              <a:rPr lang="pt-BR" sz="1200" dirty="0"/>
              <a:t>Os métodos utilizados são os seguintes: </a:t>
            </a:r>
          </a:p>
          <a:p>
            <a:pPr algn="just"/>
            <a:endParaRPr lang="pt-BR" sz="1200" dirty="0"/>
          </a:p>
          <a:p>
            <a:pPr algn="just"/>
            <a:r>
              <a:rPr lang="pt-BR" sz="1200" b="1" dirty="0" err="1"/>
              <a:t>Servo.attach</a:t>
            </a:r>
            <a:r>
              <a:rPr lang="pt-BR" sz="1200" b="1" dirty="0"/>
              <a:t>(porta) (porta) </a:t>
            </a:r>
            <a:r>
              <a:rPr lang="pt-BR" sz="1200" dirty="0">
                <a:sym typeface="Wingdings" panose="05000000000000000000" pitchFamily="2" charset="2"/>
              </a:rPr>
              <a:t></a:t>
            </a:r>
            <a:r>
              <a:rPr lang="pt-BR" sz="1200" dirty="0"/>
              <a:t> conecta servo à uma conecta servo à uma porta digital </a:t>
            </a:r>
          </a:p>
          <a:p>
            <a:pPr algn="just"/>
            <a:endParaRPr lang="pt-BR" sz="1200" dirty="0"/>
          </a:p>
          <a:p>
            <a:pPr algn="just"/>
            <a:r>
              <a:rPr lang="pt-BR" sz="1200" b="1" dirty="0" err="1"/>
              <a:t>Servo.write</a:t>
            </a:r>
            <a:r>
              <a:rPr lang="pt-BR" sz="1200" b="1" dirty="0"/>
              <a:t>(</a:t>
            </a:r>
            <a:r>
              <a:rPr lang="pt-BR" sz="1200" b="1" dirty="0" err="1"/>
              <a:t>val</a:t>
            </a:r>
            <a:r>
              <a:rPr lang="pt-BR" sz="1200" b="1" dirty="0"/>
              <a:t>) </a:t>
            </a:r>
            <a:r>
              <a:rPr lang="pt-BR" sz="1200" b="1" dirty="0">
                <a:sym typeface="Wingdings" panose="05000000000000000000" pitchFamily="2" charset="2"/>
              </a:rPr>
              <a:t></a:t>
            </a:r>
            <a:r>
              <a:rPr lang="pt-BR" sz="1200" dirty="0"/>
              <a:t> define ângulo do braço do servo (0 – 180 graus) </a:t>
            </a:r>
          </a:p>
          <a:p>
            <a:pPr algn="just"/>
            <a:endParaRPr lang="pt-BR" sz="1200" dirty="0"/>
          </a:p>
          <a:p>
            <a:pPr algn="just"/>
            <a:r>
              <a:rPr lang="pt-BR" sz="1200" b="1" dirty="0" err="1"/>
              <a:t>Servo.detach</a:t>
            </a:r>
            <a:r>
              <a:rPr lang="pt-BR" sz="1200" b="1" dirty="0"/>
              <a:t>() </a:t>
            </a:r>
            <a:r>
              <a:rPr lang="pt-BR" sz="1200" b="1" dirty="0">
                <a:sym typeface="Wingdings" panose="05000000000000000000" pitchFamily="2" charset="2"/>
              </a:rPr>
              <a:t> </a:t>
            </a:r>
            <a:r>
              <a:rPr lang="pt-BR" sz="1200" dirty="0"/>
              <a:t> desconecta servo de uma porta digital</a:t>
            </a:r>
          </a:p>
          <a:p>
            <a:pPr algn="just"/>
            <a:endParaRPr lang="pt-BR" sz="1200" dirty="0"/>
          </a:p>
          <a:p>
            <a:pPr algn="just"/>
            <a:r>
              <a:rPr lang="pt-BR" sz="1200" dirty="0"/>
              <a:t>Para realizarmos o experimento </a:t>
            </a:r>
            <a:r>
              <a:rPr lang="pt-BR" sz="1200" b="1" dirty="0">
                <a:solidFill>
                  <a:srgbClr val="C00000"/>
                </a:solidFill>
              </a:rPr>
              <a:t>18</a:t>
            </a:r>
            <a:r>
              <a:rPr lang="pt-BR" sz="1200" dirty="0"/>
              <a:t> serão utilizados os seguintes materiais: arduino, protoboard, fios de conexão, potenciômetro 10k e o s servo motor.</a:t>
            </a:r>
          </a:p>
          <a:p>
            <a:pPr algn="just"/>
            <a:r>
              <a:rPr lang="pt-BR" sz="1200" dirty="0"/>
              <a:t>Sua principal função será, Controlar o servo motor com potenciômetro.</a:t>
            </a:r>
          </a:p>
          <a:p>
            <a:pPr algn="just"/>
            <a:r>
              <a:rPr lang="pt-BR" sz="1200" dirty="0"/>
              <a:t>Favor executar o programa, gire o potenciômetro e observe o</a:t>
            </a:r>
          </a:p>
          <a:p>
            <a:pPr algn="just"/>
            <a:r>
              <a:rPr lang="pt-BR" sz="1200" dirty="0"/>
              <a:t>servo</a:t>
            </a:r>
          </a:p>
        </p:txBody>
      </p:sp>
      <p:sp>
        <p:nvSpPr>
          <p:cNvPr id="12" name="Retângulo 11"/>
          <p:cNvSpPr/>
          <p:nvPr/>
        </p:nvSpPr>
        <p:spPr>
          <a:xfrm>
            <a:off x="1447800" y="1566446"/>
            <a:ext cx="1676400" cy="307777"/>
          </a:xfrm>
          <a:prstGeom prst="rect">
            <a:avLst/>
          </a:prstGeom>
        </p:spPr>
        <p:txBody>
          <a:bodyPr wrap="square">
            <a:spAutoFit/>
          </a:bodyPr>
          <a:lstStyle/>
          <a:p>
            <a:r>
              <a:rPr lang="pt-BR" sz="1400" b="1" dirty="0">
                <a:solidFill>
                  <a:schemeClr val="accent6"/>
                </a:solidFill>
              </a:rPr>
              <a:t>Classe </a:t>
            </a:r>
            <a:r>
              <a:rPr lang="pt-BR" sz="1400" b="1" dirty="0"/>
              <a:t>Servo</a:t>
            </a:r>
          </a:p>
        </p:txBody>
      </p:sp>
      <p:sp>
        <p:nvSpPr>
          <p:cNvPr id="15" name="Retângulo 14"/>
          <p:cNvSpPr/>
          <p:nvPr/>
        </p:nvSpPr>
        <p:spPr>
          <a:xfrm>
            <a:off x="6019800" y="1566446"/>
            <a:ext cx="2749313" cy="338554"/>
          </a:xfrm>
          <a:prstGeom prst="rect">
            <a:avLst/>
          </a:prstGeom>
        </p:spPr>
        <p:txBody>
          <a:bodyPr wrap="square">
            <a:spAutoFit/>
          </a:bodyPr>
          <a:lstStyle/>
          <a:p>
            <a:r>
              <a:rPr lang="pt-BR" sz="1600" b="1" dirty="0">
                <a:solidFill>
                  <a:schemeClr val="tx2"/>
                </a:solidFill>
              </a:rPr>
              <a:t>Servo</a:t>
            </a:r>
            <a:r>
              <a:rPr lang="pt-BR" sz="1600" b="1" dirty="0">
                <a:solidFill>
                  <a:srgbClr val="C00000"/>
                </a:solidFill>
              </a:rPr>
              <a:t> </a:t>
            </a:r>
            <a:r>
              <a:rPr lang="pt-BR" sz="1600" b="1" dirty="0">
                <a:solidFill>
                  <a:srgbClr val="7030A0"/>
                </a:solidFill>
              </a:rPr>
              <a:t>&amp;</a:t>
            </a:r>
            <a:r>
              <a:rPr lang="pt-BR" sz="1600" b="1" dirty="0">
                <a:solidFill>
                  <a:srgbClr val="C00000"/>
                </a:solidFill>
              </a:rPr>
              <a:t> Potenciômetro</a:t>
            </a:r>
            <a:r>
              <a:rPr lang="pt-BR" sz="1600" b="1" dirty="0">
                <a:solidFill>
                  <a:schemeClr val="tx2"/>
                </a:solidFill>
              </a:rPr>
              <a:t> </a:t>
            </a:r>
            <a:r>
              <a:rPr lang="pt-BR" sz="1600" b="1" dirty="0">
                <a:solidFill>
                  <a:srgbClr val="C00000"/>
                </a:solidFill>
              </a:rPr>
              <a:t> </a:t>
            </a:r>
            <a:endParaRPr lang="pt-BR" sz="1600" b="1" dirty="0">
              <a:solidFill>
                <a:schemeClr val="accent6"/>
              </a:solidFill>
            </a:endParaRPr>
          </a:p>
        </p:txBody>
      </p:sp>
      <p:sp>
        <p:nvSpPr>
          <p:cNvPr id="16" name="Retângulo 15"/>
          <p:cNvSpPr/>
          <p:nvPr/>
        </p:nvSpPr>
        <p:spPr>
          <a:xfrm>
            <a:off x="4851054" y="4572000"/>
            <a:ext cx="1676400" cy="1384995"/>
          </a:xfrm>
          <a:prstGeom prst="rect">
            <a:avLst/>
          </a:prstGeom>
        </p:spPr>
        <p:txBody>
          <a:bodyPr wrap="square">
            <a:spAutoFit/>
          </a:bodyPr>
          <a:lstStyle/>
          <a:p>
            <a:pPr algn="just"/>
            <a:r>
              <a:rPr lang="pt-BR" sz="1200" dirty="0">
                <a:solidFill>
                  <a:schemeClr val="accent6"/>
                </a:solidFill>
              </a:rPr>
              <a:t>#include &lt;</a:t>
            </a:r>
            <a:r>
              <a:rPr lang="pt-BR" sz="1200" dirty="0" err="1">
                <a:solidFill>
                  <a:schemeClr val="accent6"/>
                </a:solidFill>
              </a:rPr>
              <a:t>Servo.h</a:t>
            </a:r>
            <a:r>
              <a:rPr lang="pt-BR" sz="1200" dirty="0">
                <a:solidFill>
                  <a:schemeClr val="accent6"/>
                </a:solidFill>
              </a:rPr>
              <a:t>&gt;</a:t>
            </a:r>
          </a:p>
          <a:p>
            <a:pPr algn="just"/>
            <a:r>
              <a:rPr lang="pt-BR" sz="1200" dirty="0">
                <a:solidFill>
                  <a:schemeClr val="accent6"/>
                </a:solidFill>
              </a:rPr>
              <a:t>Servo </a:t>
            </a:r>
            <a:r>
              <a:rPr lang="pt-BR" sz="1200" dirty="0" err="1">
                <a:solidFill>
                  <a:schemeClr val="accent6"/>
                </a:solidFill>
              </a:rPr>
              <a:t>meuServo</a:t>
            </a:r>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a:t>
            </a:r>
          </a:p>
          <a:p>
            <a:pPr algn="just"/>
            <a:r>
              <a:rPr lang="pt-BR" sz="1200" dirty="0" err="1">
                <a:solidFill>
                  <a:schemeClr val="accent6"/>
                </a:solidFill>
              </a:rPr>
              <a:t>Serial.begin</a:t>
            </a:r>
            <a:r>
              <a:rPr lang="pt-BR" sz="1200" dirty="0">
                <a:solidFill>
                  <a:schemeClr val="accent6"/>
                </a:solidFill>
              </a:rPr>
              <a:t>(9600);</a:t>
            </a:r>
          </a:p>
          <a:p>
            <a:pPr algn="just"/>
            <a:r>
              <a:rPr lang="pt-BR" sz="1200" dirty="0" err="1">
                <a:solidFill>
                  <a:schemeClr val="accent6"/>
                </a:solidFill>
              </a:rPr>
              <a:t>meuServo.attach</a:t>
            </a:r>
            <a:r>
              <a:rPr lang="pt-BR" sz="1200" dirty="0">
                <a:solidFill>
                  <a:schemeClr val="accent6"/>
                </a:solidFill>
              </a:rPr>
              <a:t>(4);</a:t>
            </a:r>
          </a:p>
          <a:p>
            <a:pPr algn="just"/>
            <a:r>
              <a:rPr lang="pt-BR" sz="1200" dirty="0">
                <a:solidFill>
                  <a:schemeClr val="accent6"/>
                </a:solidFill>
              </a:rPr>
              <a:t>}</a:t>
            </a:r>
          </a:p>
        </p:txBody>
      </p:sp>
      <p:pic>
        <p:nvPicPr>
          <p:cNvPr id="2" name="Imagem 1"/>
          <p:cNvPicPr>
            <a:picLocks noChangeAspect="1"/>
          </p:cNvPicPr>
          <p:nvPr/>
        </p:nvPicPr>
        <p:blipFill>
          <a:blip r:embed="rId2"/>
          <a:stretch>
            <a:fillRect/>
          </a:stretch>
        </p:blipFill>
        <p:spPr>
          <a:xfrm>
            <a:off x="5004491" y="1905000"/>
            <a:ext cx="4139509" cy="2514817"/>
          </a:xfrm>
          <a:prstGeom prst="rect">
            <a:avLst/>
          </a:prstGeom>
        </p:spPr>
      </p:pic>
      <p:sp>
        <p:nvSpPr>
          <p:cNvPr id="13" name="Retângulo 12"/>
          <p:cNvSpPr/>
          <p:nvPr/>
        </p:nvSpPr>
        <p:spPr>
          <a:xfrm>
            <a:off x="2387945" y="490364"/>
            <a:ext cx="5455276" cy="400110"/>
          </a:xfrm>
          <a:prstGeom prst="rect">
            <a:avLst/>
          </a:prstGeom>
        </p:spPr>
        <p:txBody>
          <a:bodyPr wrap="square">
            <a:spAutoFit/>
          </a:bodyPr>
          <a:lstStyle/>
          <a:p>
            <a:r>
              <a:rPr lang="pt-BR" sz="2000" b="1" dirty="0">
                <a:solidFill>
                  <a:srgbClr val="C00000"/>
                </a:solidFill>
              </a:rPr>
              <a:t>Controlando</a:t>
            </a:r>
            <a:r>
              <a:rPr lang="pt-BR" sz="2000" b="1" dirty="0">
                <a:solidFill>
                  <a:schemeClr val="accent6"/>
                </a:solidFill>
              </a:rPr>
              <a:t> o </a:t>
            </a:r>
            <a:r>
              <a:rPr lang="pt-BR" sz="2000" b="1" dirty="0"/>
              <a:t>Servo</a:t>
            </a:r>
            <a:r>
              <a:rPr lang="pt-BR" sz="2000" b="1" dirty="0">
                <a:solidFill>
                  <a:schemeClr val="accent6"/>
                </a:solidFill>
              </a:rPr>
              <a:t> </a:t>
            </a:r>
            <a:r>
              <a:rPr lang="pt-BR" sz="2000" b="1" dirty="0">
                <a:solidFill>
                  <a:srgbClr val="00B050"/>
                </a:solidFill>
              </a:rPr>
              <a:t>com </a:t>
            </a:r>
            <a:r>
              <a:rPr lang="pt-BR" sz="2000" b="1" dirty="0">
                <a:solidFill>
                  <a:srgbClr val="7030A0"/>
                </a:solidFill>
              </a:rPr>
              <a:t>Potenciômetro</a:t>
            </a:r>
            <a:endParaRPr lang="pt-BR" sz="2000" b="1" dirty="0">
              <a:solidFill>
                <a:srgbClr val="FF6600"/>
              </a:solidFill>
            </a:endParaRPr>
          </a:p>
        </p:txBody>
      </p:sp>
      <p:sp>
        <p:nvSpPr>
          <p:cNvPr id="14" name="Retângulo 13"/>
          <p:cNvSpPr/>
          <p:nvPr/>
        </p:nvSpPr>
        <p:spPr>
          <a:xfrm>
            <a:off x="6629400" y="4506600"/>
            <a:ext cx="2284926" cy="1938992"/>
          </a:xfrm>
          <a:prstGeom prst="rect">
            <a:avLst/>
          </a:prstGeom>
        </p:spPr>
        <p:txBody>
          <a:bodyPr wrap="square">
            <a:spAutoFit/>
          </a:bodyPr>
          <a:lstStyle/>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val</a:t>
            </a:r>
            <a:r>
              <a:rPr lang="pt-BR" sz="1200" dirty="0">
                <a:solidFill>
                  <a:schemeClr val="accent6"/>
                </a:solidFill>
              </a:rPr>
              <a:t> = </a:t>
            </a:r>
            <a:r>
              <a:rPr lang="pt-BR" sz="1200" dirty="0" err="1">
                <a:solidFill>
                  <a:schemeClr val="accent6"/>
                </a:solidFill>
              </a:rPr>
              <a:t>analogRead</a:t>
            </a:r>
            <a:r>
              <a:rPr lang="pt-BR" sz="1200" dirty="0">
                <a:solidFill>
                  <a:schemeClr val="accent6"/>
                </a:solidFill>
              </a:rPr>
              <a:t>(0);</a:t>
            </a:r>
          </a:p>
          <a:p>
            <a:pPr algn="just"/>
            <a:r>
              <a:rPr lang="pt-BR" sz="1200" dirty="0" err="1">
                <a:solidFill>
                  <a:schemeClr val="accent6"/>
                </a:solidFill>
              </a:rPr>
              <a:t>int</a:t>
            </a:r>
            <a:r>
              <a:rPr lang="pt-BR" sz="1200" dirty="0">
                <a:solidFill>
                  <a:schemeClr val="accent6"/>
                </a:solidFill>
              </a:rPr>
              <a:t> x = </a:t>
            </a:r>
            <a:r>
              <a:rPr lang="pt-BR" sz="1200" dirty="0" err="1">
                <a:solidFill>
                  <a:schemeClr val="accent6"/>
                </a:solidFill>
              </a:rPr>
              <a:t>map</a:t>
            </a:r>
            <a:r>
              <a:rPr lang="pt-BR" sz="1200" dirty="0">
                <a:solidFill>
                  <a:schemeClr val="accent6"/>
                </a:solidFill>
              </a:rPr>
              <a:t>(val,0,1023,0,179);</a:t>
            </a:r>
          </a:p>
          <a:p>
            <a:pPr algn="just"/>
            <a:r>
              <a:rPr lang="pt-BR" sz="1200" dirty="0" err="1">
                <a:solidFill>
                  <a:schemeClr val="accent6"/>
                </a:solidFill>
              </a:rPr>
              <a:t>Serial.print</a:t>
            </a:r>
            <a:r>
              <a:rPr lang="pt-BR" sz="1200" dirty="0">
                <a:solidFill>
                  <a:schemeClr val="accent6"/>
                </a:solidFill>
              </a:rPr>
              <a:t>(</a:t>
            </a:r>
            <a:r>
              <a:rPr lang="pt-BR" sz="1200" dirty="0" err="1">
                <a:solidFill>
                  <a:schemeClr val="accent6"/>
                </a:solidFill>
              </a:rPr>
              <a:t>val</a:t>
            </a:r>
            <a:r>
              <a:rPr lang="pt-BR" sz="1200" dirty="0">
                <a:solidFill>
                  <a:schemeClr val="accent6"/>
                </a:solidFill>
              </a:rPr>
              <a:t>);</a:t>
            </a:r>
          </a:p>
          <a:p>
            <a:pPr algn="just"/>
            <a:r>
              <a:rPr lang="pt-BR" sz="1200" dirty="0" err="1">
                <a:solidFill>
                  <a:schemeClr val="accent6"/>
                </a:solidFill>
              </a:rPr>
              <a:t>Serial.print</a:t>
            </a:r>
            <a:r>
              <a:rPr lang="pt-BR" sz="1200" dirty="0">
                <a:solidFill>
                  <a:schemeClr val="accent6"/>
                </a:solidFill>
              </a:rPr>
              <a:t>(" - ");</a:t>
            </a:r>
          </a:p>
          <a:p>
            <a:pPr algn="just"/>
            <a:r>
              <a:rPr lang="pt-BR" sz="1200" dirty="0" err="1">
                <a:solidFill>
                  <a:schemeClr val="accent6"/>
                </a:solidFill>
              </a:rPr>
              <a:t>Serial.println</a:t>
            </a:r>
            <a:r>
              <a:rPr lang="pt-BR" sz="1200" dirty="0">
                <a:solidFill>
                  <a:schemeClr val="accent6"/>
                </a:solidFill>
              </a:rPr>
              <a:t>(x);</a:t>
            </a:r>
          </a:p>
          <a:p>
            <a:pPr algn="just"/>
            <a:r>
              <a:rPr lang="pt-BR" sz="1200" dirty="0" err="1">
                <a:solidFill>
                  <a:schemeClr val="accent6"/>
                </a:solidFill>
              </a:rPr>
              <a:t>meuServo.write</a:t>
            </a:r>
            <a:r>
              <a:rPr lang="pt-BR" sz="1200" dirty="0">
                <a:solidFill>
                  <a:schemeClr val="accent6"/>
                </a:solidFill>
              </a:rPr>
              <a:t>(x);</a:t>
            </a:r>
          </a:p>
          <a:p>
            <a:pPr algn="just"/>
            <a:r>
              <a:rPr lang="pt-BR" sz="1200" dirty="0" err="1">
                <a:solidFill>
                  <a:schemeClr val="accent6"/>
                </a:solidFill>
              </a:rPr>
              <a:t>delay</a:t>
            </a:r>
            <a:r>
              <a:rPr lang="pt-BR" sz="1200" dirty="0">
                <a:solidFill>
                  <a:schemeClr val="accent6"/>
                </a:solidFill>
              </a:rPr>
              <a:t>(10);</a:t>
            </a:r>
          </a:p>
          <a:p>
            <a:pPr algn="just"/>
            <a:r>
              <a:rPr lang="pt-BR" sz="1200" dirty="0">
                <a:solidFill>
                  <a:schemeClr val="accent6"/>
                </a:solidFill>
              </a:rPr>
              <a:t>}</a:t>
            </a:r>
          </a:p>
        </p:txBody>
      </p:sp>
    </p:spTree>
    <p:extLst>
      <p:ext uri="{BB962C8B-B14F-4D97-AF65-F5344CB8AC3E}">
        <p14:creationId xmlns:p14="http://schemas.microsoft.com/office/powerpoint/2010/main" val="2897873842"/>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2393324" y="311230"/>
            <a:ext cx="2635876" cy="400110"/>
          </a:xfrm>
          <a:prstGeom prst="rect">
            <a:avLst/>
          </a:prstGeom>
        </p:spPr>
        <p:txBody>
          <a:bodyPr wrap="square">
            <a:spAutoFit/>
          </a:bodyPr>
          <a:lstStyle/>
          <a:p>
            <a:r>
              <a:rPr lang="pt-BR" sz="2000" b="1" dirty="0">
                <a:solidFill>
                  <a:srgbClr val="7030A0"/>
                </a:solidFill>
              </a:rPr>
              <a:t>Sensor</a:t>
            </a:r>
            <a:r>
              <a:rPr lang="pt-BR" sz="2000" b="1" dirty="0">
                <a:solidFill>
                  <a:srgbClr val="FF0000"/>
                </a:solidFill>
              </a:rPr>
              <a:t> </a:t>
            </a:r>
            <a:r>
              <a:rPr lang="pt-BR" sz="2000" b="1" dirty="0">
                <a:solidFill>
                  <a:srgbClr val="9F0F10"/>
                </a:solidFill>
              </a:rPr>
              <a:t>de</a:t>
            </a:r>
            <a:r>
              <a:rPr lang="pt-BR" sz="2000" b="1" dirty="0">
                <a:solidFill>
                  <a:srgbClr val="FF0000"/>
                </a:solidFill>
              </a:rPr>
              <a:t> </a:t>
            </a:r>
            <a:r>
              <a:rPr lang="pt-BR" sz="2000" b="1" dirty="0">
                <a:solidFill>
                  <a:srgbClr val="FF6600"/>
                </a:solidFill>
              </a:rPr>
              <a:t>Distância</a:t>
            </a:r>
          </a:p>
        </p:txBody>
      </p:sp>
      <p:sp>
        <p:nvSpPr>
          <p:cNvPr id="19" name="Retângulo 18"/>
          <p:cNvSpPr/>
          <p:nvPr/>
        </p:nvSpPr>
        <p:spPr>
          <a:xfrm>
            <a:off x="0" y="1828800"/>
            <a:ext cx="8991600" cy="1600438"/>
          </a:xfrm>
          <a:prstGeom prst="rect">
            <a:avLst/>
          </a:prstGeom>
        </p:spPr>
        <p:txBody>
          <a:bodyPr wrap="square">
            <a:spAutoFit/>
          </a:bodyPr>
          <a:lstStyle/>
          <a:p>
            <a:pPr algn="just"/>
            <a:r>
              <a:rPr lang="pt-BR" sz="1400" dirty="0"/>
              <a:t>Os Sensores de Distância, medem a distância do sensor até um objeto ou obstáculo. São utilizados em robôs para detectar obstáculos.  Existem dois tipos, os: Ultrassônicos e os Infravermelhos.</a:t>
            </a:r>
          </a:p>
          <a:p>
            <a:pPr algn="just"/>
            <a:endParaRPr lang="pt-BR" sz="1400" dirty="0"/>
          </a:p>
          <a:p>
            <a:pPr algn="just"/>
            <a:r>
              <a:rPr lang="pt-BR" sz="1400" dirty="0"/>
              <a:t>O Sensor </a:t>
            </a:r>
            <a:r>
              <a:rPr lang="pt-BR" sz="1400" b="1" dirty="0"/>
              <a:t>Ultrassônico HC-SR04</a:t>
            </a:r>
            <a:r>
              <a:rPr lang="pt-BR" sz="1400" dirty="0"/>
              <a:t>, emite um sinal ultrassônico para detectar obstáculos, onde, a faixa de medição estende-se entre  2 centímetros à 4 metros. Também é possuidor de  um emissor e um receptor ultrassônico com  4 conexões: </a:t>
            </a:r>
            <a:r>
              <a:rPr lang="pt-BR" sz="1400" b="1" dirty="0">
                <a:solidFill>
                  <a:schemeClr val="accent6"/>
                </a:solidFill>
              </a:rPr>
              <a:t>5V </a:t>
            </a:r>
            <a:r>
              <a:rPr lang="pt-BR" sz="1400" b="1" dirty="0" err="1">
                <a:solidFill>
                  <a:schemeClr val="accent6"/>
                </a:solidFill>
              </a:rPr>
              <a:t>Supply</a:t>
            </a:r>
            <a:r>
              <a:rPr lang="pt-BR" sz="1400" b="1" dirty="0">
                <a:solidFill>
                  <a:schemeClr val="accent6"/>
                </a:solidFill>
              </a:rPr>
              <a:t> (VCC)</a:t>
            </a:r>
            <a:r>
              <a:rPr lang="pt-BR" sz="1400" dirty="0"/>
              <a:t>,  </a:t>
            </a:r>
            <a:r>
              <a:rPr lang="pt-BR" sz="1400" b="1" dirty="0" err="1">
                <a:solidFill>
                  <a:srgbClr val="FF0000"/>
                </a:solidFill>
              </a:rPr>
              <a:t>Tigger</a:t>
            </a:r>
            <a:r>
              <a:rPr lang="pt-BR" sz="1400" b="1" dirty="0">
                <a:solidFill>
                  <a:srgbClr val="FF0000"/>
                </a:solidFill>
              </a:rPr>
              <a:t> Pulse Input (</a:t>
            </a:r>
            <a:r>
              <a:rPr lang="pt-BR" sz="1400" b="1" dirty="0" err="1">
                <a:solidFill>
                  <a:srgbClr val="FF0000"/>
                </a:solidFill>
              </a:rPr>
              <a:t>Trig</a:t>
            </a:r>
            <a:r>
              <a:rPr lang="pt-BR" sz="1400" b="1" dirty="0">
                <a:solidFill>
                  <a:srgbClr val="FF0000"/>
                </a:solidFill>
              </a:rPr>
              <a:t>),</a:t>
            </a:r>
            <a:r>
              <a:rPr lang="pt-BR" sz="1400" dirty="0"/>
              <a:t> </a:t>
            </a:r>
            <a:r>
              <a:rPr lang="pt-BR" sz="1400" b="1" dirty="0" err="1">
                <a:solidFill>
                  <a:srgbClr val="00B050"/>
                </a:solidFill>
              </a:rPr>
              <a:t>Echo</a:t>
            </a:r>
            <a:r>
              <a:rPr lang="pt-BR" sz="1400" b="1" dirty="0">
                <a:solidFill>
                  <a:srgbClr val="00B050"/>
                </a:solidFill>
              </a:rPr>
              <a:t> Pulse Output (</a:t>
            </a:r>
            <a:r>
              <a:rPr lang="pt-BR" sz="1400" b="1" dirty="0" err="1">
                <a:solidFill>
                  <a:srgbClr val="00B050"/>
                </a:solidFill>
              </a:rPr>
              <a:t>Echo</a:t>
            </a:r>
            <a:r>
              <a:rPr lang="pt-BR" sz="1400" b="1" dirty="0">
                <a:solidFill>
                  <a:srgbClr val="00B050"/>
                </a:solidFill>
              </a:rPr>
              <a:t>)</a:t>
            </a:r>
            <a:r>
              <a:rPr lang="pt-BR" sz="1400" dirty="0"/>
              <a:t> e o </a:t>
            </a:r>
            <a:r>
              <a:rPr lang="pt-BR" sz="1400" b="1" dirty="0">
                <a:solidFill>
                  <a:srgbClr val="FF0000"/>
                </a:solidFill>
              </a:rPr>
              <a:t>0V </a:t>
            </a:r>
            <a:r>
              <a:rPr lang="pt-BR" sz="1400" b="1" dirty="0" err="1">
                <a:solidFill>
                  <a:srgbClr val="FF0000"/>
                </a:solidFill>
              </a:rPr>
              <a:t>Ground</a:t>
            </a:r>
            <a:r>
              <a:rPr lang="pt-BR" sz="1400" b="1" dirty="0">
                <a:solidFill>
                  <a:srgbClr val="FF0000"/>
                </a:solidFill>
              </a:rPr>
              <a:t> (GND).</a:t>
            </a:r>
          </a:p>
        </p:txBody>
      </p:sp>
      <p:sp>
        <p:nvSpPr>
          <p:cNvPr id="18" name="Retângulo 17"/>
          <p:cNvSpPr/>
          <p:nvPr/>
        </p:nvSpPr>
        <p:spPr>
          <a:xfrm>
            <a:off x="3352800" y="3914927"/>
            <a:ext cx="1828800" cy="307777"/>
          </a:xfrm>
          <a:prstGeom prst="rect">
            <a:avLst/>
          </a:prstGeom>
        </p:spPr>
        <p:txBody>
          <a:bodyPr wrap="square">
            <a:spAutoFit/>
          </a:bodyPr>
          <a:lstStyle/>
          <a:p>
            <a:r>
              <a:rPr lang="pt-BR" sz="1400" b="1" dirty="0">
                <a:solidFill>
                  <a:schemeClr val="accent6"/>
                </a:solidFill>
              </a:rPr>
              <a:t>Classe  </a:t>
            </a:r>
            <a:r>
              <a:rPr lang="pt-BR" sz="1400" b="1" dirty="0" err="1">
                <a:solidFill>
                  <a:schemeClr val="accent6"/>
                </a:solidFill>
              </a:rPr>
              <a:t>Ultrasonic</a:t>
            </a:r>
            <a:endParaRPr lang="pt-BR" sz="1400" b="1" dirty="0">
              <a:solidFill>
                <a:schemeClr val="accent6"/>
              </a:solidFill>
            </a:endParaRPr>
          </a:p>
        </p:txBody>
      </p:sp>
      <p:sp>
        <p:nvSpPr>
          <p:cNvPr id="20" name="Retângulo 19"/>
          <p:cNvSpPr/>
          <p:nvPr/>
        </p:nvSpPr>
        <p:spPr>
          <a:xfrm>
            <a:off x="644638" y="1551801"/>
            <a:ext cx="2098562" cy="307777"/>
          </a:xfrm>
          <a:prstGeom prst="rect">
            <a:avLst/>
          </a:prstGeom>
        </p:spPr>
        <p:txBody>
          <a:bodyPr wrap="square">
            <a:spAutoFit/>
          </a:bodyPr>
          <a:lstStyle/>
          <a:p>
            <a:r>
              <a:rPr lang="pt-BR" sz="1400" b="1" dirty="0">
                <a:solidFill>
                  <a:srgbClr val="7030A0"/>
                </a:solidFill>
              </a:rPr>
              <a:t>Sensor</a:t>
            </a:r>
            <a:r>
              <a:rPr lang="pt-BR" sz="1400" b="1" dirty="0">
                <a:solidFill>
                  <a:srgbClr val="FF0000"/>
                </a:solidFill>
              </a:rPr>
              <a:t> </a:t>
            </a:r>
            <a:r>
              <a:rPr lang="pt-BR" sz="1400" b="1" dirty="0">
                <a:solidFill>
                  <a:srgbClr val="9F0F10"/>
                </a:solidFill>
              </a:rPr>
              <a:t>de</a:t>
            </a:r>
            <a:r>
              <a:rPr lang="pt-BR" sz="1400" b="1" dirty="0">
                <a:solidFill>
                  <a:srgbClr val="FF0000"/>
                </a:solidFill>
              </a:rPr>
              <a:t> </a:t>
            </a:r>
            <a:r>
              <a:rPr lang="pt-BR" sz="1400" b="1" dirty="0">
                <a:solidFill>
                  <a:srgbClr val="FF6600"/>
                </a:solidFill>
              </a:rPr>
              <a:t>Distância</a:t>
            </a:r>
          </a:p>
        </p:txBody>
      </p:sp>
      <p:pic>
        <p:nvPicPr>
          <p:cNvPr id="2" name="Imagem 1"/>
          <p:cNvPicPr>
            <a:picLocks noChangeAspect="1"/>
          </p:cNvPicPr>
          <p:nvPr/>
        </p:nvPicPr>
        <p:blipFill>
          <a:blip r:embed="rId2"/>
          <a:stretch>
            <a:fillRect/>
          </a:stretch>
        </p:blipFill>
        <p:spPr>
          <a:xfrm>
            <a:off x="-4293" y="3838965"/>
            <a:ext cx="1622738" cy="1671459"/>
          </a:xfrm>
          <a:prstGeom prst="rect">
            <a:avLst/>
          </a:prstGeom>
        </p:spPr>
      </p:pic>
      <p:pic>
        <p:nvPicPr>
          <p:cNvPr id="3" name="Imagem 2"/>
          <p:cNvPicPr>
            <a:picLocks noChangeAspect="1"/>
          </p:cNvPicPr>
          <p:nvPr/>
        </p:nvPicPr>
        <p:blipFill>
          <a:blip r:embed="rId3"/>
          <a:stretch>
            <a:fillRect/>
          </a:stretch>
        </p:blipFill>
        <p:spPr>
          <a:xfrm>
            <a:off x="7929092" y="3733800"/>
            <a:ext cx="1138707" cy="1390162"/>
          </a:xfrm>
          <a:prstGeom prst="rect">
            <a:avLst/>
          </a:prstGeom>
        </p:spPr>
      </p:pic>
      <p:sp>
        <p:nvSpPr>
          <p:cNvPr id="4" name="Retângulo 3"/>
          <p:cNvSpPr/>
          <p:nvPr/>
        </p:nvSpPr>
        <p:spPr>
          <a:xfrm>
            <a:off x="0" y="5638800"/>
            <a:ext cx="8991600" cy="523220"/>
          </a:xfrm>
          <a:prstGeom prst="rect">
            <a:avLst/>
          </a:prstGeom>
        </p:spPr>
        <p:txBody>
          <a:bodyPr wrap="square">
            <a:spAutoFit/>
          </a:bodyPr>
          <a:lstStyle/>
          <a:p>
            <a:pPr algn="just"/>
            <a:r>
              <a:rPr lang="pt-BR" sz="1400" dirty="0"/>
              <a:t>Serão apresentados dois tipos de sistemas de medição, o sistema  que realiza medição </a:t>
            </a:r>
            <a:r>
              <a:rPr lang="pt-BR" sz="1400" dirty="0">
                <a:solidFill>
                  <a:schemeClr val="accent6"/>
                </a:solidFill>
              </a:rPr>
              <a:t>em </a:t>
            </a:r>
            <a:r>
              <a:rPr lang="pt-BR" sz="1400" b="1" dirty="0">
                <a:solidFill>
                  <a:schemeClr val="accent6"/>
                </a:solidFill>
              </a:rPr>
              <a:t>centímetros (CM</a:t>
            </a:r>
            <a:r>
              <a:rPr lang="pt-BR" sz="1400" b="1" dirty="0"/>
              <a:t>) </a:t>
            </a:r>
            <a:r>
              <a:rPr lang="pt-BR" sz="1400" dirty="0"/>
              <a:t>e o que realiza medição </a:t>
            </a:r>
            <a:r>
              <a:rPr lang="pt-BR" sz="1400" dirty="0">
                <a:solidFill>
                  <a:schemeClr val="accent6"/>
                </a:solidFill>
              </a:rPr>
              <a:t>em </a:t>
            </a:r>
            <a:r>
              <a:rPr lang="pt-BR" sz="1400" b="1" dirty="0">
                <a:solidFill>
                  <a:schemeClr val="accent6"/>
                </a:solidFill>
              </a:rPr>
              <a:t>polegadas (INC)</a:t>
            </a:r>
            <a:r>
              <a:rPr lang="pt-BR" sz="1400" dirty="0">
                <a:solidFill>
                  <a:schemeClr val="accent6"/>
                </a:solidFill>
              </a:rPr>
              <a:t>. </a:t>
            </a:r>
          </a:p>
        </p:txBody>
      </p:sp>
      <p:sp>
        <p:nvSpPr>
          <p:cNvPr id="26" name="Retângulo 25"/>
          <p:cNvSpPr/>
          <p:nvPr/>
        </p:nvSpPr>
        <p:spPr>
          <a:xfrm>
            <a:off x="1371600" y="4306107"/>
            <a:ext cx="6629400" cy="523220"/>
          </a:xfrm>
          <a:prstGeom prst="rect">
            <a:avLst/>
          </a:prstGeom>
        </p:spPr>
        <p:txBody>
          <a:bodyPr wrap="square">
            <a:spAutoFit/>
          </a:bodyPr>
          <a:lstStyle/>
          <a:p>
            <a:pPr algn="just"/>
            <a:r>
              <a:rPr lang="pt-BR" sz="1400" dirty="0"/>
              <a:t>Classe que utilizada dois métodos com o Sensores Ultrassônicos padrão </a:t>
            </a:r>
            <a:r>
              <a:rPr lang="pt-BR" sz="1400" b="1" dirty="0">
                <a:solidFill>
                  <a:schemeClr val="accent6"/>
                </a:solidFill>
              </a:rPr>
              <a:t>SR04</a:t>
            </a:r>
            <a:r>
              <a:rPr lang="pt-BR" sz="1400" b="1" dirty="0"/>
              <a:t> </a:t>
            </a:r>
            <a:r>
              <a:rPr lang="pt-BR" sz="1200" b="1" dirty="0"/>
              <a:t>:</a:t>
            </a:r>
          </a:p>
          <a:p>
            <a:pPr algn="just"/>
            <a:r>
              <a:rPr lang="pt-BR" sz="1400" b="1" dirty="0">
                <a:solidFill>
                  <a:srgbClr val="FF6600"/>
                </a:solidFill>
              </a:rPr>
              <a:t>Método construtor</a:t>
            </a:r>
            <a:r>
              <a:rPr lang="pt-BR" sz="1200" b="1" dirty="0">
                <a:solidFill>
                  <a:srgbClr val="FF6600"/>
                </a:solidFill>
              </a:rPr>
              <a:t>: </a:t>
            </a:r>
            <a:r>
              <a:rPr lang="pt-BR" sz="1200" b="1" dirty="0" err="1">
                <a:solidFill>
                  <a:srgbClr val="FF6600"/>
                </a:solidFill>
              </a:rPr>
              <a:t>Ultrasonic</a:t>
            </a:r>
            <a:r>
              <a:rPr lang="pt-BR" sz="1200" b="1" dirty="0">
                <a:solidFill>
                  <a:srgbClr val="FF6600"/>
                </a:solidFill>
              </a:rPr>
              <a:t> </a:t>
            </a:r>
            <a:r>
              <a:rPr lang="pt-BR" sz="1200" b="1" dirty="0" err="1">
                <a:solidFill>
                  <a:srgbClr val="FF6600"/>
                </a:solidFill>
              </a:rPr>
              <a:t>Ultrasonic</a:t>
            </a:r>
            <a:r>
              <a:rPr lang="pt-BR" sz="1200" b="1" dirty="0">
                <a:solidFill>
                  <a:srgbClr val="FF6600"/>
                </a:solidFill>
              </a:rPr>
              <a:t>(</a:t>
            </a:r>
            <a:r>
              <a:rPr lang="pt-BR" sz="1200" b="1" dirty="0" err="1">
                <a:solidFill>
                  <a:srgbClr val="FF6600"/>
                </a:solidFill>
              </a:rPr>
              <a:t>trigger_pin</a:t>
            </a:r>
            <a:r>
              <a:rPr lang="pt-BR" sz="1200" b="1" dirty="0">
                <a:solidFill>
                  <a:srgbClr val="FF6600"/>
                </a:solidFill>
              </a:rPr>
              <a:t> </a:t>
            </a:r>
            <a:r>
              <a:rPr lang="pt-BR" sz="1200" b="1" dirty="0" err="1">
                <a:solidFill>
                  <a:srgbClr val="FF6600"/>
                </a:solidFill>
              </a:rPr>
              <a:t>trigger_pin</a:t>
            </a:r>
            <a:r>
              <a:rPr lang="pt-BR" sz="1200" b="1" dirty="0">
                <a:solidFill>
                  <a:srgbClr val="FF6600"/>
                </a:solidFill>
              </a:rPr>
              <a:t>, </a:t>
            </a:r>
            <a:r>
              <a:rPr lang="pt-BR" sz="1200" b="1" dirty="0" err="1">
                <a:solidFill>
                  <a:srgbClr val="FF6600"/>
                </a:solidFill>
              </a:rPr>
              <a:t>echo_pin</a:t>
            </a:r>
            <a:r>
              <a:rPr lang="pt-BR" sz="1200" b="1" dirty="0">
                <a:solidFill>
                  <a:srgbClr val="FF6600"/>
                </a:solidFill>
              </a:rPr>
              <a:t> </a:t>
            </a:r>
            <a:r>
              <a:rPr lang="pt-BR" sz="1200" b="1" dirty="0" err="1">
                <a:solidFill>
                  <a:srgbClr val="FF6600"/>
                </a:solidFill>
              </a:rPr>
              <a:t>echo_pin</a:t>
            </a:r>
            <a:r>
              <a:rPr lang="pt-BR" sz="1200" b="1" dirty="0">
                <a:solidFill>
                  <a:srgbClr val="FF6600"/>
                </a:solidFill>
              </a:rPr>
              <a:t>)</a:t>
            </a:r>
            <a:endParaRPr lang="pt-BR" sz="1200" dirty="0"/>
          </a:p>
        </p:txBody>
      </p:sp>
      <p:sp>
        <p:nvSpPr>
          <p:cNvPr id="27" name="Retângulo 26"/>
          <p:cNvSpPr/>
          <p:nvPr/>
        </p:nvSpPr>
        <p:spPr>
          <a:xfrm>
            <a:off x="1447800" y="4826350"/>
            <a:ext cx="5029200" cy="307777"/>
          </a:xfrm>
          <a:prstGeom prst="rect">
            <a:avLst/>
          </a:prstGeom>
        </p:spPr>
        <p:txBody>
          <a:bodyPr wrap="square">
            <a:spAutoFit/>
          </a:bodyPr>
          <a:lstStyle/>
          <a:p>
            <a:pPr algn="just"/>
            <a:r>
              <a:rPr lang="pt-BR" sz="1400" b="1" dirty="0">
                <a:solidFill>
                  <a:srgbClr val="FF6600"/>
                </a:solidFill>
              </a:rPr>
              <a:t>Método de  medição:  </a:t>
            </a:r>
            <a:r>
              <a:rPr lang="pt-BR" sz="1400" b="1" dirty="0" err="1">
                <a:solidFill>
                  <a:srgbClr val="FF6600"/>
                </a:solidFill>
              </a:rPr>
              <a:t>Ultrasonic.Ranging</a:t>
            </a:r>
            <a:r>
              <a:rPr lang="pt-BR" sz="1400" b="1" dirty="0">
                <a:solidFill>
                  <a:srgbClr val="FF6600"/>
                </a:solidFill>
              </a:rPr>
              <a:t>(</a:t>
            </a:r>
            <a:r>
              <a:rPr lang="pt-BR" sz="1400" b="1" dirty="0" err="1">
                <a:solidFill>
                  <a:srgbClr val="FF6600"/>
                </a:solidFill>
              </a:rPr>
              <a:t>sist_med</a:t>
            </a:r>
            <a:r>
              <a:rPr lang="pt-BR" sz="1400" b="1" dirty="0">
                <a:solidFill>
                  <a:srgbClr val="FF6600"/>
                </a:solidFill>
              </a:rPr>
              <a:t>)</a:t>
            </a:r>
            <a:endParaRPr lang="pt-BR" sz="1400" dirty="0"/>
          </a:p>
        </p:txBody>
      </p:sp>
    </p:spTree>
    <p:extLst>
      <p:ext uri="{BB962C8B-B14F-4D97-AF65-F5344CB8AC3E}">
        <p14:creationId xmlns:p14="http://schemas.microsoft.com/office/powerpoint/2010/main" val="4181543318"/>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0" y="2081748"/>
            <a:ext cx="5638800" cy="1815882"/>
          </a:xfrm>
          <a:prstGeom prst="rect">
            <a:avLst/>
          </a:prstGeom>
        </p:spPr>
        <p:txBody>
          <a:bodyPr wrap="square">
            <a:spAutoFit/>
          </a:bodyPr>
          <a:lstStyle/>
          <a:p>
            <a:pPr algn="just"/>
            <a:r>
              <a:rPr lang="pt-BR" sz="1400" dirty="0"/>
              <a:t>Para realizarmos o experimento </a:t>
            </a:r>
            <a:r>
              <a:rPr lang="pt-BR" sz="1400" b="1" dirty="0">
                <a:solidFill>
                  <a:srgbClr val="C00000"/>
                </a:solidFill>
              </a:rPr>
              <a:t>19</a:t>
            </a:r>
            <a:r>
              <a:rPr lang="pt-BR" sz="1400" dirty="0"/>
              <a:t> serão utilizados os seguintes materiais: arduino, protoboard, fios de conexão, Sensor HC-SR-04 e </a:t>
            </a:r>
            <a:r>
              <a:rPr lang="pt-BR" sz="1400" dirty="0" err="1"/>
              <a:t>Buzzer</a:t>
            </a:r>
            <a:r>
              <a:rPr lang="pt-BR" sz="1400" dirty="0"/>
              <a:t>.</a:t>
            </a:r>
          </a:p>
          <a:p>
            <a:pPr algn="just"/>
            <a:r>
              <a:rPr lang="pt-BR" sz="1400" dirty="0"/>
              <a:t>Sua principal função será, acionar a buzina quando estiver próximo de um obstáculo.</a:t>
            </a:r>
          </a:p>
          <a:p>
            <a:pPr algn="just"/>
            <a:r>
              <a:rPr lang="pt-BR" sz="1400" dirty="0"/>
              <a:t>Favor executar o programa, posicione a palma da mão em frente de sensor, fazendo variar a distância</a:t>
            </a:r>
          </a:p>
          <a:p>
            <a:pPr algn="just"/>
            <a:endParaRPr lang="pt-BR" sz="1400" dirty="0"/>
          </a:p>
        </p:txBody>
      </p:sp>
      <p:sp>
        <p:nvSpPr>
          <p:cNvPr id="15" name="Retângulo 14"/>
          <p:cNvSpPr/>
          <p:nvPr/>
        </p:nvSpPr>
        <p:spPr>
          <a:xfrm>
            <a:off x="1365487" y="3730823"/>
            <a:ext cx="2749313" cy="307777"/>
          </a:xfrm>
          <a:prstGeom prst="rect">
            <a:avLst/>
          </a:prstGeom>
        </p:spPr>
        <p:txBody>
          <a:bodyPr wrap="square">
            <a:spAutoFit/>
          </a:bodyPr>
          <a:lstStyle/>
          <a:p>
            <a:r>
              <a:rPr lang="pt-BR" sz="1400" b="1" dirty="0">
                <a:solidFill>
                  <a:schemeClr val="tx2"/>
                </a:solidFill>
              </a:rPr>
              <a:t>Detector</a:t>
            </a:r>
            <a:r>
              <a:rPr lang="pt-BR" sz="1400" b="1" dirty="0">
                <a:solidFill>
                  <a:srgbClr val="C00000"/>
                </a:solidFill>
              </a:rPr>
              <a:t> </a:t>
            </a:r>
            <a:r>
              <a:rPr lang="pt-BR" sz="1400" b="1" dirty="0">
                <a:solidFill>
                  <a:srgbClr val="7030A0"/>
                </a:solidFill>
              </a:rPr>
              <a:t>&amp;</a:t>
            </a:r>
            <a:r>
              <a:rPr lang="pt-BR" sz="1400" b="1" dirty="0">
                <a:solidFill>
                  <a:srgbClr val="C00000"/>
                </a:solidFill>
              </a:rPr>
              <a:t> Obstáculo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pic>
        <p:nvPicPr>
          <p:cNvPr id="3" name="Imagem 2"/>
          <p:cNvPicPr>
            <a:picLocks noChangeAspect="1"/>
          </p:cNvPicPr>
          <p:nvPr/>
        </p:nvPicPr>
        <p:blipFill>
          <a:blip r:embed="rId2"/>
          <a:stretch>
            <a:fillRect/>
          </a:stretch>
        </p:blipFill>
        <p:spPr>
          <a:xfrm>
            <a:off x="152400" y="4027013"/>
            <a:ext cx="4648200" cy="2418579"/>
          </a:xfrm>
          <a:prstGeom prst="rect">
            <a:avLst/>
          </a:prstGeom>
        </p:spPr>
      </p:pic>
      <p:sp>
        <p:nvSpPr>
          <p:cNvPr id="10" name="Retângulo 9"/>
          <p:cNvSpPr/>
          <p:nvPr/>
        </p:nvSpPr>
        <p:spPr>
          <a:xfrm>
            <a:off x="2393324" y="311230"/>
            <a:ext cx="2635876" cy="400110"/>
          </a:xfrm>
          <a:prstGeom prst="rect">
            <a:avLst/>
          </a:prstGeom>
        </p:spPr>
        <p:txBody>
          <a:bodyPr wrap="square">
            <a:spAutoFit/>
          </a:bodyPr>
          <a:lstStyle/>
          <a:p>
            <a:r>
              <a:rPr lang="pt-BR" sz="2000" b="1" dirty="0">
                <a:solidFill>
                  <a:srgbClr val="7030A0"/>
                </a:solidFill>
              </a:rPr>
              <a:t>Sensor</a:t>
            </a:r>
            <a:r>
              <a:rPr lang="pt-BR" sz="2000" b="1" dirty="0">
                <a:solidFill>
                  <a:srgbClr val="FF0000"/>
                </a:solidFill>
              </a:rPr>
              <a:t> </a:t>
            </a:r>
            <a:r>
              <a:rPr lang="pt-BR" sz="2000" b="1" dirty="0">
                <a:solidFill>
                  <a:srgbClr val="9F0F10"/>
                </a:solidFill>
              </a:rPr>
              <a:t>de</a:t>
            </a:r>
            <a:r>
              <a:rPr lang="pt-BR" sz="2000" b="1" dirty="0">
                <a:solidFill>
                  <a:srgbClr val="FF0000"/>
                </a:solidFill>
              </a:rPr>
              <a:t> </a:t>
            </a:r>
            <a:r>
              <a:rPr lang="pt-BR" sz="2000" b="1" dirty="0">
                <a:solidFill>
                  <a:srgbClr val="FF6600"/>
                </a:solidFill>
              </a:rPr>
              <a:t>Distância</a:t>
            </a:r>
          </a:p>
        </p:txBody>
      </p:sp>
      <p:sp>
        <p:nvSpPr>
          <p:cNvPr id="11" name="Retângulo 10"/>
          <p:cNvSpPr/>
          <p:nvPr/>
        </p:nvSpPr>
        <p:spPr>
          <a:xfrm>
            <a:off x="1478924" y="1642646"/>
            <a:ext cx="2635876" cy="338554"/>
          </a:xfrm>
          <a:prstGeom prst="rect">
            <a:avLst/>
          </a:prstGeom>
        </p:spPr>
        <p:txBody>
          <a:bodyPr wrap="square">
            <a:spAutoFit/>
          </a:bodyPr>
          <a:lstStyle/>
          <a:p>
            <a:r>
              <a:rPr lang="pt-BR" sz="1600" b="1" dirty="0">
                <a:solidFill>
                  <a:srgbClr val="7030A0"/>
                </a:solidFill>
              </a:rPr>
              <a:t>Sensor</a:t>
            </a:r>
            <a:r>
              <a:rPr lang="pt-BR" sz="1600" b="1" dirty="0">
                <a:solidFill>
                  <a:srgbClr val="FF0000"/>
                </a:solidFill>
              </a:rPr>
              <a:t> </a:t>
            </a:r>
            <a:r>
              <a:rPr lang="pt-BR" sz="1600" b="1" dirty="0">
                <a:solidFill>
                  <a:srgbClr val="9F0F10"/>
                </a:solidFill>
              </a:rPr>
              <a:t>de</a:t>
            </a:r>
            <a:r>
              <a:rPr lang="pt-BR" sz="1600" b="1" dirty="0">
                <a:solidFill>
                  <a:srgbClr val="FF0000"/>
                </a:solidFill>
              </a:rPr>
              <a:t> </a:t>
            </a:r>
            <a:r>
              <a:rPr lang="pt-BR" sz="1600" b="1" dirty="0">
                <a:solidFill>
                  <a:srgbClr val="FF6600"/>
                </a:solidFill>
              </a:rPr>
              <a:t>Distância</a:t>
            </a:r>
          </a:p>
        </p:txBody>
      </p:sp>
      <p:sp>
        <p:nvSpPr>
          <p:cNvPr id="4" name="Retângulo 3"/>
          <p:cNvSpPr/>
          <p:nvPr/>
        </p:nvSpPr>
        <p:spPr>
          <a:xfrm>
            <a:off x="5791200" y="1857188"/>
            <a:ext cx="2547870" cy="4339650"/>
          </a:xfrm>
          <a:prstGeom prst="rect">
            <a:avLst/>
          </a:prstGeom>
        </p:spPr>
        <p:txBody>
          <a:bodyPr wrap="square">
            <a:spAutoFit/>
          </a:bodyPr>
          <a:lstStyle/>
          <a:p>
            <a:pPr algn="just"/>
            <a:r>
              <a:rPr lang="pt-BR" sz="1200" dirty="0">
                <a:solidFill>
                  <a:schemeClr val="accent6"/>
                </a:solidFill>
              </a:rPr>
              <a:t>#include &lt;</a:t>
            </a:r>
            <a:r>
              <a:rPr lang="pt-BR" sz="1200" dirty="0" err="1">
                <a:solidFill>
                  <a:schemeClr val="accent6"/>
                </a:solidFill>
              </a:rPr>
              <a:t>Ultrasonic.h</a:t>
            </a:r>
            <a:r>
              <a:rPr lang="pt-BR" sz="1200" dirty="0">
                <a:solidFill>
                  <a:schemeClr val="accent6"/>
                </a:solidFill>
              </a:rPr>
              <a:t>&gt;</a:t>
            </a:r>
          </a:p>
          <a:p>
            <a:pPr algn="just"/>
            <a:r>
              <a:rPr lang="pt-BR" sz="1200" dirty="0" err="1">
                <a:solidFill>
                  <a:schemeClr val="accent6"/>
                </a:solidFill>
              </a:rPr>
              <a:t>Ultrasonic</a:t>
            </a:r>
            <a:r>
              <a:rPr lang="pt-BR" sz="1200" dirty="0">
                <a:solidFill>
                  <a:schemeClr val="accent6"/>
                </a:solidFill>
              </a:rPr>
              <a:t> </a:t>
            </a:r>
            <a:r>
              <a:rPr lang="pt-BR" sz="1200" dirty="0" err="1">
                <a:solidFill>
                  <a:schemeClr val="accent6"/>
                </a:solidFill>
              </a:rPr>
              <a:t>ultrasonic</a:t>
            </a:r>
            <a:r>
              <a:rPr lang="pt-BR" sz="1200" dirty="0">
                <a:solidFill>
                  <a:schemeClr val="accent6"/>
                </a:solidFill>
              </a:rPr>
              <a:t>(12,13);</a:t>
            </a:r>
          </a:p>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 {</a:t>
            </a:r>
          </a:p>
          <a:p>
            <a:pPr algn="just"/>
            <a:r>
              <a:rPr lang="pt-BR" sz="1200" dirty="0">
                <a:solidFill>
                  <a:schemeClr val="accent6"/>
                </a:solidFill>
              </a:rPr>
              <a:t>  </a:t>
            </a:r>
            <a:r>
              <a:rPr lang="pt-BR" sz="1200" dirty="0" err="1">
                <a:solidFill>
                  <a:schemeClr val="accent6"/>
                </a:solidFill>
              </a:rPr>
              <a:t>pinMode</a:t>
            </a:r>
            <a:r>
              <a:rPr lang="pt-BR" sz="1200" dirty="0">
                <a:solidFill>
                  <a:schemeClr val="accent6"/>
                </a:solidFill>
              </a:rPr>
              <a:t>(7,OUTPUT);</a:t>
            </a:r>
          </a:p>
          <a:p>
            <a:pPr algn="just"/>
            <a:r>
              <a:rPr lang="pt-BR" sz="1200" dirty="0">
                <a:solidFill>
                  <a:schemeClr val="accent6"/>
                </a:solidFill>
              </a:rPr>
              <a:t> }</a:t>
            </a:r>
          </a:p>
          <a:p>
            <a:pPr algn="just"/>
            <a:endParaRPr lang="pt-BR" sz="1200" dirty="0">
              <a:solidFill>
                <a:schemeClr val="accent6"/>
              </a:solidFill>
            </a:endParaRP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dist</a:t>
            </a:r>
            <a:r>
              <a:rPr lang="pt-BR" sz="1200" dirty="0">
                <a:solidFill>
                  <a:schemeClr val="accent6"/>
                </a:solidFill>
              </a:rPr>
              <a:t> = </a:t>
            </a:r>
            <a:r>
              <a:rPr lang="pt-BR" sz="1200" dirty="0" err="1">
                <a:solidFill>
                  <a:schemeClr val="accent6"/>
                </a:solidFill>
              </a:rPr>
              <a:t>ultrasonic.Ranging</a:t>
            </a:r>
            <a:r>
              <a:rPr lang="pt-BR" sz="1200" dirty="0">
                <a:solidFill>
                  <a:schemeClr val="accent6"/>
                </a:solidFill>
              </a:rPr>
              <a:t>(CM);</a:t>
            </a:r>
          </a:p>
          <a:p>
            <a:pPr algn="just"/>
            <a:r>
              <a:rPr lang="pt-BR" sz="1200" dirty="0" err="1">
                <a:solidFill>
                  <a:schemeClr val="accent6"/>
                </a:solidFill>
              </a:rPr>
              <a:t>Serial.print</a:t>
            </a:r>
            <a:r>
              <a:rPr lang="pt-BR" sz="1200" dirty="0">
                <a:solidFill>
                  <a:schemeClr val="accent6"/>
                </a:solidFill>
              </a:rPr>
              <a:t>(</a:t>
            </a:r>
            <a:r>
              <a:rPr lang="pt-BR" sz="1200" dirty="0" err="1">
                <a:solidFill>
                  <a:schemeClr val="accent6"/>
                </a:solidFill>
              </a:rPr>
              <a:t>dist</a:t>
            </a:r>
            <a:r>
              <a:rPr lang="pt-BR" sz="1200" dirty="0">
                <a:solidFill>
                  <a:schemeClr val="accent6"/>
                </a:solidFill>
              </a:rPr>
              <a:t>);</a:t>
            </a:r>
          </a:p>
          <a:p>
            <a:pPr algn="just"/>
            <a:r>
              <a:rPr lang="pt-BR" sz="1200" dirty="0" err="1">
                <a:solidFill>
                  <a:schemeClr val="accent6"/>
                </a:solidFill>
              </a:rPr>
              <a:t>Serial.println</a:t>
            </a:r>
            <a:r>
              <a:rPr lang="pt-BR" sz="1200" dirty="0">
                <a:solidFill>
                  <a:schemeClr val="accent6"/>
                </a:solidFill>
              </a:rPr>
              <a:t>(" cm");</a:t>
            </a:r>
          </a:p>
          <a:p>
            <a:pPr algn="just"/>
            <a:r>
              <a:rPr lang="pt-BR" sz="1200" dirty="0">
                <a:solidFill>
                  <a:schemeClr val="accent6"/>
                </a:solidFill>
              </a:rPr>
              <a:t>  </a:t>
            </a:r>
          </a:p>
          <a:p>
            <a:pPr algn="just"/>
            <a:r>
              <a:rPr lang="pt-BR" sz="1200" dirty="0">
                <a:solidFill>
                  <a:schemeClr val="accent6"/>
                </a:solidFill>
              </a:rPr>
              <a:t> </a:t>
            </a:r>
            <a:r>
              <a:rPr lang="pt-BR" sz="1200" dirty="0" err="1">
                <a:solidFill>
                  <a:schemeClr val="accent6"/>
                </a:solidFill>
              </a:rPr>
              <a:t>if</a:t>
            </a:r>
            <a:r>
              <a:rPr lang="pt-BR" sz="1200" dirty="0">
                <a:solidFill>
                  <a:schemeClr val="accent6"/>
                </a:solidFill>
              </a:rPr>
              <a:t> (</a:t>
            </a:r>
            <a:r>
              <a:rPr lang="pt-BR" sz="1200" dirty="0" err="1">
                <a:solidFill>
                  <a:schemeClr val="accent6"/>
                </a:solidFill>
              </a:rPr>
              <a:t>dist</a:t>
            </a:r>
            <a:r>
              <a:rPr lang="pt-BR" sz="1200" dirty="0">
                <a:solidFill>
                  <a:schemeClr val="accent6"/>
                </a:solidFill>
              </a:rPr>
              <a:t> &lt; 30)</a:t>
            </a:r>
          </a:p>
          <a:p>
            <a:pPr algn="just"/>
            <a:r>
              <a:rPr lang="pt-BR" sz="1200" dirty="0">
                <a:solidFill>
                  <a:schemeClr val="accent6"/>
                </a:solidFill>
              </a:rPr>
              <a:t>   {</a:t>
            </a:r>
          </a:p>
          <a:p>
            <a:pPr algn="just"/>
            <a:r>
              <a:rPr lang="en-US" sz="1200" dirty="0">
                <a:solidFill>
                  <a:schemeClr val="accent6"/>
                </a:solidFill>
              </a:rPr>
              <a:t>    </a:t>
            </a:r>
            <a:r>
              <a:rPr lang="en-US" sz="1200" dirty="0" err="1">
                <a:solidFill>
                  <a:schemeClr val="accent6"/>
                </a:solidFill>
              </a:rPr>
              <a:t>digitalWrite</a:t>
            </a:r>
            <a:r>
              <a:rPr lang="en-US" sz="1200" dirty="0">
                <a:solidFill>
                  <a:schemeClr val="accent6"/>
                </a:solidFill>
              </a:rPr>
              <a:t>(7,HIGH);</a:t>
            </a:r>
          </a:p>
          <a:p>
            <a:pPr algn="just"/>
            <a:r>
              <a:rPr lang="en-US" sz="1200" dirty="0">
                <a:solidFill>
                  <a:schemeClr val="accent6"/>
                </a:solidFill>
              </a:rPr>
              <a:t>    delay(100);</a:t>
            </a:r>
          </a:p>
          <a:p>
            <a:pPr algn="just"/>
            <a:r>
              <a:rPr lang="en-US" sz="1200" dirty="0">
                <a:solidFill>
                  <a:schemeClr val="accent6"/>
                </a:solidFill>
              </a:rPr>
              <a:t>    </a:t>
            </a:r>
            <a:r>
              <a:rPr lang="en-US" sz="1200" dirty="0" err="1">
                <a:solidFill>
                  <a:schemeClr val="accent6"/>
                </a:solidFill>
              </a:rPr>
              <a:t>digitalWrite</a:t>
            </a:r>
            <a:r>
              <a:rPr lang="en-US" sz="1200" dirty="0">
                <a:solidFill>
                  <a:schemeClr val="accent6"/>
                </a:solidFill>
              </a:rPr>
              <a:t>(7,LOW);</a:t>
            </a:r>
          </a:p>
          <a:p>
            <a:pPr algn="just"/>
            <a:r>
              <a:rPr lang="en-US" sz="1200" dirty="0">
                <a:solidFill>
                  <a:schemeClr val="accent6"/>
                </a:solidFill>
              </a:rPr>
              <a:t>    delay(</a:t>
            </a:r>
            <a:r>
              <a:rPr lang="en-US" sz="1200" dirty="0" err="1">
                <a:solidFill>
                  <a:schemeClr val="accent6"/>
                </a:solidFill>
              </a:rPr>
              <a:t>dist</a:t>
            </a:r>
            <a:r>
              <a:rPr lang="en-US" sz="1200" dirty="0">
                <a:solidFill>
                  <a:schemeClr val="accent6"/>
                </a:solidFill>
              </a:rPr>
              <a:t>*15);</a:t>
            </a:r>
          </a:p>
          <a:p>
            <a:pPr algn="just"/>
            <a:r>
              <a:rPr lang="en-US" sz="1200" dirty="0">
                <a:solidFill>
                  <a:schemeClr val="accent6"/>
                </a:solidFill>
              </a:rPr>
              <a:t>   }</a:t>
            </a:r>
          </a:p>
          <a:p>
            <a:pPr algn="just"/>
            <a:r>
              <a:rPr lang="en-US" sz="1200" dirty="0">
                <a:solidFill>
                  <a:schemeClr val="accent6"/>
                </a:solidFill>
              </a:rPr>
              <a:t>delay(100);</a:t>
            </a:r>
            <a:endParaRPr lang="pt-BR" sz="1200" dirty="0">
              <a:solidFill>
                <a:schemeClr val="accent6"/>
              </a:solidFill>
            </a:endParaRPr>
          </a:p>
          <a:p>
            <a:pPr algn="just"/>
            <a:r>
              <a:rPr lang="pt-BR" sz="1200" dirty="0">
                <a:solidFill>
                  <a:schemeClr val="accent6"/>
                </a:solidFill>
              </a:rPr>
              <a:t>}</a:t>
            </a:r>
          </a:p>
          <a:p>
            <a:pPr algn="just"/>
            <a:endParaRPr lang="pt-BR" sz="1200" dirty="0">
              <a:solidFill>
                <a:schemeClr val="accent6"/>
              </a:solidFill>
            </a:endParaRPr>
          </a:p>
        </p:txBody>
      </p:sp>
    </p:spTree>
    <p:extLst>
      <p:ext uri="{BB962C8B-B14F-4D97-AF65-F5344CB8AC3E}">
        <p14:creationId xmlns:p14="http://schemas.microsoft.com/office/powerpoint/2010/main" val="3310136996"/>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0" y="1600200"/>
            <a:ext cx="9067800" cy="3416320"/>
          </a:xfrm>
          <a:prstGeom prst="rect">
            <a:avLst/>
          </a:prstGeom>
        </p:spPr>
        <p:txBody>
          <a:bodyPr wrap="square">
            <a:spAutoFit/>
          </a:bodyPr>
          <a:lstStyle/>
          <a:p>
            <a:pPr algn="just"/>
            <a:r>
              <a:rPr lang="pt-BR" sz="1200" dirty="0"/>
              <a:t>Para os humanos: sentidos, pensamentos, e ações</a:t>
            </a:r>
          </a:p>
          <a:p>
            <a:pPr algn="just"/>
            <a:r>
              <a:rPr lang="pt-BR" sz="1200" dirty="0"/>
              <a:t>Para os robôs: os sentidos serão os sensores, os pensamentos serão os processamentos (programas) e as ações os atuadores.</a:t>
            </a:r>
          </a:p>
          <a:p>
            <a:pPr algn="just"/>
            <a:endParaRPr lang="pt-BR" sz="1200" dirty="0"/>
          </a:p>
          <a:p>
            <a:pPr algn="just"/>
            <a:r>
              <a:rPr lang="pt-BR" sz="1200" dirty="0"/>
              <a:t>Dessa forma, um robô aciona seus atuadores, baseado em seu processamento que teve como entrada os dados vindos de seus sensores.</a:t>
            </a:r>
          </a:p>
          <a:p>
            <a:pPr algn="just"/>
            <a:endParaRPr lang="pt-BR" sz="1200" dirty="0"/>
          </a:p>
          <a:p>
            <a:pPr algn="just"/>
            <a:r>
              <a:rPr lang="pt-BR" sz="1200" dirty="0"/>
              <a:t>Todos os robôs têm em comum a realização de algum tipo de movimento sendo que também podemos distinguir os robôs pela sua capacidade de processamento, sendo assim poderíamos classificar os robôs como:</a:t>
            </a:r>
          </a:p>
          <a:p>
            <a:pPr algn="just"/>
            <a:r>
              <a:rPr lang="pt-BR" sz="1200" dirty="0"/>
              <a:t> assim poderíamos classificar os robôs como:</a:t>
            </a:r>
          </a:p>
          <a:p>
            <a:pPr algn="just"/>
            <a:endParaRPr lang="pt-BR" sz="1200" dirty="0"/>
          </a:p>
          <a:p>
            <a:pPr algn="just"/>
            <a:r>
              <a:rPr lang="pt-BR" sz="1200" b="1" dirty="0">
                <a:solidFill>
                  <a:srgbClr val="C00000"/>
                </a:solidFill>
              </a:rPr>
              <a:t>Robô “inteligente”: </a:t>
            </a:r>
            <a:r>
              <a:rPr lang="pt-BR" sz="1200" dirty="0"/>
              <a:t>pode se mover de forma autônoma e segura por um ambiente não preparado e atingir um objetivo ou efetivar uma tarefa.</a:t>
            </a:r>
          </a:p>
          <a:p>
            <a:pPr algn="just"/>
            <a:endParaRPr lang="pt-BR" sz="1200" dirty="0"/>
          </a:p>
          <a:p>
            <a:pPr algn="just"/>
            <a:r>
              <a:rPr lang="pt-BR" sz="1200" b="1" dirty="0">
                <a:solidFill>
                  <a:srgbClr val="C00000"/>
                </a:solidFill>
              </a:rPr>
              <a:t>Robô não “inteligente”: </a:t>
            </a:r>
            <a:r>
              <a:rPr lang="pt-BR" sz="1200" dirty="0"/>
              <a:t>deve repetir de forma confiável a mesma tarefa para que foi programado.</a:t>
            </a:r>
          </a:p>
          <a:p>
            <a:pPr algn="just"/>
            <a:endParaRPr lang="pt-BR" sz="1200" dirty="0"/>
          </a:p>
          <a:p>
            <a:pPr algn="just"/>
            <a:r>
              <a:rPr lang="pt-BR" sz="1200" b="1" dirty="0">
                <a:solidFill>
                  <a:schemeClr val="accent6"/>
                </a:solidFill>
              </a:rPr>
              <a:t>Tipos de robôs: </a:t>
            </a:r>
            <a:r>
              <a:rPr lang="pt-BR" sz="1200" dirty="0"/>
              <a:t>Manipuladores ou braços robóticos, Robôs móveis com rodas; Robôs móveis com pernas e os </a:t>
            </a:r>
            <a:r>
              <a:rPr lang="pt-BR" sz="1200" dirty="0" err="1"/>
              <a:t>Humanóides</a:t>
            </a:r>
            <a:r>
              <a:rPr lang="pt-BR" sz="1200" dirty="0"/>
              <a:t>.</a:t>
            </a:r>
          </a:p>
          <a:p>
            <a:pPr algn="just"/>
            <a:endParaRPr lang="pt-BR" sz="1200" dirty="0"/>
          </a:p>
          <a:p>
            <a:pPr algn="just"/>
            <a:endParaRPr lang="pt-BR" sz="1200" dirty="0"/>
          </a:p>
        </p:txBody>
      </p:sp>
      <p:sp>
        <p:nvSpPr>
          <p:cNvPr id="10" name="Retângulo 9"/>
          <p:cNvSpPr/>
          <p:nvPr/>
        </p:nvSpPr>
        <p:spPr>
          <a:xfrm>
            <a:off x="2393324" y="311230"/>
            <a:ext cx="3397876" cy="400110"/>
          </a:xfrm>
          <a:prstGeom prst="rect">
            <a:avLst/>
          </a:prstGeom>
        </p:spPr>
        <p:txBody>
          <a:bodyPr wrap="square">
            <a:spAutoFit/>
          </a:bodyPr>
          <a:lstStyle/>
          <a:p>
            <a:r>
              <a:rPr lang="pt-BR" sz="2000" b="1" dirty="0">
                <a:solidFill>
                  <a:srgbClr val="7030A0"/>
                </a:solidFill>
              </a:rPr>
              <a:t>Robótica </a:t>
            </a:r>
            <a:r>
              <a:rPr lang="pt-BR" sz="2000" b="1" dirty="0">
                <a:solidFill>
                  <a:srgbClr val="FF0000"/>
                </a:solidFill>
              </a:rPr>
              <a:t> </a:t>
            </a:r>
            <a:r>
              <a:rPr lang="pt-BR" sz="2000" b="1" dirty="0">
                <a:solidFill>
                  <a:srgbClr val="9F0F10"/>
                </a:solidFill>
              </a:rPr>
              <a:t>&amp;</a:t>
            </a:r>
            <a:r>
              <a:rPr lang="pt-BR" sz="2000" b="1" dirty="0">
                <a:solidFill>
                  <a:srgbClr val="FF0000"/>
                </a:solidFill>
              </a:rPr>
              <a:t> </a:t>
            </a:r>
            <a:r>
              <a:rPr lang="pt-BR" sz="2000" b="1" dirty="0" err="1"/>
              <a:t>Arduíno</a:t>
            </a:r>
            <a:endParaRPr lang="pt-BR" sz="2000" b="1" dirty="0"/>
          </a:p>
        </p:txBody>
      </p:sp>
      <p:sp>
        <p:nvSpPr>
          <p:cNvPr id="5" name="Retângulo 4"/>
          <p:cNvSpPr/>
          <p:nvPr/>
        </p:nvSpPr>
        <p:spPr>
          <a:xfrm>
            <a:off x="152400" y="4819471"/>
            <a:ext cx="5486400" cy="1569660"/>
          </a:xfrm>
          <a:prstGeom prst="rect">
            <a:avLst/>
          </a:prstGeom>
        </p:spPr>
        <p:txBody>
          <a:bodyPr wrap="square">
            <a:spAutoFit/>
          </a:bodyPr>
          <a:lstStyle/>
          <a:p>
            <a:pPr algn="ctr"/>
            <a:r>
              <a:rPr lang="pt-BR" sz="1200" b="1" dirty="0">
                <a:solidFill>
                  <a:srgbClr val="C00000"/>
                </a:solidFill>
              </a:rPr>
              <a:t>Controle de dois motores</a:t>
            </a:r>
          </a:p>
          <a:p>
            <a:pPr algn="just"/>
            <a:r>
              <a:rPr lang="pt-BR" sz="1200" dirty="0"/>
              <a:t>A maneira que  invertemos  a polaridade de um motor </a:t>
            </a:r>
            <a:r>
              <a:rPr lang="pt-BR" sz="1200" b="1" dirty="0"/>
              <a:t>DC</a:t>
            </a:r>
            <a:r>
              <a:rPr lang="pt-BR" sz="1200" dirty="0"/>
              <a:t>, ele irá girar no sentido inverso, utilizando um </a:t>
            </a:r>
            <a:r>
              <a:rPr lang="pt-BR" sz="1200" b="1" dirty="0"/>
              <a:t>CI</a:t>
            </a:r>
            <a:r>
              <a:rPr lang="pt-BR" sz="1200" dirty="0"/>
              <a:t> auxiliar, poderemos então  controlar 2 motores. </a:t>
            </a:r>
          </a:p>
          <a:p>
            <a:pPr algn="just"/>
            <a:r>
              <a:rPr lang="pt-BR" sz="1200" dirty="0"/>
              <a:t>Por sua vez o </a:t>
            </a:r>
            <a:r>
              <a:rPr lang="pt-BR" sz="1200" b="1" dirty="0"/>
              <a:t>CI</a:t>
            </a:r>
            <a:r>
              <a:rPr lang="pt-BR" sz="1200" dirty="0"/>
              <a:t> auxiliar permite inverter a polaridade e, a  solução é utilizar transistores em ponte H. </a:t>
            </a:r>
          </a:p>
          <a:p>
            <a:pPr algn="just"/>
            <a:r>
              <a:rPr lang="pt-BR" sz="1200" dirty="0"/>
              <a:t>Em sendo assim, podemos usar um circuito de ponte H pronto </a:t>
            </a:r>
            <a:r>
              <a:rPr lang="pt-BR" sz="1200" b="1" dirty="0"/>
              <a:t>(Motor </a:t>
            </a:r>
            <a:r>
              <a:rPr lang="pt-BR" sz="1200" b="1" dirty="0" err="1"/>
              <a:t>Control</a:t>
            </a:r>
            <a:r>
              <a:rPr lang="pt-BR" sz="1200" b="1" dirty="0"/>
              <a:t> </a:t>
            </a:r>
            <a:r>
              <a:rPr lang="pt-BR" sz="1200" b="1" dirty="0" err="1"/>
              <a:t>Shield</a:t>
            </a:r>
            <a:r>
              <a:rPr lang="pt-BR" sz="1200" b="1" dirty="0"/>
              <a:t>)</a:t>
            </a:r>
          </a:p>
        </p:txBody>
      </p:sp>
      <p:pic>
        <p:nvPicPr>
          <p:cNvPr id="1026" name="Picture 2" descr="Resultado de imagem para rob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80" y="4824241"/>
            <a:ext cx="3067031" cy="150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091341"/>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4613333" y="1676399"/>
            <a:ext cx="3436820" cy="307777"/>
          </a:xfrm>
          <a:prstGeom prst="rect">
            <a:avLst/>
          </a:prstGeom>
        </p:spPr>
        <p:txBody>
          <a:bodyPr wrap="square">
            <a:spAutoFit/>
          </a:bodyPr>
          <a:lstStyle/>
          <a:p>
            <a:r>
              <a:rPr lang="pt-BR" sz="1400" b="1" dirty="0" err="1">
                <a:solidFill>
                  <a:srgbClr val="C00000"/>
                </a:solidFill>
              </a:rPr>
              <a:t>Shield</a:t>
            </a:r>
            <a:r>
              <a:rPr lang="pt-BR" sz="1400" b="1" dirty="0">
                <a:solidFill>
                  <a:schemeClr val="tx2"/>
                </a:solidFill>
              </a:rPr>
              <a:t>: Motor </a:t>
            </a:r>
            <a:r>
              <a:rPr lang="pt-BR" sz="1400" b="1" dirty="0" err="1">
                <a:solidFill>
                  <a:srgbClr val="FF6600"/>
                </a:solidFill>
              </a:rPr>
              <a:t>Control</a:t>
            </a:r>
            <a:r>
              <a:rPr lang="pt-BR" sz="1400" b="1" dirty="0">
                <a:solidFill>
                  <a:schemeClr val="tx2"/>
                </a:solidFill>
              </a:rPr>
              <a:t> ou </a:t>
            </a:r>
            <a:r>
              <a:rPr lang="pt-BR" sz="1400" b="1" dirty="0">
                <a:solidFill>
                  <a:srgbClr val="FF0000"/>
                </a:solidFill>
              </a:rPr>
              <a:t>Motor</a:t>
            </a:r>
            <a:r>
              <a:rPr lang="pt-BR" sz="1400" b="1" dirty="0">
                <a:solidFill>
                  <a:schemeClr val="tx2"/>
                </a:solidFill>
              </a:rPr>
              <a:t> </a:t>
            </a:r>
            <a:r>
              <a:rPr lang="pt-BR" sz="1400" b="1" dirty="0">
                <a:solidFill>
                  <a:srgbClr val="7030A0"/>
                </a:solidFill>
              </a:rPr>
              <a:t>Driver</a:t>
            </a:r>
          </a:p>
        </p:txBody>
      </p:sp>
      <p:sp>
        <p:nvSpPr>
          <p:cNvPr id="10" name="Retângulo 9"/>
          <p:cNvSpPr/>
          <p:nvPr/>
        </p:nvSpPr>
        <p:spPr>
          <a:xfrm>
            <a:off x="2393324" y="311230"/>
            <a:ext cx="3397876" cy="400110"/>
          </a:xfrm>
          <a:prstGeom prst="rect">
            <a:avLst/>
          </a:prstGeom>
        </p:spPr>
        <p:txBody>
          <a:bodyPr wrap="square">
            <a:spAutoFit/>
          </a:bodyPr>
          <a:lstStyle/>
          <a:p>
            <a:r>
              <a:rPr lang="pt-BR" sz="2000" b="1" dirty="0">
                <a:solidFill>
                  <a:srgbClr val="7030A0"/>
                </a:solidFill>
              </a:rPr>
              <a:t>Robótica </a:t>
            </a:r>
            <a:r>
              <a:rPr lang="pt-BR" sz="2000" b="1" dirty="0">
                <a:solidFill>
                  <a:srgbClr val="FF0000"/>
                </a:solidFill>
              </a:rPr>
              <a:t> </a:t>
            </a:r>
            <a:r>
              <a:rPr lang="pt-BR" sz="2000" b="1" dirty="0">
                <a:solidFill>
                  <a:srgbClr val="9F0F10"/>
                </a:solidFill>
              </a:rPr>
              <a:t>&amp;</a:t>
            </a:r>
            <a:r>
              <a:rPr lang="pt-BR" sz="2000" b="1" dirty="0">
                <a:solidFill>
                  <a:srgbClr val="FF0000"/>
                </a:solidFill>
              </a:rPr>
              <a:t> </a:t>
            </a:r>
            <a:r>
              <a:rPr lang="pt-BR" sz="2000" b="1" dirty="0" err="1"/>
              <a:t>Arduíno</a:t>
            </a:r>
            <a:endParaRPr lang="pt-BR" sz="2000" b="1" dirty="0"/>
          </a:p>
        </p:txBody>
      </p:sp>
      <p:sp>
        <p:nvSpPr>
          <p:cNvPr id="8" name="Retângulo 7"/>
          <p:cNvSpPr/>
          <p:nvPr/>
        </p:nvSpPr>
        <p:spPr>
          <a:xfrm>
            <a:off x="762000" y="1676400"/>
            <a:ext cx="1524000" cy="307777"/>
          </a:xfrm>
          <a:prstGeom prst="rect">
            <a:avLst/>
          </a:prstGeom>
        </p:spPr>
        <p:txBody>
          <a:bodyPr wrap="square">
            <a:spAutoFit/>
          </a:bodyPr>
          <a:lstStyle/>
          <a:p>
            <a:r>
              <a:rPr lang="pt-BR" sz="1400" b="1" dirty="0">
                <a:solidFill>
                  <a:srgbClr val="7030A0"/>
                </a:solidFill>
              </a:rPr>
              <a:t>Circuito </a:t>
            </a:r>
            <a:r>
              <a:rPr lang="pt-BR" sz="1400" b="1" dirty="0"/>
              <a:t>L293D</a:t>
            </a:r>
          </a:p>
        </p:txBody>
      </p:sp>
      <p:pic>
        <p:nvPicPr>
          <p:cNvPr id="3" name="Imagem 2"/>
          <p:cNvPicPr>
            <a:picLocks noChangeAspect="1"/>
          </p:cNvPicPr>
          <p:nvPr/>
        </p:nvPicPr>
        <p:blipFill>
          <a:blip r:embed="rId2"/>
          <a:stretch>
            <a:fillRect/>
          </a:stretch>
        </p:blipFill>
        <p:spPr>
          <a:xfrm>
            <a:off x="247650" y="2060377"/>
            <a:ext cx="3058328" cy="1936941"/>
          </a:xfrm>
          <a:prstGeom prst="rect">
            <a:avLst/>
          </a:prstGeom>
        </p:spPr>
      </p:pic>
      <p:pic>
        <p:nvPicPr>
          <p:cNvPr id="5" name="Imagem 4"/>
          <p:cNvPicPr>
            <a:picLocks noChangeAspect="1"/>
          </p:cNvPicPr>
          <p:nvPr/>
        </p:nvPicPr>
        <p:blipFill>
          <a:blip r:embed="rId3"/>
          <a:stretch>
            <a:fillRect/>
          </a:stretch>
        </p:blipFill>
        <p:spPr>
          <a:xfrm>
            <a:off x="3539477" y="2562865"/>
            <a:ext cx="1895475" cy="1219200"/>
          </a:xfrm>
          <a:prstGeom prst="rect">
            <a:avLst/>
          </a:prstGeom>
        </p:spPr>
      </p:pic>
      <p:pic>
        <p:nvPicPr>
          <p:cNvPr id="6" name="Imagem 5"/>
          <p:cNvPicPr>
            <a:picLocks noChangeAspect="1"/>
          </p:cNvPicPr>
          <p:nvPr/>
        </p:nvPicPr>
        <p:blipFill>
          <a:blip r:embed="rId4"/>
          <a:stretch>
            <a:fillRect/>
          </a:stretch>
        </p:blipFill>
        <p:spPr>
          <a:xfrm>
            <a:off x="7326253" y="2359121"/>
            <a:ext cx="1447800" cy="1514966"/>
          </a:xfrm>
          <a:prstGeom prst="rect">
            <a:avLst/>
          </a:prstGeom>
        </p:spPr>
      </p:pic>
      <p:pic>
        <p:nvPicPr>
          <p:cNvPr id="7" name="Imagem 6"/>
          <p:cNvPicPr>
            <a:picLocks noChangeAspect="1"/>
          </p:cNvPicPr>
          <p:nvPr/>
        </p:nvPicPr>
        <p:blipFill>
          <a:blip r:embed="rId5"/>
          <a:stretch>
            <a:fillRect/>
          </a:stretch>
        </p:blipFill>
        <p:spPr>
          <a:xfrm>
            <a:off x="5554467" y="1985785"/>
            <a:ext cx="1538287" cy="1284258"/>
          </a:xfrm>
          <a:prstGeom prst="rect">
            <a:avLst/>
          </a:prstGeom>
        </p:spPr>
      </p:pic>
      <p:sp>
        <p:nvSpPr>
          <p:cNvPr id="13" name="Retângulo 12"/>
          <p:cNvSpPr/>
          <p:nvPr/>
        </p:nvSpPr>
        <p:spPr>
          <a:xfrm>
            <a:off x="1117605" y="4851603"/>
            <a:ext cx="1936772" cy="276999"/>
          </a:xfrm>
          <a:prstGeom prst="rect">
            <a:avLst/>
          </a:prstGeom>
        </p:spPr>
        <p:txBody>
          <a:bodyPr wrap="square">
            <a:spAutoFit/>
          </a:bodyPr>
          <a:lstStyle/>
          <a:p>
            <a:pPr algn="ctr"/>
            <a:r>
              <a:rPr lang="pt-BR" sz="1200" b="1" dirty="0">
                <a:solidFill>
                  <a:schemeClr val="accent6"/>
                </a:solidFill>
              </a:rPr>
              <a:t>Remoção  do limitador</a:t>
            </a:r>
          </a:p>
        </p:txBody>
      </p:sp>
      <p:pic>
        <p:nvPicPr>
          <p:cNvPr id="11" name="Imagem 10"/>
          <p:cNvPicPr>
            <a:picLocks noChangeAspect="1"/>
          </p:cNvPicPr>
          <p:nvPr/>
        </p:nvPicPr>
        <p:blipFill>
          <a:blip r:embed="rId6"/>
          <a:stretch>
            <a:fillRect/>
          </a:stretch>
        </p:blipFill>
        <p:spPr>
          <a:xfrm>
            <a:off x="685800" y="5213285"/>
            <a:ext cx="880783" cy="936884"/>
          </a:xfrm>
          <a:prstGeom prst="rect">
            <a:avLst/>
          </a:prstGeom>
        </p:spPr>
      </p:pic>
      <p:pic>
        <p:nvPicPr>
          <p:cNvPr id="12" name="Imagem 11"/>
          <p:cNvPicPr>
            <a:picLocks noChangeAspect="1"/>
          </p:cNvPicPr>
          <p:nvPr/>
        </p:nvPicPr>
        <p:blipFill>
          <a:blip r:embed="rId7"/>
          <a:stretch>
            <a:fillRect/>
          </a:stretch>
        </p:blipFill>
        <p:spPr>
          <a:xfrm>
            <a:off x="1648211" y="5227237"/>
            <a:ext cx="909269" cy="925429"/>
          </a:xfrm>
          <a:prstGeom prst="rect">
            <a:avLst/>
          </a:prstGeom>
        </p:spPr>
      </p:pic>
      <p:pic>
        <p:nvPicPr>
          <p:cNvPr id="14" name="Imagem 13"/>
          <p:cNvPicPr>
            <a:picLocks noChangeAspect="1"/>
          </p:cNvPicPr>
          <p:nvPr/>
        </p:nvPicPr>
        <p:blipFill>
          <a:blip r:embed="rId8"/>
          <a:stretch>
            <a:fillRect/>
          </a:stretch>
        </p:blipFill>
        <p:spPr>
          <a:xfrm>
            <a:off x="2819400" y="5244409"/>
            <a:ext cx="866389" cy="922932"/>
          </a:xfrm>
          <a:prstGeom prst="rect">
            <a:avLst/>
          </a:prstGeom>
        </p:spPr>
      </p:pic>
      <p:pic>
        <p:nvPicPr>
          <p:cNvPr id="16" name="Imagem 15"/>
          <p:cNvPicPr>
            <a:picLocks noChangeAspect="1"/>
          </p:cNvPicPr>
          <p:nvPr/>
        </p:nvPicPr>
        <p:blipFill>
          <a:blip r:embed="rId9"/>
          <a:stretch>
            <a:fillRect/>
          </a:stretch>
        </p:blipFill>
        <p:spPr>
          <a:xfrm>
            <a:off x="6256785" y="5286806"/>
            <a:ext cx="866389" cy="885394"/>
          </a:xfrm>
          <a:prstGeom prst="rect">
            <a:avLst/>
          </a:prstGeom>
        </p:spPr>
      </p:pic>
      <p:pic>
        <p:nvPicPr>
          <p:cNvPr id="17" name="Imagem 16"/>
          <p:cNvPicPr>
            <a:picLocks noChangeAspect="1"/>
          </p:cNvPicPr>
          <p:nvPr/>
        </p:nvPicPr>
        <p:blipFill>
          <a:blip r:embed="rId10"/>
          <a:stretch>
            <a:fillRect/>
          </a:stretch>
        </p:blipFill>
        <p:spPr>
          <a:xfrm>
            <a:off x="5259007" y="5270854"/>
            <a:ext cx="847071" cy="888467"/>
          </a:xfrm>
          <a:prstGeom prst="rect">
            <a:avLst/>
          </a:prstGeom>
        </p:spPr>
      </p:pic>
      <p:pic>
        <p:nvPicPr>
          <p:cNvPr id="18" name="Imagem 17"/>
          <p:cNvPicPr>
            <a:picLocks noChangeAspect="1"/>
          </p:cNvPicPr>
          <p:nvPr/>
        </p:nvPicPr>
        <p:blipFill>
          <a:blip r:embed="rId11"/>
          <a:stretch>
            <a:fillRect/>
          </a:stretch>
        </p:blipFill>
        <p:spPr>
          <a:xfrm>
            <a:off x="4247993" y="5233344"/>
            <a:ext cx="860307" cy="922932"/>
          </a:xfrm>
          <a:prstGeom prst="rect">
            <a:avLst/>
          </a:prstGeom>
        </p:spPr>
      </p:pic>
      <p:sp>
        <p:nvSpPr>
          <p:cNvPr id="20" name="Retângulo 19"/>
          <p:cNvSpPr/>
          <p:nvPr/>
        </p:nvSpPr>
        <p:spPr>
          <a:xfrm>
            <a:off x="3657600" y="4846517"/>
            <a:ext cx="3886200" cy="276999"/>
          </a:xfrm>
          <a:prstGeom prst="rect">
            <a:avLst/>
          </a:prstGeom>
        </p:spPr>
        <p:txBody>
          <a:bodyPr wrap="square">
            <a:spAutoFit/>
          </a:bodyPr>
          <a:lstStyle/>
          <a:p>
            <a:pPr algn="ctr"/>
            <a:r>
              <a:rPr lang="pt-BR" sz="1200" b="1" dirty="0">
                <a:solidFill>
                  <a:schemeClr val="accent6"/>
                </a:solidFill>
              </a:rPr>
              <a:t>Troca do  potenciômetro por resistores fixos 2.2k</a:t>
            </a:r>
          </a:p>
        </p:txBody>
      </p:sp>
      <p:sp>
        <p:nvSpPr>
          <p:cNvPr id="21" name="Retângulo 20"/>
          <p:cNvSpPr/>
          <p:nvPr/>
        </p:nvSpPr>
        <p:spPr>
          <a:xfrm>
            <a:off x="1611291" y="4191000"/>
            <a:ext cx="4941909" cy="307777"/>
          </a:xfrm>
          <a:prstGeom prst="rect">
            <a:avLst/>
          </a:prstGeom>
        </p:spPr>
        <p:txBody>
          <a:bodyPr wrap="square">
            <a:spAutoFit/>
          </a:bodyPr>
          <a:lstStyle/>
          <a:p>
            <a:pPr algn="ctr"/>
            <a:r>
              <a:rPr lang="pt-BR" sz="1400" b="1" dirty="0"/>
              <a:t>Adaptação de um Servo motor para rotação  contínua</a:t>
            </a:r>
          </a:p>
        </p:txBody>
      </p:sp>
      <p:sp>
        <p:nvSpPr>
          <p:cNvPr id="19" name="Chave Esquerda 18"/>
          <p:cNvSpPr/>
          <p:nvPr/>
        </p:nvSpPr>
        <p:spPr>
          <a:xfrm rot="16200000">
            <a:off x="3916587" y="1950814"/>
            <a:ext cx="348417" cy="5285990"/>
          </a:xfrm>
          <a:prstGeom prst="leftBrace">
            <a:avLst>
              <a:gd name="adj1" fmla="val 8333"/>
              <a:gd name="adj2" fmla="val 5024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a:solidFill>
                <a:sysClr val="windowText" lastClr="000000"/>
              </a:solidFill>
            </a:endParaRPr>
          </a:p>
        </p:txBody>
      </p:sp>
    </p:spTree>
    <p:extLst>
      <p:ext uri="{BB962C8B-B14F-4D97-AF65-F5344CB8AC3E}">
        <p14:creationId xmlns:p14="http://schemas.microsoft.com/office/powerpoint/2010/main" val="1594401909"/>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79420" y="1981200"/>
            <a:ext cx="3625160" cy="1015663"/>
          </a:xfrm>
          <a:prstGeom prst="rect">
            <a:avLst/>
          </a:prstGeom>
        </p:spPr>
        <p:txBody>
          <a:bodyPr wrap="square">
            <a:spAutoFit/>
          </a:bodyPr>
          <a:lstStyle/>
          <a:p>
            <a:pPr algn="just"/>
            <a:r>
              <a:rPr lang="pt-BR" sz="1200" dirty="0"/>
              <a:t>Para realizarmos o experimento </a:t>
            </a:r>
            <a:r>
              <a:rPr lang="pt-BR" sz="1200" b="1" dirty="0">
                <a:solidFill>
                  <a:srgbClr val="C00000"/>
                </a:solidFill>
              </a:rPr>
              <a:t>20</a:t>
            </a:r>
            <a:r>
              <a:rPr lang="pt-BR" sz="1200" dirty="0"/>
              <a:t> serão utilizados os seguintes materiais para </a:t>
            </a:r>
            <a:r>
              <a:rPr lang="pt-BR" sz="1200" dirty="0" err="1"/>
              <a:t>Hackear</a:t>
            </a:r>
            <a:r>
              <a:rPr lang="pt-BR" sz="1200" dirty="0"/>
              <a:t> o Servo: servo 9g, chave </a:t>
            </a:r>
            <a:r>
              <a:rPr lang="pt-BR" sz="1200" dirty="0" err="1"/>
              <a:t>philips</a:t>
            </a:r>
            <a:r>
              <a:rPr lang="pt-BR" sz="1200" dirty="0"/>
              <a:t> pequena, alicate de corte, ferro de solda, estanho e 2 resistores de 2.2k</a:t>
            </a:r>
          </a:p>
        </p:txBody>
      </p:sp>
      <p:sp>
        <p:nvSpPr>
          <p:cNvPr id="15" name="Retângulo 14"/>
          <p:cNvSpPr/>
          <p:nvPr/>
        </p:nvSpPr>
        <p:spPr>
          <a:xfrm>
            <a:off x="6214624" y="1605207"/>
            <a:ext cx="2284448" cy="307777"/>
          </a:xfrm>
          <a:prstGeom prst="rect">
            <a:avLst/>
          </a:prstGeom>
        </p:spPr>
        <p:txBody>
          <a:bodyPr wrap="square">
            <a:spAutoFit/>
          </a:bodyPr>
          <a:lstStyle/>
          <a:p>
            <a:r>
              <a:rPr lang="pt-BR" sz="1400" b="1" dirty="0">
                <a:solidFill>
                  <a:schemeClr val="accent6"/>
                </a:solidFill>
              </a:rPr>
              <a:t>Robótica</a:t>
            </a:r>
            <a:r>
              <a:rPr lang="pt-BR" sz="1400" b="1" dirty="0">
                <a:solidFill>
                  <a:srgbClr val="C00000"/>
                </a:solidFill>
              </a:rPr>
              <a:t> </a:t>
            </a:r>
            <a:r>
              <a:rPr lang="pt-BR" sz="1400" b="1" dirty="0">
                <a:solidFill>
                  <a:srgbClr val="FF6600"/>
                </a:solidFill>
              </a:rPr>
              <a:t>com</a:t>
            </a:r>
            <a:r>
              <a:rPr lang="pt-BR" sz="1400" b="1" dirty="0">
                <a:solidFill>
                  <a:srgbClr val="C00000"/>
                </a:solidFill>
              </a:rPr>
              <a:t> </a:t>
            </a:r>
            <a:r>
              <a:rPr lang="pt-BR" sz="1400" b="1" dirty="0" err="1">
                <a:solidFill>
                  <a:srgbClr val="C00000"/>
                </a:solidFill>
              </a:rPr>
              <a:t>Arduino</a:t>
            </a:r>
            <a:r>
              <a:rPr lang="pt-BR" sz="1400" b="1" dirty="0">
                <a:solidFill>
                  <a:schemeClr val="tx2"/>
                </a:solidFill>
              </a:rPr>
              <a:t> </a:t>
            </a:r>
            <a:r>
              <a:rPr lang="pt-BR" sz="1400" b="1" dirty="0">
                <a:solidFill>
                  <a:srgbClr val="C00000"/>
                </a:solidFill>
              </a:rPr>
              <a:t> </a:t>
            </a:r>
            <a:endParaRPr lang="pt-BR" sz="1400" b="1" dirty="0">
              <a:solidFill>
                <a:schemeClr val="accent6"/>
              </a:solidFill>
            </a:endParaRPr>
          </a:p>
        </p:txBody>
      </p:sp>
      <p:sp>
        <p:nvSpPr>
          <p:cNvPr id="16" name="Retângulo 15"/>
          <p:cNvSpPr/>
          <p:nvPr/>
        </p:nvSpPr>
        <p:spPr>
          <a:xfrm>
            <a:off x="3810000" y="2514600"/>
            <a:ext cx="1752600" cy="3416320"/>
          </a:xfrm>
          <a:prstGeom prst="rect">
            <a:avLst/>
          </a:prstGeom>
        </p:spPr>
        <p:txBody>
          <a:bodyPr wrap="square">
            <a:spAutoFit/>
          </a:bodyPr>
          <a:lstStyle/>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a:t>
            </a:r>
          </a:p>
          <a:p>
            <a:pPr algn="just"/>
            <a:r>
              <a:rPr lang="pt-BR" sz="1200" dirty="0">
                <a:solidFill>
                  <a:schemeClr val="accent6"/>
                </a:solidFill>
              </a:rPr>
              <a:t>#include &lt;</a:t>
            </a:r>
            <a:r>
              <a:rPr lang="pt-BR" sz="1200" dirty="0" err="1">
                <a:solidFill>
                  <a:schemeClr val="accent6"/>
                </a:solidFill>
              </a:rPr>
              <a:t>Servo.h</a:t>
            </a:r>
            <a:r>
              <a:rPr lang="pt-BR" sz="1200" dirty="0">
                <a:solidFill>
                  <a:schemeClr val="accent6"/>
                </a:solidFill>
              </a:rPr>
              <a:t>&gt;</a:t>
            </a:r>
          </a:p>
          <a:p>
            <a:pPr algn="just"/>
            <a:r>
              <a:rPr lang="pt-BR" sz="1200" dirty="0">
                <a:solidFill>
                  <a:schemeClr val="accent6"/>
                </a:solidFill>
              </a:rPr>
              <a:t>Servo </a:t>
            </a:r>
            <a:r>
              <a:rPr lang="pt-BR" sz="1200" dirty="0" err="1">
                <a:solidFill>
                  <a:schemeClr val="accent6"/>
                </a:solidFill>
              </a:rPr>
              <a:t>meuServo</a:t>
            </a:r>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a:t>
            </a:r>
          </a:p>
          <a:p>
            <a:pPr algn="just"/>
            <a:r>
              <a:rPr lang="pt-BR" sz="1200" dirty="0" err="1">
                <a:solidFill>
                  <a:schemeClr val="accent6"/>
                </a:solidFill>
              </a:rPr>
              <a:t>meuServo.attach</a:t>
            </a:r>
            <a:r>
              <a:rPr lang="pt-BR" sz="1200" dirty="0">
                <a:solidFill>
                  <a:schemeClr val="accent6"/>
                </a:solidFill>
              </a:rPr>
              <a:t>(4);</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endParaRPr lang="pt-BR" sz="1200" dirty="0">
              <a:solidFill>
                <a:schemeClr val="accent6"/>
              </a:solidFill>
            </a:endParaRPr>
          </a:p>
          <a:p>
            <a:pPr algn="just"/>
            <a:r>
              <a:rPr lang="pt-BR" sz="1200" dirty="0" err="1">
                <a:solidFill>
                  <a:schemeClr val="accent6"/>
                </a:solidFill>
              </a:rPr>
              <a:t>meuServo.write</a:t>
            </a:r>
            <a:r>
              <a:rPr lang="pt-BR" sz="1200" dirty="0">
                <a:solidFill>
                  <a:schemeClr val="accent6"/>
                </a:solidFill>
              </a:rPr>
              <a:t>(180);</a:t>
            </a:r>
          </a:p>
          <a:p>
            <a:pPr algn="just"/>
            <a:r>
              <a:rPr lang="pt-BR" sz="1200" dirty="0" err="1">
                <a:solidFill>
                  <a:schemeClr val="accent6"/>
                </a:solidFill>
              </a:rPr>
              <a:t>delay</a:t>
            </a:r>
            <a:r>
              <a:rPr lang="pt-BR" sz="1200" dirty="0">
                <a:solidFill>
                  <a:schemeClr val="accent6"/>
                </a:solidFill>
              </a:rPr>
              <a:t>(3000);</a:t>
            </a:r>
          </a:p>
          <a:p>
            <a:pPr algn="just"/>
            <a:r>
              <a:rPr lang="pt-BR" sz="1200" dirty="0">
                <a:solidFill>
                  <a:schemeClr val="accent6"/>
                </a:solidFill>
              </a:rPr>
              <a:t>}</a:t>
            </a:r>
          </a:p>
          <a:p>
            <a:pPr algn="just"/>
            <a:r>
              <a:rPr lang="pt-BR" sz="1200" dirty="0" err="1">
                <a:solidFill>
                  <a:schemeClr val="accent6"/>
                </a:solidFill>
              </a:rPr>
              <a:t>meuServo.write</a:t>
            </a:r>
            <a:r>
              <a:rPr lang="pt-BR" sz="1200" dirty="0">
                <a:solidFill>
                  <a:schemeClr val="accent6"/>
                </a:solidFill>
              </a:rPr>
              <a:t>(90);</a:t>
            </a:r>
          </a:p>
          <a:p>
            <a:pPr algn="just"/>
            <a:r>
              <a:rPr lang="pt-BR" sz="1200" dirty="0" err="1">
                <a:solidFill>
                  <a:schemeClr val="accent6"/>
                </a:solidFill>
              </a:rPr>
              <a:t>delay</a:t>
            </a:r>
            <a:r>
              <a:rPr lang="pt-BR" sz="1200" dirty="0">
                <a:solidFill>
                  <a:schemeClr val="accent6"/>
                </a:solidFill>
              </a:rPr>
              <a:t>(3000);</a:t>
            </a:r>
          </a:p>
          <a:p>
            <a:pPr algn="just"/>
            <a:r>
              <a:rPr lang="pt-BR" sz="1200" dirty="0">
                <a:solidFill>
                  <a:schemeClr val="accent6"/>
                </a:solidFill>
              </a:rPr>
              <a:t>}</a:t>
            </a:r>
          </a:p>
          <a:p>
            <a:pPr algn="just"/>
            <a:endParaRPr lang="pt-BR" sz="1200" dirty="0">
              <a:solidFill>
                <a:schemeClr val="accent6"/>
              </a:solidFill>
            </a:endParaRPr>
          </a:p>
        </p:txBody>
      </p:sp>
      <p:sp>
        <p:nvSpPr>
          <p:cNvPr id="10" name="Retângulo 9"/>
          <p:cNvSpPr/>
          <p:nvPr/>
        </p:nvSpPr>
        <p:spPr>
          <a:xfrm>
            <a:off x="2393324" y="311230"/>
            <a:ext cx="3397876" cy="400110"/>
          </a:xfrm>
          <a:prstGeom prst="rect">
            <a:avLst/>
          </a:prstGeom>
        </p:spPr>
        <p:txBody>
          <a:bodyPr wrap="square">
            <a:spAutoFit/>
          </a:bodyPr>
          <a:lstStyle/>
          <a:p>
            <a:r>
              <a:rPr lang="pt-BR" sz="2000" b="1" dirty="0">
                <a:solidFill>
                  <a:srgbClr val="7030A0"/>
                </a:solidFill>
              </a:rPr>
              <a:t>Robótica </a:t>
            </a:r>
            <a:r>
              <a:rPr lang="pt-BR" sz="2000" b="1" dirty="0">
                <a:solidFill>
                  <a:srgbClr val="FF0000"/>
                </a:solidFill>
              </a:rPr>
              <a:t> </a:t>
            </a:r>
            <a:r>
              <a:rPr lang="pt-BR" sz="2000" b="1" dirty="0">
                <a:solidFill>
                  <a:srgbClr val="9F0F10"/>
                </a:solidFill>
              </a:rPr>
              <a:t>&amp;</a:t>
            </a:r>
            <a:r>
              <a:rPr lang="pt-BR" sz="2000" b="1" dirty="0">
                <a:solidFill>
                  <a:srgbClr val="FF0000"/>
                </a:solidFill>
              </a:rPr>
              <a:t> </a:t>
            </a:r>
            <a:r>
              <a:rPr lang="pt-BR" sz="2000" b="1" dirty="0" err="1"/>
              <a:t>Arduíno</a:t>
            </a:r>
            <a:endParaRPr lang="pt-BR" sz="2000" b="1" dirty="0"/>
          </a:p>
        </p:txBody>
      </p:sp>
      <p:pic>
        <p:nvPicPr>
          <p:cNvPr id="17" name="Imagem 16"/>
          <p:cNvPicPr>
            <a:picLocks noChangeAspect="1"/>
          </p:cNvPicPr>
          <p:nvPr/>
        </p:nvPicPr>
        <p:blipFill>
          <a:blip r:embed="rId2"/>
          <a:stretch>
            <a:fillRect/>
          </a:stretch>
        </p:blipFill>
        <p:spPr>
          <a:xfrm>
            <a:off x="7621951" y="4609995"/>
            <a:ext cx="866389" cy="885394"/>
          </a:xfrm>
          <a:prstGeom prst="rect">
            <a:avLst/>
          </a:prstGeom>
        </p:spPr>
      </p:pic>
      <p:sp>
        <p:nvSpPr>
          <p:cNvPr id="18" name="Retângulo 17"/>
          <p:cNvSpPr/>
          <p:nvPr/>
        </p:nvSpPr>
        <p:spPr>
          <a:xfrm>
            <a:off x="76200" y="2971800"/>
            <a:ext cx="3625160" cy="1200329"/>
          </a:xfrm>
          <a:prstGeom prst="rect">
            <a:avLst/>
          </a:prstGeom>
        </p:spPr>
        <p:txBody>
          <a:bodyPr wrap="square">
            <a:spAutoFit/>
          </a:bodyPr>
          <a:lstStyle/>
          <a:p>
            <a:pPr algn="just"/>
            <a:r>
              <a:rPr lang="pt-BR" sz="1200" dirty="0"/>
              <a:t>Para realizarmos o experimento </a:t>
            </a:r>
            <a:r>
              <a:rPr lang="pt-BR" sz="1200" b="1" dirty="0">
                <a:solidFill>
                  <a:srgbClr val="C00000"/>
                </a:solidFill>
              </a:rPr>
              <a:t>20</a:t>
            </a:r>
            <a:r>
              <a:rPr lang="pt-BR" sz="1200" dirty="0"/>
              <a:t> serão utilizados os seguintes materiais para Testar o Servo: </a:t>
            </a:r>
            <a:r>
              <a:rPr lang="pt-BR" sz="1200" dirty="0" err="1"/>
              <a:t>arduino</a:t>
            </a:r>
            <a:r>
              <a:rPr lang="pt-BR" sz="1200" dirty="0"/>
              <a:t>, </a:t>
            </a:r>
            <a:r>
              <a:rPr lang="pt-BR" sz="1200" dirty="0" err="1"/>
              <a:t>protoboard</a:t>
            </a:r>
            <a:r>
              <a:rPr lang="pt-BR" sz="1200" dirty="0"/>
              <a:t>, fios de conexão, sensor HC-SR-04, e  </a:t>
            </a:r>
            <a:r>
              <a:rPr lang="pt-BR" sz="1200" dirty="0" err="1"/>
              <a:t>buzzer</a:t>
            </a:r>
            <a:endParaRPr lang="pt-BR" sz="1200" dirty="0"/>
          </a:p>
          <a:p>
            <a:pPr algn="just"/>
            <a:r>
              <a:rPr lang="pt-BR" sz="1200" dirty="0"/>
              <a:t>Sua principal função será, </a:t>
            </a:r>
            <a:r>
              <a:rPr lang="pt-BR" sz="1200" dirty="0" err="1"/>
              <a:t>Hackear</a:t>
            </a:r>
            <a:r>
              <a:rPr lang="pt-BR" sz="1200" dirty="0"/>
              <a:t> o servo para ficar com rotação contínua</a:t>
            </a:r>
          </a:p>
        </p:txBody>
      </p:sp>
      <p:sp>
        <p:nvSpPr>
          <p:cNvPr id="19" name="Retângulo 18"/>
          <p:cNvSpPr/>
          <p:nvPr/>
        </p:nvSpPr>
        <p:spPr>
          <a:xfrm>
            <a:off x="228600" y="4277142"/>
            <a:ext cx="3625160" cy="2123658"/>
          </a:xfrm>
          <a:prstGeom prst="rect">
            <a:avLst/>
          </a:prstGeom>
        </p:spPr>
        <p:txBody>
          <a:bodyPr wrap="square">
            <a:spAutoFit/>
          </a:bodyPr>
          <a:lstStyle/>
          <a:p>
            <a:pPr algn="just"/>
            <a:r>
              <a:rPr lang="pt-BR" sz="1200" dirty="0"/>
              <a:t>Etapas a serem realizadas:</a:t>
            </a:r>
          </a:p>
          <a:p>
            <a:pPr algn="just"/>
            <a:r>
              <a:rPr lang="pt-BR" sz="1200" dirty="0">
                <a:sym typeface="Wingdings" panose="05000000000000000000" pitchFamily="2" charset="2"/>
              </a:rPr>
              <a:t> 1</a:t>
            </a:r>
            <a:r>
              <a:rPr lang="pt-BR" sz="1200" dirty="0"/>
              <a:t> – Abrir o servo</a:t>
            </a:r>
          </a:p>
          <a:p>
            <a:pPr marL="171450" indent="-171450" algn="just">
              <a:buFont typeface="Wingdings" panose="05000000000000000000" pitchFamily="2" charset="2"/>
              <a:buChar char="à"/>
            </a:pPr>
            <a:r>
              <a:rPr lang="pt-BR" sz="1200" dirty="0"/>
              <a:t>2 – Desmontar o servo </a:t>
            </a:r>
          </a:p>
          <a:p>
            <a:pPr marL="171450" indent="-171450" algn="just">
              <a:buFont typeface="Wingdings" panose="05000000000000000000" pitchFamily="2" charset="2"/>
              <a:buChar char="à"/>
            </a:pPr>
            <a:r>
              <a:rPr lang="pt-BR" sz="1200" dirty="0"/>
              <a:t>3 – Cortar o limitador mecânico</a:t>
            </a:r>
          </a:p>
          <a:p>
            <a:pPr marL="171450" indent="-171450" algn="just">
              <a:buFont typeface="Wingdings" panose="05000000000000000000" pitchFamily="2" charset="2"/>
              <a:buChar char="à"/>
            </a:pPr>
            <a:r>
              <a:rPr lang="pt-BR" sz="1200" dirty="0"/>
              <a:t>4 – Cortar os fios do potenciômetro</a:t>
            </a:r>
          </a:p>
          <a:p>
            <a:pPr algn="just"/>
            <a:r>
              <a:rPr lang="pt-BR" sz="1200" dirty="0">
                <a:sym typeface="Wingdings" panose="05000000000000000000" pitchFamily="2" charset="2"/>
              </a:rPr>
              <a:t></a:t>
            </a:r>
            <a:r>
              <a:rPr lang="pt-BR" sz="1200" dirty="0"/>
              <a:t>5 – Soldar os resistores</a:t>
            </a:r>
          </a:p>
          <a:p>
            <a:pPr algn="just"/>
            <a:r>
              <a:rPr lang="pt-BR" sz="1200" dirty="0">
                <a:sym typeface="Wingdings" panose="05000000000000000000" pitchFamily="2" charset="2"/>
              </a:rPr>
              <a:t></a:t>
            </a:r>
            <a:r>
              <a:rPr lang="pt-BR" sz="1200" dirty="0"/>
              <a:t>6 – Montar o servo</a:t>
            </a:r>
          </a:p>
          <a:p>
            <a:pPr algn="just"/>
            <a:endParaRPr lang="pt-BR" sz="1200" dirty="0"/>
          </a:p>
          <a:p>
            <a:pPr algn="just"/>
            <a:r>
              <a:rPr lang="pt-BR" sz="1200" dirty="0"/>
              <a:t>Favor execute o programa </a:t>
            </a:r>
            <a:r>
              <a:rPr lang="pt-BR" sz="1200" dirty="0" err="1"/>
              <a:t>meuServo.attach</a:t>
            </a:r>
            <a:r>
              <a:rPr lang="pt-BR" sz="1200" dirty="0"/>
              <a:t>(4);</a:t>
            </a:r>
          </a:p>
          <a:p>
            <a:pPr algn="just"/>
            <a:endParaRPr lang="pt-BR" sz="1200" dirty="0"/>
          </a:p>
          <a:p>
            <a:pPr algn="just"/>
            <a:endParaRPr lang="pt-BR" sz="1200" dirty="0"/>
          </a:p>
        </p:txBody>
      </p:sp>
      <p:pic>
        <p:nvPicPr>
          <p:cNvPr id="2" name="Imagem 1"/>
          <p:cNvPicPr>
            <a:picLocks noChangeAspect="1"/>
          </p:cNvPicPr>
          <p:nvPr/>
        </p:nvPicPr>
        <p:blipFill>
          <a:blip r:embed="rId3"/>
          <a:stretch>
            <a:fillRect/>
          </a:stretch>
        </p:blipFill>
        <p:spPr>
          <a:xfrm>
            <a:off x="5485973" y="2034600"/>
            <a:ext cx="3588923" cy="2232600"/>
          </a:xfrm>
          <a:prstGeom prst="rect">
            <a:avLst/>
          </a:prstGeom>
        </p:spPr>
      </p:pic>
      <p:pic>
        <p:nvPicPr>
          <p:cNvPr id="20" name="Imagem 19"/>
          <p:cNvPicPr>
            <a:picLocks noChangeAspect="1"/>
          </p:cNvPicPr>
          <p:nvPr/>
        </p:nvPicPr>
        <p:blipFill>
          <a:blip r:embed="rId4"/>
          <a:stretch>
            <a:fillRect/>
          </a:stretch>
        </p:blipFill>
        <p:spPr>
          <a:xfrm>
            <a:off x="6047699" y="4791239"/>
            <a:ext cx="1089153" cy="1139681"/>
          </a:xfrm>
          <a:prstGeom prst="rect">
            <a:avLst/>
          </a:prstGeom>
        </p:spPr>
      </p:pic>
    </p:spTree>
    <p:extLst>
      <p:ext uri="{BB962C8B-B14F-4D97-AF65-F5344CB8AC3E}">
        <p14:creationId xmlns:p14="http://schemas.microsoft.com/office/powerpoint/2010/main" val="3183927274"/>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2170697"/>
            <a:ext cx="2971800" cy="3108543"/>
          </a:xfrm>
          <a:prstGeom prst="rect">
            <a:avLst/>
          </a:prstGeom>
        </p:spPr>
        <p:txBody>
          <a:bodyPr wrap="square">
            <a:spAutoFit/>
          </a:bodyPr>
          <a:lstStyle/>
          <a:p>
            <a:pPr algn="just"/>
            <a:r>
              <a:rPr lang="pt-BR" sz="1400" dirty="0"/>
              <a:t>Para realizarmos o experimento </a:t>
            </a:r>
            <a:r>
              <a:rPr lang="pt-BR" sz="1400" b="1" dirty="0">
                <a:solidFill>
                  <a:srgbClr val="C00000"/>
                </a:solidFill>
              </a:rPr>
              <a:t>21</a:t>
            </a:r>
            <a:r>
              <a:rPr lang="pt-BR" sz="1400" dirty="0"/>
              <a:t> serão utilizados os seguintes materiais: </a:t>
            </a:r>
            <a:r>
              <a:rPr lang="pt-BR" sz="1400" dirty="0" err="1"/>
              <a:t>arduino</a:t>
            </a:r>
            <a:r>
              <a:rPr lang="pt-BR" sz="1400" dirty="0"/>
              <a:t>, protoboard, fios de conexão, 2 Servos </a:t>
            </a:r>
            <a:r>
              <a:rPr lang="pt-BR" sz="1400" dirty="0" err="1"/>
              <a:t>hackeados</a:t>
            </a:r>
            <a:r>
              <a:rPr lang="pt-BR" sz="1400" dirty="0"/>
              <a:t>,  2 Rodas,  caixa de papelão e  fita adesiva / elástico.</a:t>
            </a:r>
          </a:p>
          <a:p>
            <a:pPr algn="just"/>
            <a:r>
              <a:rPr lang="pt-BR" sz="1400" dirty="0"/>
              <a:t>Sua função será, construir um robô com duas rodas e fazê-lo andar</a:t>
            </a:r>
          </a:p>
          <a:p>
            <a:pPr algn="just"/>
            <a:r>
              <a:rPr lang="pt-BR" sz="1400" dirty="0"/>
              <a:t>Favor conectar a bateria 4,8v e execute o programa.</a:t>
            </a:r>
          </a:p>
          <a:p>
            <a:pPr algn="just"/>
            <a:r>
              <a:rPr lang="pt-BR" sz="1400" dirty="0"/>
              <a:t>Posteriormente  teste o robô com a bateria de 9v ligada ao </a:t>
            </a:r>
            <a:r>
              <a:rPr lang="pt-BR" sz="1400" dirty="0" err="1"/>
              <a:t>Arduino</a:t>
            </a:r>
            <a:endParaRPr lang="pt-BR" sz="1400" dirty="0"/>
          </a:p>
          <a:p>
            <a:pPr algn="just"/>
            <a:endParaRPr lang="pt-BR" sz="1400" dirty="0"/>
          </a:p>
          <a:p>
            <a:pPr algn="just"/>
            <a:endParaRPr lang="pt-BR" sz="1400" dirty="0"/>
          </a:p>
        </p:txBody>
      </p:sp>
      <p:sp>
        <p:nvSpPr>
          <p:cNvPr id="10" name="Retângulo 9"/>
          <p:cNvSpPr/>
          <p:nvPr/>
        </p:nvSpPr>
        <p:spPr>
          <a:xfrm>
            <a:off x="2393324" y="311230"/>
            <a:ext cx="2635876" cy="400110"/>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que </a:t>
            </a:r>
            <a:r>
              <a:rPr lang="pt-BR" sz="2000" b="1" dirty="0">
                <a:solidFill>
                  <a:schemeClr val="accent1">
                    <a:lumMod val="50000"/>
                  </a:schemeClr>
                </a:solidFill>
              </a:rPr>
              <a:t>Anda</a:t>
            </a:r>
            <a:endParaRPr lang="pt-BR" sz="2000" b="1" dirty="0">
              <a:solidFill>
                <a:srgbClr val="FF6600"/>
              </a:solidFill>
            </a:endParaRPr>
          </a:p>
        </p:txBody>
      </p:sp>
      <p:sp>
        <p:nvSpPr>
          <p:cNvPr id="13" name="Retângulo 12"/>
          <p:cNvSpPr/>
          <p:nvPr/>
        </p:nvSpPr>
        <p:spPr>
          <a:xfrm>
            <a:off x="510862" y="1600200"/>
            <a:ext cx="1394138" cy="276999"/>
          </a:xfrm>
          <a:prstGeom prst="rect">
            <a:avLst/>
          </a:prstGeom>
        </p:spPr>
        <p:txBody>
          <a:bodyPr wrap="square">
            <a:spAutoFit/>
          </a:bodyPr>
          <a:lstStyle/>
          <a:p>
            <a:r>
              <a:rPr lang="pt-BR" sz="1200" b="1" dirty="0">
                <a:solidFill>
                  <a:srgbClr val="FF0000"/>
                </a:solidFill>
              </a:rPr>
              <a:t>Robô </a:t>
            </a:r>
            <a:r>
              <a:rPr lang="pt-BR" sz="1200" b="1" dirty="0">
                <a:solidFill>
                  <a:schemeClr val="accent6"/>
                </a:solidFill>
              </a:rPr>
              <a:t> que </a:t>
            </a:r>
            <a:r>
              <a:rPr lang="pt-BR" sz="1200" b="1" dirty="0">
                <a:solidFill>
                  <a:schemeClr val="accent1">
                    <a:lumMod val="50000"/>
                  </a:schemeClr>
                </a:solidFill>
              </a:rPr>
              <a:t>Anda</a:t>
            </a:r>
            <a:endParaRPr lang="pt-BR" sz="1200" b="1" dirty="0">
              <a:solidFill>
                <a:srgbClr val="FF6600"/>
              </a:solidFill>
            </a:endParaRPr>
          </a:p>
        </p:txBody>
      </p:sp>
      <p:pic>
        <p:nvPicPr>
          <p:cNvPr id="2" name="Imagem 1"/>
          <p:cNvPicPr>
            <a:picLocks noChangeAspect="1"/>
          </p:cNvPicPr>
          <p:nvPr/>
        </p:nvPicPr>
        <p:blipFill>
          <a:blip r:embed="rId2"/>
          <a:stretch>
            <a:fillRect/>
          </a:stretch>
        </p:blipFill>
        <p:spPr>
          <a:xfrm>
            <a:off x="5447211" y="4076551"/>
            <a:ext cx="3544389" cy="2100379"/>
          </a:xfrm>
          <a:prstGeom prst="rect">
            <a:avLst/>
          </a:prstGeom>
        </p:spPr>
      </p:pic>
      <p:pic>
        <p:nvPicPr>
          <p:cNvPr id="2050" name="Picture 2" descr="Resultado de imagem para robos com rod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8123" y="5104328"/>
            <a:ext cx="1374249" cy="8520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robos com rod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6582" y="2742711"/>
            <a:ext cx="1098176" cy="1088775"/>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p:cNvSpPr/>
          <p:nvPr/>
        </p:nvSpPr>
        <p:spPr>
          <a:xfrm>
            <a:off x="4006134" y="1600200"/>
            <a:ext cx="2882153" cy="4154984"/>
          </a:xfrm>
          <a:prstGeom prst="rect">
            <a:avLst/>
          </a:prstGeom>
        </p:spPr>
        <p:txBody>
          <a:bodyPr wrap="square">
            <a:spAutoFit/>
          </a:bodyPr>
          <a:lstStyle/>
          <a:p>
            <a:pPr algn="just"/>
            <a:r>
              <a:rPr lang="pt-BR" sz="1200" dirty="0">
                <a:solidFill>
                  <a:schemeClr val="accent6"/>
                </a:solidFill>
              </a:rPr>
              <a:t>#include &lt;</a:t>
            </a:r>
            <a:r>
              <a:rPr lang="pt-BR" sz="1200" dirty="0" err="1">
                <a:solidFill>
                  <a:schemeClr val="accent6"/>
                </a:solidFill>
              </a:rPr>
              <a:t>Servo.h</a:t>
            </a:r>
            <a:r>
              <a:rPr lang="pt-BR" sz="1200" dirty="0">
                <a:solidFill>
                  <a:schemeClr val="accent6"/>
                </a:solidFill>
              </a:rPr>
              <a:t>&gt;</a:t>
            </a:r>
          </a:p>
          <a:p>
            <a:pPr algn="just"/>
            <a:r>
              <a:rPr lang="pt-BR" sz="1200" dirty="0">
                <a:solidFill>
                  <a:schemeClr val="accent6"/>
                </a:solidFill>
              </a:rPr>
              <a:t>Servo servo1;</a:t>
            </a:r>
          </a:p>
          <a:p>
            <a:pPr algn="just"/>
            <a:r>
              <a:rPr lang="pt-BR" sz="1200" dirty="0">
                <a:solidFill>
                  <a:schemeClr val="accent6"/>
                </a:solidFill>
              </a:rPr>
              <a:t>Servo servo2;</a:t>
            </a:r>
          </a:p>
          <a:p>
            <a:pPr algn="just"/>
            <a:r>
              <a:rPr lang="pt-BR" sz="1200" dirty="0" err="1">
                <a:solidFill>
                  <a:schemeClr val="accent6"/>
                </a:solidFill>
              </a:rPr>
              <a:t>void</a:t>
            </a:r>
            <a:r>
              <a:rPr lang="pt-BR" sz="1200" dirty="0">
                <a:solidFill>
                  <a:schemeClr val="accent6"/>
                </a:solidFill>
              </a:rPr>
              <a:t> setup()</a:t>
            </a:r>
          </a:p>
          <a:p>
            <a:pPr algn="just"/>
            <a:r>
              <a:rPr lang="pt-BR" sz="1200" dirty="0">
                <a:solidFill>
                  <a:schemeClr val="accent6"/>
                </a:solidFill>
              </a:rPr>
              <a:t>{</a:t>
            </a:r>
          </a:p>
          <a:p>
            <a:pPr algn="just"/>
            <a:r>
              <a:rPr lang="pt-BR" sz="1200" dirty="0">
                <a:solidFill>
                  <a:schemeClr val="accent6"/>
                </a:solidFill>
              </a:rPr>
              <a:t>servo1.attach(12);</a:t>
            </a:r>
          </a:p>
          <a:p>
            <a:pPr algn="just"/>
            <a:r>
              <a:rPr lang="pt-BR" sz="1200" dirty="0">
                <a:solidFill>
                  <a:schemeClr val="accent6"/>
                </a:solidFill>
              </a:rPr>
              <a:t>servo2.attach(13);</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a:solidFill>
                  <a:schemeClr val="accent6"/>
                </a:solidFill>
              </a:rPr>
              <a:t>// andar para frente (ou para trás)</a:t>
            </a:r>
          </a:p>
          <a:p>
            <a:pPr algn="just"/>
            <a:r>
              <a:rPr lang="pt-BR" sz="1200" dirty="0">
                <a:solidFill>
                  <a:schemeClr val="accent6"/>
                </a:solidFill>
              </a:rPr>
              <a:t>servo1.write(0);</a:t>
            </a:r>
          </a:p>
          <a:p>
            <a:pPr algn="just"/>
            <a:r>
              <a:rPr lang="pt-BR" sz="1200" dirty="0">
                <a:solidFill>
                  <a:schemeClr val="accent6"/>
                </a:solidFill>
              </a:rPr>
              <a:t>servo2.write(180);</a:t>
            </a:r>
          </a:p>
          <a:p>
            <a:pPr algn="just"/>
            <a:r>
              <a:rPr lang="pt-BR" sz="1200" dirty="0" err="1">
                <a:solidFill>
                  <a:schemeClr val="accent6"/>
                </a:solidFill>
              </a:rPr>
              <a:t>delay</a:t>
            </a:r>
            <a:r>
              <a:rPr lang="pt-BR" sz="1200" dirty="0">
                <a:solidFill>
                  <a:schemeClr val="accent6"/>
                </a:solidFill>
              </a:rPr>
              <a:t>(4000);</a:t>
            </a:r>
          </a:p>
          <a:p>
            <a:pPr algn="just"/>
            <a:endParaRPr lang="pt-BR" sz="1200" dirty="0">
              <a:solidFill>
                <a:schemeClr val="accent6"/>
              </a:solidFill>
            </a:endParaRPr>
          </a:p>
          <a:p>
            <a:pPr algn="just"/>
            <a:r>
              <a:rPr lang="pt-BR" sz="1200" dirty="0">
                <a:solidFill>
                  <a:schemeClr val="accent6"/>
                </a:solidFill>
              </a:rPr>
              <a:t>// parar</a:t>
            </a:r>
          </a:p>
          <a:p>
            <a:pPr algn="just"/>
            <a:r>
              <a:rPr lang="pt-BR" sz="1200" dirty="0">
                <a:solidFill>
                  <a:schemeClr val="accent6"/>
                </a:solidFill>
              </a:rPr>
              <a:t>servo1.write(90);</a:t>
            </a:r>
          </a:p>
          <a:p>
            <a:pPr algn="just"/>
            <a:r>
              <a:rPr lang="pt-BR" sz="1200" dirty="0">
                <a:solidFill>
                  <a:schemeClr val="accent6"/>
                </a:solidFill>
              </a:rPr>
              <a:t>servo2.write(180);</a:t>
            </a:r>
          </a:p>
          <a:p>
            <a:pPr algn="just"/>
            <a:r>
              <a:rPr lang="pt-BR" sz="1200" dirty="0" err="1">
                <a:solidFill>
                  <a:schemeClr val="accent6"/>
                </a:solidFill>
              </a:rPr>
              <a:t>delay</a:t>
            </a:r>
            <a:r>
              <a:rPr lang="pt-BR" sz="1200" dirty="0">
                <a:solidFill>
                  <a:schemeClr val="accent6"/>
                </a:solidFill>
              </a:rPr>
              <a:t>(2000);</a:t>
            </a:r>
          </a:p>
          <a:p>
            <a:pPr algn="just"/>
            <a:endParaRPr lang="pt-BR" sz="1200" dirty="0">
              <a:solidFill>
                <a:schemeClr val="accent6"/>
              </a:solidFill>
            </a:endParaRPr>
          </a:p>
          <a:p>
            <a:pPr algn="just"/>
            <a:endParaRPr lang="pt-BR" sz="1200" dirty="0">
              <a:solidFill>
                <a:schemeClr val="accent6"/>
              </a:solidFill>
            </a:endParaRPr>
          </a:p>
          <a:p>
            <a:pPr algn="just"/>
            <a:endParaRPr lang="pt-BR" sz="1200" dirty="0">
              <a:solidFill>
                <a:schemeClr val="accent6"/>
              </a:solidFill>
            </a:endParaRPr>
          </a:p>
        </p:txBody>
      </p:sp>
      <p:sp>
        <p:nvSpPr>
          <p:cNvPr id="15" name="Retângulo 14"/>
          <p:cNvSpPr/>
          <p:nvPr/>
        </p:nvSpPr>
        <p:spPr>
          <a:xfrm>
            <a:off x="6553200" y="1676400"/>
            <a:ext cx="2438400" cy="2123658"/>
          </a:xfrm>
          <a:prstGeom prst="rect">
            <a:avLst/>
          </a:prstGeom>
        </p:spPr>
        <p:txBody>
          <a:bodyPr wrap="square">
            <a:spAutoFit/>
          </a:bodyPr>
          <a:lstStyle/>
          <a:p>
            <a:pPr algn="just"/>
            <a:r>
              <a:rPr lang="pt-BR" sz="1200" b="1" dirty="0">
                <a:solidFill>
                  <a:srgbClr val="FF0000"/>
                </a:solidFill>
              </a:rPr>
              <a:t>cont-1. p21</a:t>
            </a:r>
          </a:p>
          <a:p>
            <a:pPr algn="just"/>
            <a:r>
              <a:rPr lang="pt-BR" sz="1200" dirty="0">
                <a:solidFill>
                  <a:schemeClr val="accent6"/>
                </a:solidFill>
              </a:rPr>
              <a:t>// andar para trás (ou para frente)</a:t>
            </a:r>
          </a:p>
          <a:p>
            <a:pPr algn="just"/>
            <a:r>
              <a:rPr lang="pt-BR" sz="1200" dirty="0">
                <a:solidFill>
                  <a:schemeClr val="accent6"/>
                </a:solidFill>
              </a:rPr>
              <a:t>servo1.write(180);</a:t>
            </a:r>
          </a:p>
          <a:p>
            <a:pPr algn="just"/>
            <a:r>
              <a:rPr lang="pt-BR" sz="1200" dirty="0">
                <a:solidFill>
                  <a:schemeClr val="accent6"/>
                </a:solidFill>
              </a:rPr>
              <a:t>servo2.write(0);</a:t>
            </a:r>
          </a:p>
          <a:p>
            <a:pPr algn="just"/>
            <a:r>
              <a:rPr lang="pt-BR" sz="1200" dirty="0" err="1">
                <a:solidFill>
                  <a:schemeClr val="accent6"/>
                </a:solidFill>
              </a:rPr>
              <a:t>delay</a:t>
            </a:r>
            <a:r>
              <a:rPr lang="pt-BR" sz="1200" dirty="0">
                <a:solidFill>
                  <a:schemeClr val="accent6"/>
                </a:solidFill>
              </a:rPr>
              <a:t>(4000);</a:t>
            </a:r>
          </a:p>
          <a:p>
            <a:pPr algn="just"/>
            <a:r>
              <a:rPr lang="pt-BR" sz="1200" dirty="0">
                <a:solidFill>
                  <a:schemeClr val="accent6"/>
                </a:solidFill>
              </a:rPr>
              <a:t>// parar</a:t>
            </a:r>
          </a:p>
          <a:p>
            <a:pPr algn="just"/>
            <a:r>
              <a:rPr lang="pt-BR" sz="1200" dirty="0">
                <a:solidFill>
                  <a:schemeClr val="accent6"/>
                </a:solidFill>
              </a:rPr>
              <a:t>servo1.write(90);</a:t>
            </a:r>
          </a:p>
          <a:p>
            <a:pPr algn="just"/>
            <a:r>
              <a:rPr lang="pt-BR" sz="1200" dirty="0">
                <a:solidFill>
                  <a:schemeClr val="accent6"/>
                </a:solidFill>
              </a:rPr>
              <a:t>servo2.write(180);</a:t>
            </a:r>
          </a:p>
          <a:p>
            <a:pPr algn="just"/>
            <a:r>
              <a:rPr lang="pt-BR" sz="1200" dirty="0" err="1">
                <a:solidFill>
                  <a:schemeClr val="accent6"/>
                </a:solidFill>
              </a:rPr>
              <a:t>delay</a:t>
            </a:r>
            <a:r>
              <a:rPr lang="pt-BR" sz="1200" dirty="0">
                <a:solidFill>
                  <a:schemeClr val="accent6"/>
                </a:solidFill>
              </a:rPr>
              <a:t>(2000);</a:t>
            </a:r>
          </a:p>
          <a:p>
            <a:pPr algn="just"/>
            <a:r>
              <a:rPr lang="pt-BR" sz="1200" dirty="0">
                <a:solidFill>
                  <a:schemeClr val="accent6"/>
                </a:solidFill>
              </a:rPr>
              <a:t>}</a:t>
            </a:r>
          </a:p>
          <a:p>
            <a:pPr algn="just"/>
            <a:endParaRPr lang="pt-BR" sz="1200" dirty="0">
              <a:solidFill>
                <a:schemeClr val="accent6"/>
              </a:solidFill>
            </a:endParaRPr>
          </a:p>
        </p:txBody>
      </p:sp>
    </p:spTree>
    <p:extLst>
      <p:ext uri="{BB962C8B-B14F-4D97-AF65-F5344CB8AC3E}">
        <p14:creationId xmlns:p14="http://schemas.microsoft.com/office/powerpoint/2010/main" val="842963049"/>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2170697"/>
            <a:ext cx="2971800" cy="3323987"/>
          </a:xfrm>
          <a:prstGeom prst="rect">
            <a:avLst/>
          </a:prstGeom>
        </p:spPr>
        <p:txBody>
          <a:bodyPr wrap="square">
            <a:spAutoFit/>
          </a:bodyPr>
          <a:lstStyle/>
          <a:p>
            <a:pPr algn="just"/>
            <a:r>
              <a:rPr lang="pt-BR" sz="1400" dirty="0"/>
              <a:t>Para realizarmos o experimento </a:t>
            </a:r>
            <a:r>
              <a:rPr lang="pt-BR" sz="1400" b="1" dirty="0">
                <a:solidFill>
                  <a:srgbClr val="C00000"/>
                </a:solidFill>
              </a:rPr>
              <a:t>22</a:t>
            </a:r>
            <a:r>
              <a:rPr lang="pt-BR" sz="1400" dirty="0"/>
              <a:t> serão utilizados os seguintes materiais: </a:t>
            </a:r>
            <a:r>
              <a:rPr lang="pt-BR" sz="1400" dirty="0" err="1"/>
              <a:t>arduino</a:t>
            </a:r>
            <a:r>
              <a:rPr lang="pt-BR" sz="1400" dirty="0"/>
              <a:t>, protoboard, fios de conexão, 2 Servos </a:t>
            </a:r>
            <a:r>
              <a:rPr lang="pt-BR" sz="1400" dirty="0" err="1"/>
              <a:t>hackeados</a:t>
            </a:r>
            <a:r>
              <a:rPr lang="pt-BR" sz="1400" dirty="0"/>
              <a:t>,  2 Rodas,  caixa de papelão e  fita adesiva / elástico.</a:t>
            </a:r>
          </a:p>
          <a:p>
            <a:pPr algn="just"/>
            <a:r>
              <a:rPr lang="pt-BR" sz="1400" dirty="0"/>
              <a:t>Sua função será, construir um robô com duas rodas e fazê-lo andar, parar e virar.</a:t>
            </a:r>
          </a:p>
          <a:p>
            <a:pPr algn="just"/>
            <a:r>
              <a:rPr lang="pt-BR" sz="1400" dirty="0"/>
              <a:t>Favor conectar a bateria 4,8v e execute o programa.</a:t>
            </a:r>
          </a:p>
          <a:p>
            <a:pPr algn="just"/>
            <a:r>
              <a:rPr lang="pt-BR" sz="1400" dirty="0"/>
              <a:t>Posteriormente  teste o robô com a bateria de 9v ligada ao </a:t>
            </a:r>
            <a:r>
              <a:rPr lang="pt-BR" sz="1400" dirty="0" err="1"/>
              <a:t>Arduino</a:t>
            </a:r>
            <a:endParaRPr lang="pt-BR" sz="1400" dirty="0"/>
          </a:p>
          <a:p>
            <a:pPr algn="just"/>
            <a:endParaRPr lang="pt-BR" sz="1400" dirty="0"/>
          </a:p>
          <a:p>
            <a:pPr algn="just"/>
            <a:endParaRPr lang="pt-BR" sz="1400" dirty="0"/>
          </a:p>
        </p:txBody>
      </p:sp>
      <p:sp>
        <p:nvSpPr>
          <p:cNvPr id="10" name="Retângulo 9"/>
          <p:cNvSpPr/>
          <p:nvPr/>
        </p:nvSpPr>
        <p:spPr>
          <a:xfrm>
            <a:off x="2393324" y="311230"/>
            <a:ext cx="3778876" cy="400110"/>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que </a:t>
            </a:r>
            <a:r>
              <a:rPr lang="pt-BR" sz="2000" b="1" dirty="0">
                <a:solidFill>
                  <a:schemeClr val="accent1">
                    <a:lumMod val="50000"/>
                  </a:schemeClr>
                </a:solidFill>
              </a:rPr>
              <a:t>Anda , Para e Vira</a:t>
            </a:r>
            <a:endParaRPr lang="pt-BR" sz="2000" b="1" dirty="0">
              <a:solidFill>
                <a:srgbClr val="FF6600"/>
              </a:solidFill>
            </a:endParaRPr>
          </a:p>
        </p:txBody>
      </p:sp>
      <p:sp>
        <p:nvSpPr>
          <p:cNvPr id="14" name="Retângulo 13"/>
          <p:cNvSpPr/>
          <p:nvPr/>
        </p:nvSpPr>
        <p:spPr>
          <a:xfrm>
            <a:off x="3886201" y="1644908"/>
            <a:ext cx="2116759" cy="4832092"/>
          </a:xfrm>
          <a:prstGeom prst="rect">
            <a:avLst/>
          </a:prstGeom>
        </p:spPr>
        <p:txBody>
          <a:bodyPr wrap="square">
            <a:spAutoFit/>
          </a:bodyPr>
          <a:lstStyle/>
          <a:p>
            <a:pPr algn="just"/>
            <a:r>
              <a:rPr lang="pt-BR" sz="1100" dirty="0">
                <a:solidFill>
                  <a:schemeClr val="accent6"/>
                </a:solidFill>
              </a:rPr>
              <a:t>#include &lt;</a:t>
            </a:r>
            <a:r>
              <a:rPr lang="pt-BR" sz="1100" dirty="0" err="1">
                <a:solidFill>
                  <a:schemeClr val="accent6"/>
                </a:solidFill>
              </a:rPr>
              <a:t>Servo.h</a:t>
            </a:r>
            <a:r>
              <a:rPr lang="pt-BR" sz="1100" dirty="0">
                <a:solidFill>
                  <a:schemeClr val="accent6"/>
                </a:solidFill>
              </a:rPr>
              <a:t>&gt;</a:t>
            </a:r>
          </a:p>
          <a:p>
            <a:pPr algn="just"/>
            <a:r>
              <a:rPr lang="pt-BR" sz="1100" dirty="0">
                <a:solidFill>
                  <a:schemeClr val="accent6"/>
                </a:solidFill>
              </a:rPr>
              <a:t>Servo servo1;</a:t>
            </a:r>
          </a:p>
          <a:p>
            <a:pPr algn="just"/>
            <a:r>
              <a:rPr lang="pt-BR" sz="1100" dirty="0">
                <a:solidFill>
                  <a:schemeClr val="accent6"/>
                </a:solidFill>
              </a:rPr>
              <a:t>Servo servo2;</a:t>
            </a:r>
          </a:p>
          <a:p>
            <a:pPr algn="just"/>
            <a:r>
              <a:rPr lang="pt-BR" sz="1100" dirty="0" err="1">
                <a:solidFill>
                  <a:schemeClr val="accent6"/>
                </a:solidFill>
              </a:rPr>
              <a:t>void</a:t>
            </a:r>
            <a:r>
              <a:rPr lang="pt-BR" sz="1100" dirty="0">
                <a:solidFill>
                  <a:schemeClr val="accent6"/>
                </a:solidFill>
              </a:rPr>
              <a:t> setup()</a:t>
            </a:r>
          </a:p>
          <a:p>
            <a:pPr algn="just"/>
            <a:r>
              <a:rPr lang="pt-BR" sz="1100" dirty="0">
                <a:solidFill>
                  <a:schemeClr val="accent6"/>
                </a:solidFill>
              </a:rPr>
              <a:t>{</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andarFrente</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servo1.write(180);</a:t>
            </a:r>
          </a:p>
          <a:p>
            <a:pPr algn="just"/>
            <a:r>
              <a:rPr lang="pt-BR" sz="1100" dirty="0">
                <a:solidFill>
                  <a:schemeClr val="accent6"/>
                </a:solidFill>
              </a:rPr>
              <a:t>servo2.write(0);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andarTras</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servo1.write(0);</a:t>
            </a:r>
          </a:p>
          <a:p>
            <a:pPr algn="just"/>
            <a:r>
              <a:rPr lang="pt-BR" sz="1100" dirty="0">
                <a:solidFill>
                  <a:schemeClr val="accent6"/>
                </a:solidFill>
              </a:rPr>
              <a:t>servo2.write(180);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parar(</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servo1.detach();</a:t>
            </a:r>
          </a:p>
          <a:p>
            <a:pPr algn="just"/>
            <a:r>
              <a:rPr lang="pt-BR" sz="1100" dirty="0">
                <a:solidFill>
                  <a:schemeClr val="accent6"/>
                </a:solidFill>
              </a:rPr>
              <a:t>servo2.detach();</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p:txBody>
      </p:sp>
      <p:sp>
        <p:nvSpPr>
          <p:cNvPr id="11" name="Retângulo 10"/>
          <p:cNvSpPr/>
          <p:nvPr/>
        </p:nvSpPr>
        <p:spPr>
          <a:xfrm>
            <a:off x="13383" y="1584072"/>
            <a:ext cx="3778876" cy="307777"/>
          </a:xfrm>
          <a:prstGeom prst="rect">
            <a:avLst/>
          </a:prstGeom>
        </p:spPr>
        <p:txBody>
          <a:bodyPr wrap="square">
            <a:spAutoFit/>
          </a:bodyPr>
          <a:lstStyle/>
          <a:p>
            <a:r>
              <a:rPr lang="pt-BR" sz="1400" b="1" dirty="0">
                <a:solidFill>
                  <a:srgbClr val="FF0000"/>
                </a:solidFill>
              </a:rPr>
              <a:t>Robô </a:t>
            </a:r>
            <a:r>
              <a:rPr lang="pt-BR" sz="1400" b="1" dirty="0">
                <a:solidFill>
                  <a:schemeClr val="accent6"/>
                </a:solidFill>
              </a:rPr>
              <a:t> que </a:t>
            </a:r>
            <a:r>
              <a:rPr lang="pt-BR" sz="1400" b="1" dirty="0">
                <a:solidFill>
                  <a:schemeClr val="accent1">
                    <a:lumMod val="50000"/>
                  </a:schemeClr>
                </a:solidFill>
              </a:rPr>
              <a:t>Anda , Para e Vira</a:t>
            </a:r>
            <a:endParaRPr lang="pt-BR" sz="1400" b="1" dirty="0">
              <a:solidFill>
                <a:srgbClr val="FF6600"/>
              </a:solidFill>
            </a:endParaRPr>
          </a:p>
        </p:txBody>
      </p:sp>
      <p:sp>
        <p:nvSpPr>
          <p:cNvPr id="12" name="Retângulo 11"/>
          <p:cNvSpPr/>
          <p:nvPr/>
        </p:nvSpPr>
        <p:spPr>
          <a:xfrm>
            <a:off x="6257554" y="1600200"/>
            <a:ext cx="2048245" cy="6370975"/>
          </a:xfrm>
          <a:prstGeom prst="rect">
            <a:avLst/>
          </a:prstGeom>
        </p:spPr>
        <p:txBody>
          <a:bodyPr wrap="square">
            <a:spAutoFit/>
          </a:bodyPr>
          <a:lstStyle/>
          <a:p>
            <a:pPr algn="just"/>
            <a:r>
              <a:rPr lang="pt-BR" sz="1200" b="1" dirty="0">
                <a:solidFill>
                  <a:srgbClr val="FF0000"/>
                </a:solidFill>
              </a:rPr>
              <a:t>cont-1. p22</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virarEsq</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servo1.write(90);</a:t>
            </a:r>
          </a:p>
          <a:p>
            <a:pPr algn="just"/>
            <a:r>
              <a:rPr lang="pt-BR" sz="1200" dirty="0">
                <a:solidFill>
                  <a:schemeClr val="accent6"/>
                </a:solidFill>
              </a:rPr>
              <a:t>servo2.write(0);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virarDir</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servo1.write(180);</a:t>
            </a:r>
          </a:p>
          <a:p>
            <a:pPr algn="just"/>
            <a:r>
              <a:rPr lang="pt-BR" sz="1200" dirty="0">
                <a:solidFill>
                  <a:schemeClr val="accent6"/>
                </a:solidFill>
              </a:rPr>
              <a:t>servo2.write(90);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andarFrente</a:t>
            </a:r>
            <a:r>
              <a:rPr lang="pt-BR" sz="1200" dirty="0">
                <a:solidFill>
                  <a:schemeClr val="accent6"/>
                </a:solidFill>
              </a:rPr>
              <a:t>(2000);</a:t>
            </a:r>
          </a:p>
          <a:p>
            <a:pPr algn="just"/>
            <a:r>
              <a:rPr lang="pt-BR" sz="1200" dirty="0" err="1">
                <a:solidFill>
                  <a:schemeClr val="accent6"/>
                </a:solidFill>
              </a:rPr>
              <a:t>virarEsq</a:t>
            </a:r>
            <a:r>
              <a:rPr lang="pt-BR" sz="1200" dirty="0">
                <a:solidFill>
                  <a:schemeClr val="accent6"/>
                </a:solidFill>
              </a:rPr>
              <a:t>(1000);</a:t>
            </a:r>
          </a:p>
          <a:p>
            <a:pPr algn="just"/>
            <a:r>
              <a:rPr lang="pt-BR" sz="1200" dirty="0" err="1">
                <a:solidFill>
                  <a:schemeClr val="accent6"/>
                </a:solidFill>
              </a:rPr>
              <a:t>andarFrente</a:t>
            </a:r>
            <a:r>
              <a:rPr lang="pt-BR" sz="1200" dirty="0">
                <a:solidFill>
                  <a:schemeClr val="accent6"/>
                </a:solidFill>
              </a:rPr>
              <a:t>(1000);</a:t>
            </a:r>
          </a:p>
          <a:p>
            <a:pPr algn="just"/>
            <a:r>
              <a:rPr lang="pt-BR" sz="1200" dirty="0">
                <a:solidFill>
                  <a:schemeClr val="accent6"/>
                </a:solidFill>
              </a:rPr>
              <a:t>parar(1000);</a:t>
            </a:r>
          </a:p>
          <a:p>
            <a:pPr algn="just"/>
            <a:r>
              <a:rPr lang="pt-BR" sz="1200" dirty="0" err="1">
                <a:solidFill>
                  <a:schemeClr val="accent6"/>
                </a:solidFill>
              </a:rPr>
              <a:t>pararTras</a:t>
            </a:r>
            <a:r>
              <a:rPr lang="pt-BR" sz="1200" dirty="0">
                <a:solidFill>
                  <a:schemeClr val="accent6"/>
                </a:solidFill>
              </a:rPr>
              <a:t>(2000);</a:t>
            </a:r>
          </a:p>
          <a:p>
            <a:pPr algn="just"/>
            <a:r>
              <a:rPr lang="pt-BR" sz="1200" dirty="0">
                <a:solidFill>
                  <a:schemeClr val="accent6"/>
                </a:solidFill>
              </a:rPr>
              <a:t>parar(1000);</a:t>
            </a:r>
          </a:p>
          <a:p>
            <a:pPr algn="just"/>
            <a:r>
              <a:rPr lang="pt-BR" sz="1200" dirty="0">
                <a:solidFill>
                  <a:schemeClr val="accent6"/>
                </a:solidFill>
              </a:rPr>
              <a:t>}</a:t>
            </a:r>
          </a:p>
          <a:p>
            <a:pPr algn="just"/>
            <a:endParaRPr lang="pt-BR" sz="1200" b="1" dirty="0">
              <a:solidFill>
                <a:srgbClr val="FF0000"/>
              </a:solidFill>
            </a:endParaRPr>
          </a:p>
          <a:p>
            <a:pPr algn="just"/>
            <a:endParaRPr lang="pt-BR" sz="1200" b="1" dirty="0">
              <a:solidFill>
                <a:srgbClr val="FF0000"/>
              </a:solidFill>
            </a:endParaRPr>
          </a:p>
          <a:p>
            <a:pPr algn="just"/>
            <a:endParaRPr lang="pt-BR" sz="1200" dirty="0">
              <a:solidFill>
                <a:schemeClr val="accent6"/>
              </a:solidFill>
            </a:endParaRPr>
          </a:p>
          <a:p>
            <a:pPr algn="just"/>
            <a:endParaRPr lang="pt-BR" sz="1200" dirty="0">
              <a:solidFill>
                <a:schemeClr val="accent6"/>
              </a:solidFill>
            </a:endParaRPr>
          </a:p>
          <a:p>
            <a:pPr algn="just"/>
            <a:endParaRPr lang="pt-BR" sz="1200" dirty="0">
              <a:solidFill>
                <a:schemeClr val="accent6"/>
              </a:solidFill>
            </a:endParaRPr>
          </a:p>
          <a:p>
            <a:pPr algn="just"/>
            <a:endParaRPr lang="pt-BR" sz="1200" dirty="0">
              <a:solidFill>
                <a:schemeClr val="accent6"/>
              </a:solidFill>
            </a:endParaRPr>
          </a:p>
          <a:p>
            <a:pPr algn="just"/>
            <a:endParaRPr lang="pt-BR" sz="1200" dirty="0">
              <a:solidFill>
                <a:schemeClr val="accent6"/>
              </a:solidFill>
            </a:endParaRPr>
          </a:p>
        </p:txBody>
      </p:sp>
      <p:pic>
        <p:nvPicPr>
          <p:cNvPr id="16" name="Picture 4" descr="Resultado de imagem para robos com rod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6711" y="3731256"/>
            <a:ext cx="1098176" cy="10887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a:blip r:embed="rId3"/>
          <a:stretch>
            <a:fillRect/>
          </a:stretch>
        </p:blipFill>
        <p:spPr>
          <a:xfrm>
            <a:off x="304800" y="5029200"/>
            <a:ext cx="3032313" cy="1341820"/>
          </a:xfrm>
          <a:prstGeom prst="rect">
            <a:avLst/>
          </a:prstGeom>
        </p:spPr>
      </p:pic>
    </p:spTree>
    <p:extLst>
      <p:ext uri="{BB962C8B-B14F-4D97-AF65-F5344CB8AC3E}">
        <p14:creationId xmlns:p14="http://schemas.microsoft.com/office/powerpoint/2010/main" val="268482937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p:cNvSpPr/>
          <p:nvPr/>
        </p:nvSpPr>
        <p:spPr>
          <a:xfrm>
            <a:off x="0" y="1524001"/>
            <a:ext cx="9144000" cy="5016758"/>
          </a:xfrm>
          <a:prstGeom prst="rect">
            <a:avLst/>
          </a:prstGeom>
        </p:spPr>
        <p:txBody>
          <a:bodyPr wrap="square">
            <a:spAutoFit/>
          </a:bodyPr>
          <a:lstStyle/>
          <a:p>
            <a:pPr algn="just"/>
            <a:r>
              <a:rPr lang="pt-BR" sz="1400" dirty="0"/>
              <a:t>Para programar o Arduino (fazer com que ele faça o que você deseja) você utiliza o IDE do Arduino, um software livre no qual você escreve o código na linguagem que o Arduino compreende (baseada na linguagem C/C++ e pode até ser </a:t>
            </a:r>
            <a:r>
              <a:rPr lang="pt-BR" sz="1400" dirty="0" err="1"/>
              <a:t>extendida</a:t>
            </a:r>
            <a:r>
              <a:rPr lang="pt-BR" sz="1400" dirty="0"/>
              <a:t> por meio de bibliotecas C++). O IDE permite que você escreva um programa de computador </a:t>
            </a:r>
            <a:r>
              <a:rPr lang="pt-BR" sz="1400" dirty="0">
                <a:solidFill>
                  <a:srgbClr val="C00000"/>
                </a:solidFill>
              </a:rPr>
              <a:t>sketches</a:t>
            </a:r>
            <a:r>
              <a:rPr lang="pt-BR" sz="1400" dirty="0"/>
              <a:t> (rascunho, ou esboço)., que é um conjunto de instruções passo a passo, das quais você faz o </a:t>
            </a:r>
            <a:r>
              <a:rPr lang="pt-BR" sz="1400" dirty="0" err="1"/>
              <a:t>upload</a:t>
            </a:r>
            <a:r>
              <a:rPr lang="pt-BR" sz="1400" dirty="0"/>
              <a:t> para o Arduino. Seu Arduino, então, executará essas instruções, interagindo com o que estiver conectado a ele.</a:t>
            </a:r>
          </a:p>
          <a:p>
            <a:pPr algn="just"/>
            <a:endParaRPr lang="pt-BR" sz="1400" dirty="0"/>
          </a:p>
          <a:p>
            <a:pPr algn="just"/>
            <a:r>
              <a:rPr lang="pt-BR" sz="1400" dirty="0"/>
              <a:t>O </a:t>
            </a:r>
            <a:r>
              <a:rPr lang="pt-BR" sz="1400" dirty="0">
                <a:solidFill>
                  <a:srgbClr val="C00000"/>
                </a:solidFill>
              </a:rPr>
              <a:t>hardware</a:t>
            </a:r>
            <a:r>
              <a:rPr lang="pt-BR" sz="1400" dirty="0"/>
              <a:t> e o </a:t>
            </a:r>
            <a:r>
              <a:rPr lang="pt-BR" sz="1400" dirty="0">
                <a:solidFill>
                  <a:srgbClr val="C00000"/>
                </a:solidFill>
              </a:rPr>
              <a:t>software</a:t>
            </a:r>
            <a:r>
              <a:rPr lang="pt-BR" sz="1400" dirty="0"/>
              <a:t> são ambos de fonte aberta, o que significa que o </a:t>
            </a:r>
            <a:r>
              <a:rPr lang="pt-BR" sz="1400" dirty="0">
                <a:solidFill>
                  <a:srgbClr val="C00000"/>
                </a:solidFill>
              </a:rPr>
              <a:t>código</a:t>
            </a:r>
            <a:r>
              <a:rPr lang="pt-BR" sz="1400" dirty="0"/>
              <a:t>, os esquemas, o projeto etc. podem ser utilizados livremente por qualquer pessoa e com qualquer propósito.</a:t>
            </a:r>
          </a:p>
          <a:p>
            <a:pPr algn="just"/>
            <a:r>
              <a:rPr lang="pt-BR" sz="1400" dirty="0"/>
              <a:t>Dessa forma, há muitas placas-clone e outras placas com base no Arduino disponíveis para compra, ou que podem ser criadas a partir de um diagrama. De fato, nada impede que você compre os componentes apropriados e crie seu próprio Arduino em uma matriz de pontos ou em sua </a:t>
            </a:r>
            <a:r>
              <a:rPr lang="pt-BR" sz="1400" dirty="0">
                <a:solidFill>
                  <a:srgbClr val="C00000"/>
                </a:solidFill>
              </a:rPr>
              <a:t>PCB</a:t>
            </a:r>
            <a:r>
              <a:rPr lang="pt-BR" sz="1400" dirty="0"/>
              <a:t> (</a:t>
            </a:r>
            <a:r>
              <a:rPr lang="pt-BR" sz="1400" dirty="0" err="1"/>
              <a:t>Printed</a:t>
            </a:r>
            <a:r>
              <a:rPr lang="pt-BR" sz="1400" dirty="0"/>
              <a:t> </a:t>
            </a:r>
            <a:r>
              <a:rPr lang="pt-BR" sz="1400" dirty="0" err="1"/>
              <a:t>Circuit</a:t>
            </a:r>
            <a:r>
              <a:rPr lang="pt-BR" sz="1400" dirty="0"/>
              <a:t> </a:t>
            </a:r>
            <a:r>
              <a:rPr lang="pt-BR" sz="1400" dirty="0" err="1"/>
              <a:t>Board</a:t>
            </a:r>
            <a:r>
              <a:rPr lang="pt-BR" sz="1400" dirty="0"/>
              <a:t>, placa de circuito impresso) feita em casa.</a:t>
            </a:r>
          </a:p>
          <a:p>
            <a:pPr algn="just"/>
            <a:endParaRPr lang="pt-BR" sz="1400" dirty="0"/>
          </a:p>
          <a:p>
            <a:pPr algn="just"/>
            <a:r>
              <a:rPr lang="pt-BR" sz="1400" dirty="0"/>
              <a:t>Como os projetos são de fonte aberta, qualquer placa-clone é </a:t>
            </a:r>
            <a:r>
              <a:rPr lang="pt-BR" sz="1400" dirty="0">
                <a:solidFill>
                  <a:srgbClr val="C00000"/>
                </a:solidFill>
              </a:rPr>
              <a:t>100%</a:t>
            </a:r>
            <a:r>
              <a:rPr lang="pt-BR" sz="1400" dirty="0"/>
              <a:t> compatível com o Arduino e, dessa forma, qualquer software, hardware, </a:t>
            </a:r>
            <a:r>
              <a:rPr lang="pt-BR" sz="1400" dirty="0" err="1"/>
              <a:t>shield</a:t>
            </a:r>
            <a:r>
              <a:rPr lang="pt-BR" sz="1400" dirty="0"/>
              <a:t> (escudo), placas de circuito contendo outros dispositivos (por exemplo, </a:t>
            </a:r>
            <a:r>
              <a:rPr lang="pt-BR" sz="1400" dirty="0">
                <a:solidFill>
                  <a:srgbClr val="C00000"/>
                </a:solidFill>
              </a:rPr>
              <a:t>receptores</a:t>
            </a:r>
            <a:r>
              <a:rPr lang="pt-BR" sz="1400" dirty="0"/>
              <a:t> </a:t>
            </a:r>
            <a:r>
              <a:rPr lang="pt-BR" sz="1400" dirty="0">
                <a:solidFill>
                  <a:srgbClr val="C00000"/>
                </a:solidFill>
              </a:rPr>
              <a:t>GPS</a:t>
            </a:r>
            <a:r>
              <a:rPr lang="pt-BR" sz="1400" dirty="0"/>
              <a:t>, </a:t>
            </a:r>
            <a:r>
              <a:rPr lang="pt-BR" sz="1400" dirty="0">
                <a:solidFill>
                  <a:srgbClr val="C00000"/>
                </a:solidFill>
              </a:rPr>
              <a:t>displays</a:t>
            </a:r>
            <a:r>
              <a:rPr lang="pt-BR" sz="1400" dirty="0"/>
              <a:t> </a:t>
            </a:r>
            <a:r>
              <a:rPr lang="pt-BR" sz="1400" dirty="0">
                <a:solidFill>
                  <a:srgbClr val="C00000"/>
                </a:solidFill>
              </a:rPr>
              <a:t>de LCD, módulos de Ethernet</a:t>
            </a:r>
            <a:r>
              <a:rPr lang="pt-BR" sz="1400" dirty="0"/>
              <a:t>) etc. também será 100% compatível com o Arduino genuíno.</a:t>
            </a:r>
          </a:p>
          <a:p>
            <a:pPr algn="just"/>
            <a:endParaRPr lang="pt-BR" sz="1400" dirty="0"/>
          </a:p>
          <a:p>
            <a:pPr algn="just"/>
            <a:endParaRPr lang="pt-BR" sz="1400" dirty="0"/>
          </a:p>
          <a:p>
            <a:pPr algn="just"/>
            <a:r>
              <a:rPr lang="pt-BR" sz="1200" b="1" dirty="0">
                <a:solidFill>
                  <a:schemeClr val="bg1">
                    <a:lumMod val="50000"/>
                  </a:schemeClr>
                </a:solidFill>
              </a:rPr>
              <a:t>Versões de Arduino</a:t>
            </a:r>
            <a:r>
              <a:rPr lang="pt-BR" sz="1400" b="1" dirty="0">
                <a:solidFill>
                  <a:schemeClr val="bg1">
                    <a:lumMod val="50000"/>
                  </a:schemeClr>
                </a:solidFill>
              </a:rPr>
              <a:t>:  </a:t>
            </a:r>
            <a:r>
              <a:rPr lang="pt-BR" sz="1200" b="1" dirty="0">
                <a:solidFill>
                  <a:schemeClr val="bg1">
                    <a:lumMod val="50000"/>
                  </a:schemeClr>
                </a:solidFill>
              </a:rPr>
              <a:t>Mini, Nano e Bluetooth do Arduino. Mega 2560, que oferece mais memória e um número maior de pinos de entrada/saída. Placas utilizam um novo </a:t>
            </a:r>
            <a:r>
              <a:rPr lang="pt-BR" sz="1200" b="1" dirty="0" err="1">
                <a:solidFill>
                  <a:schemeClr val="bg1">
                    <a:lumMod val="50000"/>
                  </a:schemeClr>
                </a:solidFill>
              </a:rPr>
              <a:t>bootloader</a:t>
            </a:r>
            <a:r>
              <a:rPr lang="pt-BR" sz="1200" b="1" dirty="0">
                <a:solidFill>
                  <a:schemeClr val="bg1">
                    <a:lumMod val="50000"/>
                  </a:schemeClr>
                </a:solidFill>
              </a:rPr>
              <a:t>, o </a:t>
            </a:r>
            <a:r>
              <a:rPr lang="pt-BR" sz="1200" b="1" dirty="0" err="1">
                <a:solidFill>
                  <a:schemeClr val="bg1">
                    <a:lumMod val="50000"/>
                  </a:schemeClr>
                </a:solidFill>
              </a:rPr>
              <a:t>Optiboot</a:t>
            </a:r>
            <a:r>
              <a:rPr lang="pt-BR" sz="1200" b="1" dirty="0">
                <a:solidFill>
                  <a:schemeClr val="bg1">
                    <a:lumMod val="50000"/>
                  </a:schemeClr>
                </a:solidFill>
              </a:rPr>
              <a:t>, que libera mais 1,5 </a:t>
            </a:r>
            <a:r>
              <a:rPr lang="pt-BR" sz="1200" b="1" dirty="0" err="1">
                <a:solidFill>
                  <a:schemeClr val="bg1">
                    <a:lumMod val="50000"/>
                  </a:schemeClr>
                </a:solidFill>
              </a:rPr>
              <a:t>kB</a:t>
            </a:r>
            <a:r>
              <a:rPr lang="pt-BR" sz="1200" b="1" dirty="0">
                <a:solidFill>
                  <a:schemeClr val="bg1">
                    <a:lumMod val="50000"/>
                  </a:schemeClr>
                </a:solidFill>
              </a:rPr>
              <a:t> de memória flash e permite uma inicialização mais</a:t>
            </a:r>
            <a:r>
              <a:rPr lang="pt-BR" sz="1400" dirty="0">
                <a:solidFill>
                  <a:schemeClr val="bg1">
                    <a:lumMod val="50000"/>
                  </a:schemeClr>
                </a:solidFill>
              </a:rPr>
              <a:t> </a:t>
            </a:r>
            <a:r>
              <a:rPr lang="pt-BR" sz="1200" b="1" dirty="0">
                <a:solidFill>
                  <a:schemeClr val="bg1">
                    <a:lumMod val="50000"/>
                  </a:schemeClr>
                </a:solidFill>
              </a:rPr>
              <a:t>rápida. Versão mais popular Uno (28 pinos ligados a um soquete C.I (circuito integrado).</a:t>
            </a:r>
            <a:endParaRPr lang="pt-BR" sz="1400" dirty="0">
              <a:solidFill>
                <a:schemeClr val="bg1">
                  <a:lumMod val="50000"/>
                </a:schemeClr>
              </a:solidFill>
            </a:endParaRPr>
          </a:p>
        </p:txBody>
      </p:sp>
      <p:sp>
        <p:nvSpPr>
          <p:cNvPr id="5" name="Retângulo 4"/>
          <p:cNvSpPr/>
          <p:nvPr/>
        </p:nvSpPr>
        <p:spPr>
          <a:xfrm>
            <a:off x="1676400" y="314980"/>
            <a:ext cx="47244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Pro</a:t>
            </a:r>
            <a:r>
              <a:rPr lang="pt-BR" sz="2800" b="1" dirty="0">
                <a:solidFill>
                  <a:srgbClr val="00B050"/>
                </a:solidFill>
              </a:rPr>
              <a:t>gra</a:t>
            </a:r>
            <a:r>
              <a:rPr lang="pt-BR" sz="2800" b="1" dirty="0">
                <a:solidFill>
                  <a:schemeClr val="bg1">
                    <a:lumMod val="50000"/>
                  </a:schemeClr>
                </a:solidFill>
              </a:rPr>
              <a:t>maç</a:t>
            </a:r>
            <a:r>
              <a:rPr lang="pt-BR" sz="2800" b="1" dirty="0">
                <a:solidFill>
                  <a:schemeClr val="accent6"/>
                </a:solidFill>
              </a:rPr>
              <a:t>ão</a:t>
            </a:r>
            <a:endParaRPr lang="pt-BR" sz="2800" dirty="0">
              <a:solidFill>
                <a:schemeClr val="accent6"/>
              </a:solidFill>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1752601" y="311230"/>
            <a:ext cx="7102286" cy="400110"/>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que </a:t>
            </a:r>
            <a:r>
              <a:rPr lang="pt-BR" sz="2000" b="1" dirty="0">
                <a:solidFill>
                  <a:schemeClr val="accent1">
                    <a:lumMod val="50000"/>
                  </a:schemeClr>
                </a:solidFill>
              </a:rPr>
              <a:t>Anda , Para , Vira e Desvia de Obstáculos</a:t>
            </a:r>
            <a:endParaRPr lang="pt-BR" sz="2000" b="1" dirty="0">
              <a:solidFill>
                <a:srgbClr val="FF6600"/>
              </a:solidFill>
            </a:endParaRPr>
          </a:p>
        </p:txBody>
      </p:sp>
      <p:sp>
        <p:nvSpPr>
          <p:cNvPr id="12" name="Retângulo 11"/>
          <p:cNvSpPr/>
          <p:nvPr/>
        </p:nvSpPr>
        <p:spPr>
          <a:xfrm>
            <a:off x="2895600" y="1476777"/>
            <a:ext cx="1981200" cy="4339650"/>
          </a:xfrm>
          <a:prstGeom prst="rect">
            <a:avLst/>
          </a:prstGeom>
        </p:spPr>
        <p:txBody>
          <a:bodyPr wrap="square">
            <a:spAutoFit/>
          </a:bodyPr>
          <a:lstStyle/>
          <a:p>
            <a:pPr algn="just"/>
            <a:r>
              <a:rPr lang="pt-BR" sz="1200" b="1" dirty="0">
                <a:solidFill>
                  <a:srgbClr val="FF0000"/>
                </a:solidFill>
              </a:rPr>
              <a:t>cont-1. p23</a:t>
            </a:r>
          </a:p>
          <a:p>
            <a:pPr algn="just"/>
            <a:r>
              <a:rPr lang="pt-BR" sz="1200" dirty="0" err="1">
                <a:solidFill>
                  <a:schemeClr val="accent6"/>
                </a:solidFill>
              </a:rPr>
              <a:t>void</a:t>
            </a:r>
            <a:r>
              <a:rPr lang="pt-BR" sz="1200" dirty="0">
                <a:solidFill>
                  <a:schemeClr val="accent6"/>
                </a:solidFill>
              </a:rPr>
              <a:t> parar(</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servo1.detach();</a:t>
            </a:r>
          </a:p>
          <a:p>
            <a:pPr algn="just"/>
            <a:r>
              <a:rPr lang="pt-BR" sz="1200" dirty="0">
                <a:solidFill>
                  <a:schemeClr val="accent6"/>
                </a:solidFill>
              </a:rPr>
              <a:t>servo2.detach();</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virarEsq</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servo1.write(90);</a:t>
            </a:r>
          </a:p>
          <a:p>
            <a:pPr algn="just"/>
            <a:r>
              <a:rPr lang="pt-BR" sz="1200" dirty="0">
                <a:solidFill>
                  <a:schemeClr val="accent6"/>
                </a:solidFill>
              </a:rPr>
              <a:t>servo2.write(0);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virarDir</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servo1.write(180);</a:t>
            </a:r>
          </a:p>
          <a:p>
            <a:pPr algn="just"/>
            <a:r>
              <a:rPr lang="pt-BR" sz="1200" dirty="0">
                <a:solidFill>
                  <a:schemeClr val="accent6"/>
                </a:solidFill>
              </a:rPr>
              <a:t>servo2.write(90);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p:txBody>
      </p:sp>
      <p:sp>
        <p:nvSpPr>
          <p:cNvPr id="13" name="Retângulo 12"/>
          <p:cNvSpPr/>
          <p:nvPr/>
        </p:nvSpPr>
        <p:spPr>
          <a:xfrm>
            <a:off x="381000" y="1676400"/>
            <a:ext cx="2057400" cy="4493538"/>
          </a:xfrm>
          <a:prstGeom prst="rect">
            <a:avLst/>
          </a:prstGeom>
        </p:spPr>
        <p:txBody>
          <a:bodyPr wrap="square">
            <a:spAutoFit/>
          </a:bodyPr>
          <a:lstStyle/>
          <a:p>
            <a:pPr algn="just"/>
            <a:r>
              <a:rPr lang="pt-BR" sz="1100" dirty="0">
                <a:solidFill>
                  <a:schemeClr val="accent6"/>
                </a:solidFill>
              </a:rPr>
              <a:t>#include &lt;</a:t>
            </a:r>
            <a:r>
              <a:rPr lang="pt-BR" sz="1100" dirty="0" err="1">
                <a:solidFill>
                  <a:schemeClr val="accent6"/>
                </a:solidFill>
              </a:rPr>
              <a:t>Servo.h</a:t>
            </a:r>
            <a:r>
              <a:rPr lang="pt-BR" sz="1100" dirty="0">
                <a:solidFill>
                  <a:schemeClr val="accent6"/>
                </a:solidFill>
              </a:rPr>
              <a:t>&gt;</a:t>
            </a:r>
          </a:p>
          <a:p>
            <a:pPr algn="just"/>
            <a:r>
              <a:rPr lang="pt-BR" sz="1100" dirty="0">
                <a:solidFill>
                  <a:schemeClr val="accent6"/>
                </a:solidFill>
              </a:rPr>
              <a:t>#include &lt;</a:t>
            </a:r>
            <a:r>
              <a:rPr lang="pt-BR" sz="1100" dirty="0" err="1">
                <a:solidFill>
                  <a:schemeClr val="accent6"/>
                </a:solidFill>
              </a:rPr>
              <a:t>Ultrasonic.h</a:t>
            </a:r>
            <a:r>
              <a:rPr lang="pt-BR" sz="1100" dirty="0">
                <a:solidFill>
                  <a:schemeClr val="accent6"/>
                </a:solidFill>
              </a:rPr>
              <a:t>&gt;</a:t>
            </a:r>
          </a:p>
          <a:p>
            <a:pPr algn="just"/>
            <a:r>
              <a:rPr lang="pt-BR" sz="1100" dirty="0" err="1">
                <a:solidFill>
                  <a:schemeClr val="accent6"/>
                </a:solidFill>
              </a:rPr>
              <a:t>Ultrasonic</a:t>
            </a:r>
            <a:r>
              <a:rPr lang="pt-BR" sz="1100" dirty="0">
                <a:solidFill>
                  <a:schemeClr val="accent6"/>
                </a:solidFill>
              </a:rPr>
              <a:t> </a:t>
            </a:r>
            <a:r>
              <a:rPr lang="pt-BR" sz="1100" dirty="0" err="1">
                <a:solidFill>
                  <a:schemeClr val="accent6"/>
                </a:solidFill>
              </a:rPr>
              <a:t>ultrasonic</a:t>
            </a:r>
            <a:r>
              <a:rPr lang="pt-BR" sz="1100" dirty="0">
                <a:solidFill>
                  <a:schemeClr val="accent6"/>
                </a:solidFill>
              </a:rPr>
              <a:t>(10,9);</a:t>
            </a:r>
          </a:p>
          <a:p>
            <a:pPr algn="just"/>
            <a:r>
              <a:rPr lang="pt-BR" sz="1100" dirty="0">
                <a:solidFill>
                  <a:schemeClr val="accent6"/>
                </a:solidFill>
              </a:rPr>
              <a:t>Servo servo1;</a:t>
            </a:r>
          </a:p>
          <a:p>
            <a:pPr algn="just"/>
            <a:r>
              <a:rPr lang="pt-BR" sz="1100" dirty="0">
                <a:solidFill>
                  <a:schemeClr val="accent6"/>
                </a:solidFill>
              </a:rPr>
              <a:t>Servo servo2;</a:t>
            </a:r>
          </a:p>
          <a:p>
            <a:pPr algn="just"/>
            <a:r>
              <a:rPr lang="pt-BR" sz="1100" dirty="0" err="1">
                <a:solidFill>
                  <a:schemeClr val="accent6"/>
                </a:solidFill>
              </a:rPr>
              <a:t>void</a:t>
            </a:r>
            <a:r>
              <a:rPr lang="pt-BR" sz="1100" dirty="0">
                <a:solidFill>
                  <a:schemeClr val="accent6"/>
                </a:solidFill>
              </a:rPr>
              <a:t> setup()</a:t>
            </a:r>
          </a:p>
          <a:p>
            <a:pPr algn="just"/>
            <a:r>
              <a:rPr lang="pt-BR" sz="1100" dirty="0">
                <a:solidFill>
                  <a:schemeClr val="accent6"/>
                </a:solidFill>
              </a:rPr>
              <a:t>{</a:t>
            </a:r>
          </a:p>
          <a:p>
            <a:pPr algn="just"/>
            <a:r>
              <a:rPr lang="pt-BR" sz="1100" dirty="0" err="1">
                <a:solidFill>
                  <a:schemeClr val="accent6"/>
                </a:solidFill>
              </a:rPr>
              <a:t>pinMode</a:t>
            </a:r>
            <a:r>
              <a:rPr lang="pt-BR" sz="1100" dirty="0">
                <a:solidFill>
                  <a:schemeClr val="accent6"/>
                </a:solidFill>
              </a:rPr>
              <a:t>(8,OUTPUT);</a:t>
            </a:r>
          </a:p>
          <a:p>
            <a:pPr algn="just"/>
            <a:r>
              <a:rPr lang="pt-BR" sz="1100" dirty="0" err="1">
                <a:solidFill>
                  <a:schemeClr val="accent6"/>
                </a:solidFill>
              </a:rPr>
              <a:t>Serial.begin</a:t>
            </a:r>
            <a:r>
              <a:rPr lang="pt-BR" sz="1100" dirty="0">
                <a:solidFill>
                  <a:schemeClr val="accent6"/>
                </a:solidFill>
              </a:rPr>
              <a:t>(9600);</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andarFrente</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servo1.write(180);</a:t>
            </a:r>
          </a:p>
          <a:p>
            <a:pPr algn="just"/>
            <a:r>
              <a:rPr lang="pt-BR" sz="1100" dirty="0">
                <a:solidFill>
                  <a:schemeClr val="accent6"/>
                </a:solidFill>
              </a:rPr>
              <a:t>servo2.write(0);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andarTras</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servo1.write(0);</a:t>
            </a:r>
          </a:p>
          <a:p>
            <a:pPr algn="just"/>
            <a:r>
              <a:rPr lang="pt-BR" sz="1100" dirty="0">
                <a:solidFill>
                  <a:schemeClr val="accent6"/>
                </a:solidFill>
              </a:rPr>
              <a:t>servo2.write(180);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p:txBody>
      </p:sp>
      <p:sp>
        <p:nvSpPr>
          <p:cNvPr id="15" name="Retângulo 14"/>
          <p:cNvSpPr/>
          <p:nvPr/>
        </p:nvSpPr>
        <p:spPr>
          <a:xfrm>
            <a:off x="5284426" y="1476777"/>
            <a:ext cx="2838718" cy="5078313"/>
          </a:xfrm>
          <a:prstGeom prst="rect">
            <a:avLst/>
          </a:prstGeom>
        </p:spPr>
        <p:txBody>
          <a:bodyPr wrap="square">
            <a:spAutoFit/>
          </a:bodyPr>
          <a:lstStyle/>
          <a:p>
            <a:pPr algn="just"/>
            <a:r>
              <a:rPr lang="pt-BR" sz="1200" b="1" dirty="0">
                <a:solidFill>
                  <a:srgbClr val="FF0000"/>
                </a:solidFill>
              </a:rPr>
              <a:t>cont-2. p23</a:t>
            </a:r>
          </a:p>
          <a:p>
            <a:pPr algn="just"/>
            <a:r>
              <a:rPr lang="en-US" sz="1200" dirty="0"/>
              <a:t>void </a:t>
            </a:r>
            <a:r>
              <a:rPr lang="en-US" sz="1200" dirty="0" err="1"/>
              <a:t>buzina</a:t>
            </a:r>
            <a:r>
              <a:rPr lang="en-US" sz="1200" dirty="0"/>
              <a:t>() {</a:t>
            </a:r>
          </a:p>
          <a:p>
            <a:pPr algn="just"/>
            <a:r>
              <a:rPr lang="en-US" sz="1200" dirty="0" err="1"/>
              <a:t>digitalWrite</a:t>
            </a:r>
            <a:r>
              <a:rPr lang="en-US" sz="1200" dirty="0"/>
              <a:t>(8,HIGH);</a:t>
            </a:r>
          </a:p>
          <a:p>
            <a:pPr algn="just"/>
            <a:r>
              <a:rPr lang="en-US" sz="1200" dirty="0"/>
              <a:t>delay(50);</a:t>
            </a:r>
          </a:p>
          <a:p>
            <a:pPr algn="just"/>
            <a:r>
              <a:rPr lang="en-US" sz="1200" dirty="0" err="1"/>
              <a:t>digitalWrite</a:t>
            </a:r>
            <a:r>
              <a:rPr lang="en-US" sz="1200" dirty="0"/>
              <a:t>(8,LOW);</a:t>
            </a:r>
          </a:p>
          <a:p>
            <a:pPr algn="just"/>
            <a:r>
              <a:rPr lang="en-US" sz="1200" dirty="0"/>
              <a:t>delay(50);</a:t>
            </a:r>
          </a:p>
          <a:p>
            <a:pPr algn="just"/>
            <a:r>
              <a:rPr lang="en-US" sz="1200" dirty="0" err="1"/>
              <a:t>digitalWrite</a:t>
            </a:r>
            <a:r>
              <a:rPr lang="en-US" sz="1200" dirty="0"/>
              <a:t>(8,HIGH);</a:t>
            </a:r>
          </a:p>
          <a:p>
            <a:pPr algn="just"/>
            <a:r>
              <a:rPr lang="en-US" sz="1200" dirty="0"/>
              <a:t>delay(50);</a:t>
            </a:r>
          </a:p>
          <a:p>
            <a:pPr algn="just"/>
            <a:r>
              <a:rPr lang="pt-BR" sz="1200" dirty="0" err="1"/>
              <a:t>digitalWrite</a:t>
            </a:r>
            <a:r>
              <a:rPr lang="pt-BR" sz="1200" dirty="0"/>
              <a:t>(8,LOW);</a:t>
            </a:r>
          </a:p>
          <a:p>
            <a:pPr algn="just"/>
            <a:r>
              <a:rPr lang="pt-BR" sz="1200" dirty="0" err="1"/>
              <a:t>delay</a:t>
            </a:r>
            <a:r>
              <a:rPr lang="pt-BR" sz="1200" dirty="0"/>
              <a:t>(50);</a:t>
            </a:r>
          </a:p>
          <a:p>
            <a:pPr algn="just"/>
            <a:r>
              <a:rPr lang="pt-BR" sz="1200" dirty="0"/>
              <a:t>}</a:t>
            </a:r>
          </a:p>
          <a:p>
            <a:pPr algn="just"/>
            <a:r>
              <a:rPr lang="pt-BR" sz="1200" dirty="0" err="1"/>
              <a:t>int</a:t>
            </a:r>
            <a:r>
              <a:rPr lang="pt-BR" sz="1200" dirty="0"/>
              <a:t> </a:t>
            </a:r>
            <a:r>
              <a:rPr lang="pt-BR" sz="1200" dirty="0" err="1"/>
              <a:t>lerDistancia</a:t>
            </a:r>
            <a:r>
              <a:rPr lang="pt-BR" sz="1200" dirty="0"/>
              <a:t>() {</a:t>
            </a:r>
          </a:p>
          <a:p>
            <a:pPr algn="just"/>
            <a:r>
              <a:rPr lang="pt-BR" sz="1200" dirty="0" err="1"/>
              <a:t>int</a:t>
            </a:r>
            <a:r>
              <a:rPr lang="pt-BR" sz="1200" dirty="0"/>
              <a:t> </a:t>
            </a:r>
            <a:r>
              <a:rPr lang="pt-BR" sz="1200" dirty="0" err="1"/>
              <a:t>dist</a:t>
            </a:r>
            <a:r>
              <a:rPr lang="pt-BR" sz="1200" dirty="0"/>
              <a:t> = </a:t>
            </a:r>
            <a:r>
              <a:rPr lang="pt-BR" sz="1200" dirty="0" err="1"/>
              <a:t>ultrasonic.Ranging</a:t>
            </a:r>
            <a:r>
              <a:rPr lang="pt-BR" sz="1200" dirty="0"/>
              <a:t>(CM);</a:t>
            </a:r>
          </a:p>
          <a:p>
            <a:pPr algn="just"/>
            <a:r>
              <a:rPr lang="pt-BR" sz="1200" dirty="0" err="1"/>
              <a:t>return</a:t>
            </a:r>
            <a:r>
              <a:rPr lang="pt-BR" sz="1200" dirty="0"/>
              <a:t> </a:t>
            </a:r>
            <a:r>
              <a:rPr lang="pt-BR" sz="1200" dirty="0" err="1"/>
              <a:t>dist</a:t>
            </a:r>
            <a:r>
              <a:rPr lang="pt-BR" sz="1200" dirty="0"/>
              <a:t>;</a:t>
            </a:r>
          </a:p>
          <a:p>
            <a:pPr algn="just"/>
            <a:r>
              <a:rPr lang="pt-BR" sz="1200" dirty="0"/>
              <a:t>}</a:t>
            </a:r>
          </a:p>
          <a:p>
            <a:pPr algn="just"/>
            <a:r>
              <a:rPr lang="pt-BR" sz="1200" dirty="0" err="1"/>
              <a:t>void</a:t>
            </a:r>
            <a:r>
              <a:rPr lang="pt-BR" sz="1200" dirty="0"/>
              <a:t> loop() {</a:t>
            </a:r>
          </a:p>
          <a:p>
            <a:pPr algn="just"/>
            <a:r>
              <a:rPr lang="pt-BR" sz="1200" dirty="0" err="1"/>
              <a:t>andarFrente</a:t>
            </a:r>
            <a:r>
              <a:rPr lang="pt-BR" sz="1200" dirty="0"/>
              <a:t>(200);</a:t>
            </a:r>
          </a:p>
          <a:p>
            <a:pPr algn="just"/>
            <a:r>
              <a:rPr lang="pt-BR" sz="1200" dirty="0" err="1"/>
              <a:t>Int</a:t>
            </a:r>
            <a:r>
              <a:rPr lang="pt-BR" sz="1200" dirty="0"/>
              <a:t> </a:t>
            </a:r>
            <a:r>
              <a:rPr lang="pt-BR" sz="1200" dirty="0" err="1"/>
              <a:t>dist</a:t>
            </a:r>
            <a:r>
              <a:rPr lang="pt-BR" sz="1200" dirty="0"/>
              <a:t>=</a:t>
            </a:r>
            <a:r>
              <a:rPr lang="pt-BR" sz="1200" dirty="0" err="1"/>
              <a:t>lerDistancia</a:t>
            </a:r>
            <a:r>
              <a:rPr lang="pt-BR" sz="1200" dirty="0"/>
              <a:t>();</a:t>
            </a:r>
          </a:p>
          <a:p>
            <a:pPr algn="just"/>
            <a:r>
              <a:rPr lang="pt-BR" sz="1200" dirty="0" err="1"/>
              <a:t>Serial.println</a:t>
            </a:r>
            <a:r>
              <a:rPr lang="pt-BR" sz="1200" dirty="0"/>
              <a:t>(</a:t>
            </a:r>
            <a:r>
              <a:rPr lang="pt-BR" sz="1200" dirty="0" err="1"/>
              <a:t>dist</a:t>
            </a:r>
            <a:r>
              <a:rPr lang="pt-BR" sz="1200" dirty="0"/>
              <a:t>);</a:t>
            </a:r>
          </a:p>
          <a:p>
            <a:pPr algn="just"/>
            <a:r>
              <a:rPr lang="pt-BR" sz="1200" dirty="0" err="1"/>
              <a:t>while</a:t>
            </a:r>
            <a:r>
              <a:rPr lang="pt-BR" sz="1200" dirty="0"/>
              <a:t> (</a:t>
            </a:r>
            <a:r>
              <a:rPr lang="pt-BR" sz="1200" dirty="0" err="1"/>
              <a:t>dist</a:t>
            </a:r>
            <a:r>
              <a:rPr lang="pt-BR" sz="1200" dirty="0"/>
              <a:t> &lt; 30)</a:t>
            </a:r>
          </a:p>
          <a:p>
            <a:pPr algn="just"/>
            <a:r>
              <a:rPr lang="pt-BR" sz="1200" dirty="0"/>
              <a:t>{</a:t>
            </a:r>
          </a:p>
          <a:p>
            <a:pPr algn="just"/>
            <a:r>
              <a:rPr lang="pt-BR" sz="1200" dirty="0"/>
              <a:t>parar(0);</a:t>
            </a:r>
          </a:p>
          <a:p>
            <a:pPr algn="just"/>
            <a:r>
              <a:rPr lang="pt-BR" sz="1200" dirty="0"/>
              <a:t>buzina();</a:t>
            </a:r>
          </a:p>
          <a:p>
            <a:pPr algn="just"/>
            <a:r>
              <a:rPr lang="pt-BR" sz="1200" dirty="0" err="1"/>
              <a:t>virarEsq</a:t>
            </a:r>
            <a:r>
              <a:rPr lang="pt-BR" sz="1200" dirty="0"/>
              <a:t>(500);</a:t>
            </a:r>
          </a:p>
          <a:p>
            <a:pPr algn="just"/>
            <a:r>
              <a:rPr lang="pt-BR" sz="1200" dirty="0" err="1"/>
              <a:t>dist</a:t>
            </a:r>
            <a:r>
              <a:rPr lang="pt-BR" sz="1200" dirty="0"/>
              <a:t> = </a:t>
            </a:r>
            <a:r>
              <a:rPr lang="pt-BR" sz="1200" dirty="0" err="1"/>
              <a:t>lerDistancia</a:t>
            </a:r>
            <a:r>
              <a:rPr lang="pt-BR" sz="1200" dirty="0"/>
              <a:t>();</a:t>
            </a:r>
          </a:p>
          <a:p>
            <a:pPr algn="just"/>
            <a:r>
              <a:rPr lang="pt-BR" sz="1200" dirty="0" err="1"/>
              <a:t>Serial.println</a:t>
            </a:r>
            <a:r>
              <a:rPr lang="pt-BR" sz="1200" dirty="0"/>
              <a:t>(</a:t>
            </a:r>
            <a:r>
              <a:rPr lang="pt-BR" sz="1200" dirty="0" err="1"/>
              <a:t>dist</a:t>
            </a:r>
            <a:r>
              <a:rPr lang="pt-BR" sz="1200" dirty="0"/>
              <a:t>);</a:t>
            </a:r>
          </a:p>
          <a:p>
            <a:pPr algn="just"/>
            <a:r>
              <a:rPr lang="pt-BR" sz="1200" dirty="0"/>
              <a:t>} }</a:t>
            </a:r>
            <a:endParaRPr lang="pt-BR" sz="1200" dirty="0">
              <a:solidFill>
                <a:schemeClr val="accent6"/>
              </a:solidFill>
            </a:endParaRPr>
          </a:p>
        </p:txBody>
      </p:sp>
    </p:spTree>
    <p:extLst>
      <p:ext uri="{BB962C8B-B14F-4D97-AF65-F5344CB8AC3E}">
        <p14:creationId xmlns:p14="http://schemas.microsoft.com/office/powerpoint/2010/main" val="689117475"/>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1752601" y="311230"/>
            <a:ext cx="7102286" cy="707886"/>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que </a:t>
            </a:r>
            <a:r>
              <a:rPr lang="pt-BR" sz="2000" b="1" dirty="0">
                <a:solidFill>
                  <a:schemeClr val="accent1">
                    <a:lumMod val="50000"/>
                  </a:schemeClr>
                </a:solidFill>
              </a:rPr>
              <a:t>Anda , Para , Vira e Desvia de Obstáculos</a:t>
            </a:r>
          </a:p>
          <a:p>
            <a:endParaRPr lang="pt-BR" sz="2000" b="1" dirty="0">
              <a:solidFill>
                <a:srgbClr val="FF6600"/>
              </a:solidFill>
            </a:endParaRPr>
          </a:p>
        </p:txBody>
      </p:sp>
      <p:sp>
        <p:nvSpPr>
          <p:cNvPr id="12" name="Retângulo 11"/>
          <p:cNvSpPr/>
          <p:nvPr/>
        </p:nvSpPr>
        <p:spPr>
          <a:xfrm>
            <a:off x="3276600" y="1476777"/>
            <a:ext cx="1981200" cy="4339650"/>
          </a:xfrm>
          <a:prstGeom prst="rect">
            <a:avLst/>
          </a:prstGeom>
        </p:spPr>
        <p:txBody>
          <a:bodyPr wrap="square">
            <a:spAutoFit/>
          </a:bodyPr>
          <a:lstStyle/>
          <a:p>
            <a:pPr algn="just"/>
            <a:r>
              <a:rPr lang="pt-BR" sz="1200" b="1" dirty="0">
                <a:solidFill>
                  <a:srgbClr val="FF0000"/>
                </a:solidFill>
              </a:rPr>
              <a:t>cont-1. p24</a:t>
            </a:r>
          </a:p>
          <a:p>
            <a:pPr algn="just"/>
            <a:r>
              <a:rPr lang="pt-BR" sz="1200" dirty="0" err="1">
                <a:solidFill>
                  <a:schemeClr val="accent6"/>
                </a:solidFill>
              </a:rPr>
              <a:t>void</a:t>
            </a:r>
            <a:r>
              <a:rPr lang="pt-BR" sz="1200" dirty="0">
                <a:solidFill>
                  <a:schemeClr val="accent6"/>
                </a:solidFill>
              </a:rPr>
              <a:t> parar(</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servo1.detach();</a:t>
            </a:r>
          </a:p>
          <a:p>
            <a:pPr algn="just"/>
            <a:r>
              <a:rPr lang="pt-BR" sz="1200" dirty="0">
                <a:solidFill>
                  <a:schemeClr val="accent6"/>
                </a:solidFill>
              </a:rPr>
              <a:t>servo2.detach();</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virarEsq</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servo1.write(90);</a:t>
            </a:r>
          </a:p>
          <a:p>
            <a:pPr algn="just"/>
            <a:r>
              <a:rPr lang="pt-BR" sz="1200" dirty="0">
                <a:solidFill>
                  <a:schemeClr val="accent6"/>
                </a:solidFill>
              </a:rPr>
              <a:t>servo2.write(0);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a:p>
            <a:pPr algn="just"/>
            <a:r>
              <a:rPr lang="pt-BR" sz="1200" dirty="0" err="1">
                <a:solidFill>
                  <a:schemeClr val="accent6"/>
                </a:solidFill>
              </a:rPr>
              <a:t>void</a:t>
            </a:r>
            <a:r>
              <a:rPr lang="pt-BR" sz="1200" dirty="0">
                <a:solidFill>
                  <a:schemeClr val="accent6"/>
                </a:solidFill>
              </a:rPr>
              <a:t> </a:t>
            </a:r>
            <a:r>
              <a:rPr lang="pt-BR" sz="1200" dirty="0" err="1">
                <a:solidFill>
                  <a:schemeClr val="accent6"/>
                </a:solidFill>
              </a:rPr>
              <a:t>virarDir</a:t>
            </a:r>
            <a:r>
              <a:rPr lang="pt-BR" sz="1200" dirty="0">
                <a:solidFill>
                  <a:schemeClr val="accent6"/>
                </a:solidFill>
              </a:rPr>
              <a:t>(</a:t>
            </a:r>
            <a:r>
              <a:rPr lang="pt-BR" sz="1200" dirty="0" err="1">
                <a:solidFill>
                  <a:schemeClr val="accent6"/>
                </a:solidFill>
              </a:rPr>
              <a:t>int</a:t>
            </a:r>
            <a:r>
              <a:rPr lang="pt-BR" sz="1200" dirty="0">
                <a:solidFill>
                  <a:schemeClr val="accent6"/>
                </a:solidFill>
              </a:rPr>
              <a:t> tempo)</a:t>
            </a:r>
          </a:p>
          <a:p>
            <a:pPr algn="just"/>
            <a:r>
              <a:rPr lang="pt-BR" sz="1200" dirty="0">
                <a:solidFill>
                  <a:schemeClr val="accent6"/>
                </a:solidFill>
              </a:rPr>
              <a:t>{</a:t>
            </a:r>
          </a:p>
          <a:p>
            <a:pPr algn="just"/>
            <a:r>
              <a:rPr lang="pt-BR" sz="1200" dirty="0">
                <a:solidFill>
                  <a:schemeClr val="accent6"/>
                </a:solidFill>
              </a:rPr>
              <a:t>servo1.attach(13);</a:t>
            </a:r>
          </a:p>
          <a:p>
            <a:pPr algn="just"/>
            <a:r>
              <a:rPr lang="pt-BR" sz="1200" dirty="0">
                <a:solidFill>
                  <a:schemeClr val="accent6"/>
                </a:solidFill>
              </a:rPr>
              <a:t>servo2.attach(12);</a:t>
            </a:r>
          </a:p>
          <a:p>
            <a:pPr algn="just"/>
            <a:r>
              <a:rPr lang="pt-BR" sz="1200" dirty="0">
                <a:solidFill>
                  <a:schemeClr val="accent6"/>
                </a:solidFill>
              </a:rPr>
              <a:t> servo1.write(180);</a:t>
            </a:r>
          </a:p>
          <a:p>
            <a:pPr algn="just"/>
            <a:r>
              <a:rPr lang="pt-BR" sz="1200" dirty="0">
                <a:solidFill>
                  <a:schemeClr val="accent6"/>
                </a:solidFill>
              </a:rPr>
              <a:t>servo2.write(90);</a:t>
            </a:r>
          </a:p>
          <a:p>
            <a:pPr algn="just"/>
            <a:r>
              <a:rPr lang="pt-BR" sz="1200" dirty="0" err="1">
                <a:solidFill>
                  <a:schemeClr val="accent6"/>
                </a:solidFill>
              </a:rPr>
              <a:t>delay</a:t>
            </a:r>
            <a:r>
              <a:rPr lang="pt-BR" sz="1200" dirty="0">
                <a:solidFill>
                  <a:schemeClr val="accent6"/>
                </a:solidFill>
              </a:rPr>
              <a:t>(tempo);</a:t>
            </a:r>
          </a:p>
          <a:p>
            <a:pPr algn="just"/>
            <a:r>
              <a:rPr lang="pt-BR" sz="1200" dirty="0">
                <a:solidFill>
                  <a:schemeClr val="accent6"/>
                </a:solidFill>
              </a:rPr>
              <a:t>}</a:t>
            </a:r>
          </a:p>
        </p:txBody>
      </p:sp>
      <p:sp>
        <p:nvSpPr>
          <p:cNvPr id="13" name="Retângulo 12"/>
          <p:cNvSpPr/>
          <p:nvPr/>
        </p:nvSpPr>
        <p:spPr>
          <a:xfrm>
            <a:off x="1371600" y="1676400"/>
            <a:ext cx="2057400" cy="4493538"/>
          </a:xfrm>
          <a:prstGeom prst="rect">
            <a:avLst/>
          </a:prstGeom>
        </p:spPr>
        <p:txBody>
          <a:bodyPr wrap="square">
            <a:spAutoFit/>
          </a:bodyPr>
          <a:lstStyle/>
          <a:p>
            <a:pPr algn="just"/>
            <a:r>
              <a:rPr lang="pt-BR" sz="1100" dirty="0">
                <a:solidFill>
                  <a:schemeClr val="accent6"/>
                </a:solidFill>
              </a:rPr>
              <a:t>#include &lt;</a:t>
            </a:r>
            <a:r>
              <a:rPr lang="pt-BR" sz="1100" dirty="0" err="1">
                <a:solidFill>
                  <a:schemeClr val="accent6"/>
                </a:solidFill>
              </a:rPr>
              <a:t>Servo.h</a:t>
            </a:r>
            <a:r>
              <a:rPr lang="pt-BR" sz="1100" dirty="0">
                <a:solidFill>
                  <a:schemeClr val="accent6"/>
                </a:solidFill>
              </a:rPr>
              <a:t>&gt;</a:t>
            </a:r>
          </a:p>
          <a:p>
            <a:pPr algn="just"/>
            <a:r>
              <a:rPr lang="pt-BR" sz="1100" dirty="0">
                <a:solidFill>
                  <a:schemeClr val="accent6"/>
                </a:solidFill>
              </a:rPr>
              <a:t>#include &lt;</a:t>
            </a:r>
            <a:r>
              <a:rPr lang="pt-BR" sz="1100" dirty="0" err="1">
                <a:solidFill>
                  <a:schemeClr val="accent6"/>
                </a:solidFill>
              </a:rPr>
              <a:t>Ultrasonic.h</a:t>
            </a:r>
            <a:r>
              <a:rPr lang="pt-BR" sz="1100" dirty="0">
                <a:solidFill>
                  <a:schemeClr val="accent6"/>
                </a:solidFill>
              </a:rPr>
              <a:t>&gt;</a:t>
            </a:r>
          </a:p>
          <a:p>
            <a:pPr algn="just"/>
            <a:r>
              <a:rPr lang="pt-BR" sz="1100" dirty="0" err="1">
                <a:solidFill>
                  <a:schemeClr val="accent6"/>
                </a:solidFill>
              </a:rPr>
              <a:t>Ultrasonic</a:t>
            </a:r>
            <a:r>
              <a:rPr lang="pt-BR" sz="1100" dirty="0">
                <a:solidFill>
                  <a:schemeClr val="accent6"/>
                </a:solidFill>
              </a:rPr>
              <a:t> </a:t>
            </a:r>
            <a:r>
              <a:rPr lang="pt-BR" sz="1100" dirty="0" err="1">
                <a:solidFill>
                  <a:schemeClr val="accent6"/>
                </a:solidFill>
              </a:rPr>
              <a:t>ultrasonic</a:t>
            </a:r>
            <a:r>
              <a:rPr lang="pt-BR" sz="1100" dirty="0">
                <a:solidFill>
                  <a:schemeClr val="accent6"/>
                </a:solidFill>
              </a:rPr>
              <a:t>(10,9);</a:t>
            </a:r>
          </a:p>
          <a:p>
            <a:pPr algn="just"/>
            <a:r>
              <a:rPr lang="pt-BR" sz="1100" dirty="0">
                <a:solidFill>
                  <a:schemeClr val="accent6"/>
                </a:solidFill>
              </a:rPr>
              <a:t>Servo servo1;</a:t>
            </a:r>
          </a:p>
          <a:p>
            <a:pPr algn="just"/>
            <a:r>
              <a:rPr lang="pt-BR" sz="1100" dirty="0">
                <a:solidFill>
                  <a:schemeClr val="accent6"/>
                </a:solidFill>
              </a:rPr>
              <a:t>Servo servo2;</a:t>
            </a:r>
          </a:p>
          <a:p>
            <a:pPr algn="just"/>
            <a:r>
              <a:rPr lang="pt-BR" sz="1100" dirty="0" err="1">
                <a:solidFill>
                  <a:schemeClr val="accent6"/>
                </a:solidFill>
              </a:rPr>
              <a:t>void</a:t>
            </a:r>
            <a:r>
              <a:rPr lang="pt-BR" sz="1100" dirty="0">
                <a:solidFill>
                  <a:schemeClr val="accent6"/>
                </a:solidFill>
              </a:rPr>
              <a:t> setup()</a:t>
            </a:r>
          </a:p>
          <a:p>
            <a:pPr algn="just"/>
            <a:r>
              <a:rPr lang="pt-BR" sz="1100" dirty="0">
                <a:solidFill>
                  <a:schemeClr val="accent6"/>
                </a:solidFill>
              </a:rPr>
              <a:t>{</a:t>
            </a:r>
          </a:p>
          <a:p>
            <a:pPr algn="just"/>
            <a:r>
              <a:rPr lang="pt-BR" sz="1100" dirty="0" err="1">
                <a:solidFill>
                  <a:schemeClr val="accent6"/>
                </a:solidFill>
              </a:rPr>
              <a:t>pinMode</a:t>
            </a:r>
            <a:r>
              <a:rPr lang="pt-BR" sz="1100" dirty="0">
                <a:solidFill>
                  <a:schemeClr val="accent6"/>
                </a:solidFill>
              </a:rPr>
              <a:t>(8,OUTPUT);</a:t>
            </a:r>
          </a:p>
          <a:p>
            <a:pPr algn="just"/>
            <a:r>
              <a:rPr lang="pt-BR" sz="1100" dirty="0" err="1">
                <a:solidFill>
                  <a:schemeClr val="accent6"/>
                </a:solidFill>
              </a:rPr>
              <a:t>Serial.begin</a:t>
            </a:r>
            <a:r>
              <a:rPr lang="pt-BR" sz="1100" dirty="0">
                <a:solidFill>
                  <a:schemeClr val="accent6"/>
                </a:solidFill>
              </a:rPr>
              <a:t>(9600);</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andarFrente</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servo1.write(180);</a:t>
            </a:r>
          </a:p>
          <a:p>
            <a:pPr algn="just"/>
            <a:r>
              <a:rPr lang="pt-BR" sz="1100" dirty="0">
                <a:solidFill>
                  <a:schemeClr val="accent6"/>
                </a:solidFill>
              </a:rPr>
              <a:t>servo2.write(0);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a:p>
            <a:pPr algn="just"/>
            <a:r>
              <a:rPr lang="pt-BR" sz="1100" dirty="0" err="1">
                <a:solidFill>
                  <a:schemeClr val="accent6"/>
                </a:solidFill>
              </a:rPr>
              <a:t>void</a:t>
            </a:r>
            <a:r>
              <a:rPr lang="pt-BR" sz="1100" dirty="0">
                <a:solidFill>
                  <a:schemeClr val="accent6"/>
                </a:solidFill>
              </a:rPr>
              <a:t> </a:t>
            </a:r>
            <a:r>
              <a:rPr lang="pt-BR" sz="1100" dirty="0" err="1">
                <a:solidFill>
                  <a:schemeClr val="accent6"/>
                </a:solidFill>
              </a:rPr>
              <a:t>andarTras</a:t>
            </a:r>
            <a:r>
              <a:rPr lang="pt-BR" sz="1100" dirty="0">
                <a:solidFill>
                  <a:schemeClr val="accent6"/>
                </a:solidFill>
              </a:rPr>
              <a:t>(</a:t>
            </a:r>
            <a:r>
              <a:rPr lang="pt-BR" sz="1100" dirty="0" err="1">
                <a:solidFill>
                  <a:schemeClr val="accent6"/>
                </a:solidFill>
              </a:rPr>
              <a:t>int</a:t>
            </a:r>
            <a:r>
              <a:rPr lang="pt-BR" sz="1100" dirty="0">
                <a:solidFill>
                  <a:schemeClr val="accent6"/>
                </a:solidFill>
              </a:rPr>
              <a:t> tempo)</a:t>
            </a:r>
          </a:p>
          <a:p>
            <a:pPr algn="just"/>
            <a:r>
              <a:rPr lang="pt-BR" sz="1100" dirty="0">
                <a:solidFill>
                  <a:schemeClr val="accent6"/>
                </a:solidFill>
              </a:rPr>
              <a:t>{</a:t>
            </a:r>
          </a:p>
          <a:p>
            <a:pPr algn="just"/>
            <a:r>
              <a:rPr lang="pt-BR" sz="1100" dirty="0">
                <a:solidFill>
                  <a:schemeClr val="accent6"/>
                </a:solidFill>
              </a:rPr>
              <a:t>servo1.attach(13);</a:t>
            </a:r>
          </a:p>
          <a:p>
            <a:pPr algn="just"/>
            <a:r>
              <a:rPr lang="pt-BR" sz="1100" dirty="0">
                <a:solidFill>
                  <a:schemeClr val="accent6"/>
                </a:solidFill>
              </a:rPr>
              <a:t>servo2.attach(12);</a:t>
            </a:r>
          </a:p>
          <a:p>
            <a:pPr algn="just"/>
            <a:r>
              <a:rPr lang="pt-BR" sz="1100" dirty="0">
                <a:solidFill>
                  <a:schemeClr val="accent6"/>
                </a:solidFill>
              </a:rPr>
              <a:t> servo1.write(0);</a:t>
            </a:r>
          </a:p>
          <a:p>
            <a:pPr algn="just"/>
            <a:r>
              <a:rPr lang="pt-BR" sz="1100" dirty="0">
                <a:solidFill>
                  <a:schemeClr val="accent6"/>
                </a:solidFill>
              </a:rPr>
              <a:t>servo2.write(180);</a:t>
            </a:r>
          </a:p>
          <a:p>
            <a:pPr algn="just"/>
            <a:r>
              <a:rPr lang="pt-BR" sz="1100" dirty="0" err="1">
                <a:solidFill>
                  <a:schemeClr val="accent6"/>
                </a:solidFill>
              </a:rPr>
              <a:t>delay</a:t>
            </a:r>
            <a:r>
              <a:rPr lang="pt-BR" sz="1100" dirty="0">
                <a:solidFill>
                  <a:schemeClr val="accent6"/>
                </a:solidFill>
              </a:rPr>
              <a:t>(tempo);</a:t>
            </a:r>
          </a:p>
          <a:p>
            <a:pPr algn="just"/>
            <a:r>
              <a:rPr lang="pt-BR" sz="1100" dirty="0">
                <a:solidFill>
                  <a:schemeClr val="accent6"/>
                </a:solidFill>
              </a:rPr>
              <a:t>}</a:t>
            </a:r>
          </a:p>
        </p:txBody>
      </p:sp>
      <p:sp>
        <p:nvSpPr>
          <p:cNvPr id="15" name="Retângulo 14"/>
          <p:cNvSpPr/>
          <p:nvPr/>
        </p:nvSpPr>
        <p:spPr>
          <a:xfrm>
            <a:off x="5467082" y="1524000"/>
            <a:ext cx="2838718" cy="5262979"/>
          </a:xfrm>
          <a:prstGeom prst="rect">
            <a:avLst/>
          </a:prstGeom>
        </p:spPr>
        <p:txBody>
          <a:bodyPr wrap="square">
            <a:spAutoFit/>
          </a:bodyPr>
          <a:lstStyle/>
          <a:p>
            <a:pPr algn="just"/>
            <a:r>
              <a:rPr lang="pt-BR" sz="1200" b="1" dirty="0">
                <a:solidFill>
                  <a:srgbClr val="FF0000"/>
                </a:solidFill>
              </a:rPr>
              <a:t>cont-2. p24</a:t>
            </a:r>
          </a:p>
          <a:p>
            <a:pPr algn="just"/>
            <a:r>
              <a:rPr lang="en-US" sz="1200" dirty="0"/>
              <a:t>void </a:t>
            </a:r>
            <a:r>
              <a:rPr lang="en-US" sz="1200" dirty="0" err="1"/>
              <a:t>buzina</a:t>
            </a:r>
            <a:r>
              <a:rPr lang="en-US" sz="1200" dirty="0"/>
              <a:t>() {</a:t>
            </a:r>
          </a:p>
          <a:p>
            <a:pPr algn="just"/>
            <a:r>
              <a:rPr lang="en-US" sz="1200" dirty="0" err="1"/>
              <a:t>digitalWrite</a:t>
            </a:r>
            <a:r>
              <a:rPr lang="en-US" sz="1200" dirty="0"/>
              <a:t>(8,HIGH);</a:t>
            </a:r>
          </a:p>
          <a:p>
            <a:pPr algn="just"/>
            <a:r>
              <a:rPr lang="en-US" sz="1200" dirty="0"/>
              <a:t>delay(50);</a:t>
            </a:r>
          </a:p>
          <a:p>
            <a:pPr algn="just"/>
            <a:r>
              <a:rPr lang="en-US" sz="1200" dirty="0" err="1"/>
              <a:t>digitalWrite</a:t>
            </a:r>
            <a:r>
              <a:rPr lang="en-US" sz="1200" dirty="0"/>
              <a:t>(8,LOW);</a:t>
            </a:r>
          </a:p>
          <a:p>
            <a:pPr algn="just"/>
            <a:r>
              <a:rPr lang="en-US" sz="1200" dirty="0"/>
              <a:t>delay(50);</a:t>
            </a:r>
          </a:p>
          <a:p>
            <a:pPr algn="just"/>
            <a:r>
              <a:rPr lang="en-US" sz="1200" dirty="0" err="1"/>
              <a:t>digitalWrite</a:t>
            </a:r>
            <a:r>
              <a:rPr lang="en-US" sz="1200" dirty="0"/>
              <a:t>(8,HIGH);</a:t>
            </a:r>
          </a:p>
          <a:p>
            <a:pPr algn="just"/>
            <a:r>
              <a:rPr lang="en-US" sz="1200" dirty="0"/>
              <a:t>delay(50);</a:t>
            </a:r>
          </a:p>
          <a:p>
            <a:pPr algn="just"/>
            <a:r>
              <a:rPr lang="pt-BR" sz="1200" dirty="0" err="1"/>
              <a:t>digitalWrite</a:t>
            </a:r>
            <a:r>
              <a:rPr lang="pt-BR" sz="1200" dirty="0"/>
              <a:t>(8,LOW);</a:t>
            </a:r>
          </a:p>
          <a:p>
            <a:pPr algn="just"/>
            <a:r>
              <a:rPr lang="pt-BR" sz="1200" dirty="0" err="1"/>
              <a:t>delay</a:t>
            </a:r>
            <a:r>
              <a:rPr lang="pt-BR" sz="1200" dirty="0"/>
              <a:t>(50);</a:t>
            </a:r>
          </a:p>
          <a:p>
            <a:pPr algn="just"/>
            <a:r>
              <a:rPr lang="pt-BR" sz="1200" dirty="0"/>
              <a:t>}</a:t>
            </a:r>
          </a:p>
          <a:p>
            <a:pPr algn="just"/>
            <a:r>
              <a:rPr lang="pt-BR" sz="1200" dirty="0" err="1"/>
              <a:t>int</a:t>
            </a:r>
            <a:r>
              <a:rPr lang="pt-BR" sz="1200" dirty="0"/>
              <a:t> </a:t>
            </a:r>
            <a:r>
              <a:rPr lang="pt-BR" sz="1200" dirty="0" err="1"/>
              <a:t>lerDistancia</a:t>
            </a:r>
            <a:r>
              <a:rPr lang="pt-BR" sz="1200" dirty="0"/>
              <a:t>() {</a:t>
            </a:r>
          </a:p>
          <a:p>
            <a:pPr algn="just"/>
            <a:r>
              <a:rPr lang="pt-BR" sz="1200" dirty="0" err="1"/>
              <a:t>int</a:t>
            </a:r>
            <a:r>
              <a:rPr lang="pt-BR" sz="1200" dirty="0"/>
              <a:t> </a:t>
            </a:r>
            <a:r>
              <a:rPr lang="pt-BR" sz="1200" dirty="0" err="1"/>
              <a:t>dist</a:t>
            </a:r>
            <a:r>
              <a:rPr lang="pt-BR" sz="1200" dirty="0"/>
              <a:t> = </a:t>
            </a:r>
            <a:r>
              <a:rPr lang="pt-BR" sz="1200" dirty="0" err="1"/>
              <a:t>ultrasonic.Ranging</a:t>
            </a:r>
            <a:r>
              <a:rPr lang="pt-BR" sz="1200" dirty="0"/>
              <a:t>(CM);</a:t>
            </a:r>
          </a:p>
          <a:p>
            <a:pPr algn="just"/>
            <a:r>
              <a:rPr lang="pt-BR" sz="1200" dirty="0" err="1"/>
              <a:t>return</a:t>
            </a:r>
            <a:r>
              <a:rPr lang="pt-BR" sz="1200" dirty="0"/>
              <a:t> </a:t>
            </a:r>
            <a:r>
              <a:rPr lang="pt-BR" sz="1200" dirty="0" err="1"/>
              <a:t>dist</a:t>
            </a:r>
            <a:r>
              <a:rPr lang="pt-BR" sz="1200" dirty="0"/>
              <a:t>;</a:t>
            </a:r>
          </a:p>
          <a:p>
            <a:pPr algn="just"/>
            <a:r>
              <a:rPr lang="pt-BR" sz="1200" dirty="0"/>
              <a:t>}</a:t>
            </a:r>
          </a:p>
          <a:p>
            <a:pPr algn="just"/>
            <a:r>
              <a:rPr lang="pt-BR" sz="1200" dirty="0" err="1"/>
              <a:t>void</a:t>
            </a:r>
            <a:r>
              <a:rPr lang="pt-BR" sz="1200" dirty="0"/>
              <a:t> loop() {</a:t>
            </a:r>
          </a:p>
          <a:p>
            <a:pPr algn="just"/>
            <a:r>
              <a:rPr lang="pt-BR" sz="1200" dirty="0" err="1"/>
              <a:t>andarFrente</a:t>
            </a:r>
            <a:r>
              <a:rPr lang="pt-BR" sz="1200" dirty="0"/>
              <a:t>(200);</a:t>
            </a:r>
          </a:p>
          <a:p>
            <a:pPr algn="just"/>
            <a:r>
              <a:rPr lang="pt-BR" sz="1200" dirty="0" err="1"/>
              <a:t>Int</a:t>
            </a:r>
            <a:r>
              <a:rPr lang="pt-BR" sz="1200" dirty="0"/>
              <a:t> </a:t>
            </a:r>
            <a:r>
              <a:rPr lang="pt-BR" sz="1200" dirty="0" err="1"/>
              <a:t>dist</a:t>
            </a:r>
            <a:r>
              <a:rPr lang="pt-BR" sz="1200" dirty="0"/>
              <a:t>=</a:t>
            </a:r>
            <a:r>
              <a:rPr lang="pt-BR" sz="1200" dirty="0" err="1"/>
              <a:t>lerDistancia</a:t>
            </a:r>
            <a:r>
              <a:rPr lang="pt-BR" sz="1200" dirty="0"/>
              <a:t>();</a:t>
            </a:r>
          </a:p>
          <a:p>
            <a:pPr algn="just"/>
            <a:r>
              <a:rPr lang="pt-BR" sz="1200" dirty="0" err="1"/>
              <a:t>Serial.println</a:t>
            </a:r>
            <a:r>
              <a:rPr lang="pt-BR" sz="1200" dirty="0"/>
              <a:t>(</a:t>
            </a:r>
            <a:r>
              <a:rPr lang="pt-BR" sz="1200" dirty="0" err="1"/>
              <a:t>dist</a:t>
            </a:r>
            <a:r>
              <a:rPr lang="pt-BR" sz="1200" dirty="0"/>
              <a:t>);</a:t>
            </a:r>
          </a:p>
          <a:p>
            <a:pPr algn="just"/>
            <a:r>
              <a:rPr lang="en-US" sz="1200" dirty="0"/>
              <a:t>if (</a:t>
            </a:r>
            <a:r>
              <a:rPr lang="en-US" sz="1200" dirty="0" err="1"/>
              <a:t>dist</a:t>
            </a:r>
            <a:r>
              <a:rPr lang="en-US" sz="1200" dirty="0"/>
              <a:t>&lt;20)</a:t>
            </a:r>
          </a:p>
          <a:p>
            <a:pPr algn="just"/>
            <a:r>
              <a:rPr lang="en-US" sz="1200" dirty="0" err="1"/>
              <a:t>andarTras</a:t>
            </a:r>
            <a:r>
              <a:rPr lang="en-US" sz="1200" dirty="0"/>
              <a:t>(1000);</a:t>
            </a:r>
          </a:p>
          <a:p>
            <a:pPr algn="just"/>
            <a:r>
              <a:rPr lang="en-US" sz="1200" dirty="0"/>
              <a:t>else</a:t>
            </a:r>
          </a:p>
          <a:p>
            <a:pPr algn="just"/>
            <a:r>
              <a:rPr lang="en-US" sz="1200" dirty="0" err="1"/>
              <a:t>virarEsq</a:t>
            </a:r>
            <a:r>
              <a:rPr lang="en-US" sz="1200" dirty="0"/>
              <a:t>(1000);</a:t>
            </a:r>
          </a:p>
          <a:p>
            <a:pPr algn="just"/>
            <a:r>
              <a:rPr lang="en-US" sz="1200" dirty="0" err="1"/>
              <a:t>dist</a:t>
            </a:r>
            <a:r>
              <a:rPr lang="en-US" sz="1200" dirty="0"/>
              <a:t> = </a:t>
            </a:r>
            <a:r>
              <a:rPr lang="en-US" sz="1200" dirty="0" err="1"/>
              <a:t>lerDistancia</a:t>
            </a:r>
            <a:r>
              <a:rPr lang="en-US" sz="1200" dirty="0"/>
              <a:t>();</a:t>
            </a:r>
          </a:p>
          <a:p>
            <a:pPr algn="just"/>
            <a:r>
              <a:rPr lang="en-US" sz="1200" dirty="0" err="1"/>
              <a:t>Serial.println</a:t>
            </a:r>
            <a:r>
              <a:rPr lang="en-US" sz="1200" dirty="0"/>
              <a:t>(</a:t>
            </a:r>
            <a:r>
              <a:rPr lang="en-US" sz="1200" dirty="0" err="1"/>
              <a:t>dist</a:t>
            </a:r>
            <a:r>
              <a:rPr lang="en-US" sz="1200" dirty="0"/>
              <a:t>);</a:t>
            </a:r>
          </a:p>
          <a:p>
            <a:pPr algn="just"/>
            <a:r>
              <a:rPr lang="en-US" sz="1200" dirty="0"/>
              <a:t>} }</a:t>
            </a:r>
          </a:p>
          <a:p>
            <a:pPr algn="just"/>
            <a:endParaRPr lang="pt-BR" sz="1200" dirty="0"/>
          </a:p>
        </p:txBody>
      </p:sp>
      <p:sp>
        <p:nvSpPr>
          <p:cNvPr id="7" name="Retângulo 6"/>
          <p:cNvSpPr/>
          <p:nvPr/>
        </p:nvSpPr>
        <p:spPr>
          <a:xfrm>
            <a:off x="2393324" y="666690"/>
            <a:ext cx="3778876" cy="400110"/>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Lógica Apurada</a:t>
            </a:r>
            <a:endParaRPr lang="pt-BR" sz="2000" b="1" dirty="0">
              <a:solidFill>
                <a:srgbClr val="FF6600"/>
              </a:solidFill>
            </a:endParaRPr>
          </a:p>
        </p:txBody>
      </p:sp>
    </p:spTree>
    <p:extLst>
      <p:ext uri="{BB962C8B-B14F-4D97-AF65-F5344CB8AC3E}">
        <p14:creationId xmlns:p14="http://schemas.microsoft.com/office/powerpoint/2010/main" val="2674663459"/>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2170697"/>
            <a:ext cx="2971800" cy="1815882"/>
          </a:xfrm>
          <a:prstGeom prst="rect">
            <a:avLst/>
          </a:prstGeom>
        </p:spPr>
        <p:txBody>
          <a:bodyPr wrap="square">
            <a:spAutoFit/>
          </a:bodyPr>
          <a:lstStyle/>
          <a:p>
            <a:pPr algn="just"/>
            <a:r>
              <a:rPr lang="pt-BR" sz="1400" dirty="0"/>
              <a:t>Para realizarmos o experimento </a:t>
            </a:r>
            <a:r>
              <a:rPr lang="pt-BR" sz="1400" b="1" dirty="0">
                <a:solidFill>
                  <a:srgbClr val="C00000"/>
                </a:solidFill>
              </a:rPr>
              <a:t>25</a:t>
            </a:r>
            <a:r>
              <a:rPr lang="pt-BR" sz="1400" dirty="0"/>
              <a:t> serão utilizados os seguintes materiais: Robôs, Fios, 2 LDR (sensores de luz) e 2 Resistores de 10k.</a:t>
            </a:r>
          </a:p>
          <a:p>
            <a:pPr algn="just"/>
            <a:r>
              <a:rPr lang="pt-BR" sz="1400" dirty="0"/>
              <a:t>Sua função será, fazer com que o robô deve andar em direção à luz</a:t>
            </a:r>
          </a:p>
          <a:p>
            <a:pPr algn="just"/>
            <a:endParaRPr lang="pt-BR" sz="1400" dirty="0"/>
          </a:p>
        </p:txBody>
      </p:sp>
      <p:sp>
        <p:nvSpPr>
          <p:cNvPr id="13" name="Retângulo 12"/>
          <p:cNvSpPr/>
          <p:nvPr/>
        </p:nvSpPr>
        <p:spPr>
          <a:xfrm>
            <a:off x="510862" y="1600200"/>
            <a:ext cx="1394138" cy="276999"/>
          </a:xfrm>
          <a:prstGeom prst="rect">
            <a:avLst/>
          </a:prstGeom>
        </p:spPr>
        <p:txBody>
          <a:bodyPr wrap="square">
            <a:spAutoFit/>
          </a:bodyPr>
          <a:lstStyle/>
          <a:p>
            <a:r>
              <a:rPr lang="pt-BR" sz="1200" b="1" dirty="0">
                <a:solidFill>
                  <a:srgbClr val="FF0000"/>
                </a:solidFill>
              </a:rPr>
              <a:t>Robô </a:t>
            </a:r>
            <a:r>
              <a:rPr lang="pt-BR" sz="1200" b="1" dirty="0">
                <a:solidFill>
                  <a:schemeClr val="accent6"/>
                </a:solidFill>
              </a:rPr>
              <a:t> que </a:t>
            </a:r>
            <a:r>
              <a:rPr lang="pt-BR" sz="1200" b="1" dirty="0">
                <a:solidFill>
                  <a:schemeClr val="accent1">
                    <a:lumMod val="50000"/>
                  </a:schemeClr>
                </a:solidFill>
              </a:rPr>
              <a:t>Anda</a:t>
            </a:r>
            <a:endParaRPr lang="pt-BR" sz="1200" b="1" dirty="0">
              <a:solidFill>
                <a:srgbClr val="FF6600"/>
              </a:solidFill>
            </a:endParaRPr>
          </a:p>
        </p:txBody>
      </p:sp>
      <p:sp>
        <p:nvSpPr>
          <p:cNvPr id="14" name="Retângulo 13"/>
          <p:cNvSpPr/>
          <p:nvPr/>
        </p:nvSpPr>
        <p:spPr>
          <a:xfrm>
            <a:off x="5334000" y="1600200"/>
            <a:ext cx="3615190" cy="4708981"/>
          </a:xfrm>
          <a:prstGeom prst="rect">
            <a:avLst/>
          </a:prstGeom>
        </p:spPr>
        <p:txBody>
          <a:bodyPr wrap="square">
            <a:spAutoFit/>
          </a:bodyPr>
          <a:lstStyle/>
          <a:p>
            <a:pPr algn="just"/>
            <a:r>
              <a:rPr lang="pt-BR" sz="1200" dirty="0" err="1">
                <a:solidFill>
                  <a:schemeClr val="accent6"/>
                </a:solidFill>
              </a:rPr>
              <a:t>if</a:t>
            </a:r>
            <a:r>
              <a:rPr lang="pt-BR" sz="1200" dirty="0">
                <a:solidFill>
                  <a:schemeClr val="accent6"/>
                </a:solidFill>
              </a:rPr>
              <a:t> (</a:t>
            </a:r>
            <a:r>
              <a:rPr lang="pt-BR" sz="1200" dirty="0" err="1">
                <a:solidFill>
                  <a:schemeClr val="accent6"/>
                </a:solidFill>
              </a:rPr>
              <a:t>dist</a:t>
            </a:r>
            <a:r>
              <a:rPr lang="pt-BR" sz="1200" dirty="0">
                <a:solidFill>
                  <a:schemeClr val="accent6"/>
                </a:solidFill>
              </a:rPr>
              <a:t> &lt; 20)</a:t>
            </a:r>
          </a:p>
          <a:p>
            <a:pPr algn="just"/>
            <a:r>
              <a:rPr lang="pt-BR" sz="1200" dirty="0" err="1">
                <a:solidFill>
                  <a:schemeClr val="accent6"/>
                </a:solidFill>
              </a:rPr>
              <a:t>andarTras</a:t>
            </a:r>
            <a:r>
              <a:rPr lang="pt-BR" sz="1200" dirty="0">
                <a:solidFill>
                  <a:schemeClr val="accent6"/>
                </a:solidFill>
              </a:rPr>
              <a:t>(1000);</a:t>
            </a:r>
          </a:p>
          <a:p>
            <a:pPr algn="just"/>
            <a:r>
              <a:rPr lang="pt-BR" sz="1200" dirty="0" err="1">
                <a:solidFill>
                  <a:schemeClr val="accent6"/>
                </a:solidFill>
              </a:rPr>
              <a:t>else</a:t>
            </a:r>
            <a:endParaRPr lang="pt-BR" sz="1200" dirty="0">
              <a:solidFill>
                <a:schemeClr val="accent6"/>
              </a:solidFill>
            </a:endParaRPr>
          </a:p>
          <a:p>
            <a:pPr algn="just"/>
            <a:r>
              <a:rPr lang="pt-BR" sz="1200" dirty="0" err="1">
                <a:solidFill>
                  <a:schemeClr val="accent6"/>
                </a:solidFill>
              </a:rPr>
              <a:t>virarEsq</a:t>
            </a:r>
            <a:r>
              <a:rPr lang="pt-BR" sz="1200" dirty="0">
                <a:solidFill>
                  <a:schemeClr val="accent6"/>
                </a:solidFill>
              </a:rPr>
              <a:t>(1000);</a:t>
            </a:r>
          </a:p>
          <a:p>
            <a:pPr algn="just"/>
            <a:r>
              <a:rPr lang="pt-BR" sz="1200" dirty="0" err="1">
                <a:solidFill>
                  <a:schemeClr val="accent6"/>
                </a:solidFill>
              </a:rPr>
              <a:t>dist</a:t>
            </a:r>
            <a:r>
              <a:rPr lang="pt-BR" sz="1200" dirty="0">
                <a:solidFill>
                  <a:schemeClr val="accent6"/>
                </a:solidFill>
              </a:rPr>
              <a:t> = </a:t>
            </a:r>
            <a:r>
              <a:rPr lang="pt-BR" sz="1200" dirty="0" err="1">
                <a:solidFill>
                  <a:schemeClr val="accent6"/>
                </a:solidFill>
              </a:rPr>
              <a:t>lerDistancia</a:t>
            </a:r>
            <a:r>
              <a:rPr lang="pt-BR" sz="1200" dirty="0">
                <a:solidFill>
                  <a:schemeClr val="accent6"/>
                </a:solidFill>
              </a:rPr>
              <a:t>();</a:t>
            </a:r>
          </a:p>
          <a:p>
            <a:pPr algn="just"/>
            <a:endParaRPr lang="pt-BR" sz="1200" dirty="0">
              <a:solidFill>
                <a:schemeClr val="accent6"/>
              </a:solidFill>
            </a:endParaRPr>
          </a:p>
          <a:p>
            <a:pPr algn="just"/>
            <a:r>
              <a:rPr lang="pt-BR" sz="1200" dirty="0" err="1">
                <a:solidFill>
                  <a:schemeClr val="accent6"/>
                </a:solidFill>
              </a:rPr>
              <a:t>Serial.println</a:t>
            </a:r>
            <a:r>
              <a:rPr lang="pt-BR" sz="1200" dirty="0">
                <a:solidFill>
                  <a:schemeClr val="accent6"/>
                </a:solidFill>
              </a:rPr>
              <a:t>(</a:t>
            </a:r>
            <a:r>
              <a:rPr lang="pt-BR" sz="1200" dirty="0" err="1">
                <a:solidFill>
                  <a:schemeClr val="accent6"/>
                </a:solidFill>
              </a:rPr>
              <a:t>dist</a:t>
            </a:r>
            <a:r>
              <a:rPr lang="pt-BR" sz="1200" dirty="0">
                <a:solidFill>
                  <a:schemeClr val="accent6"/>
                </a:solidFill>
              </a:rPr>
              <a:t>);</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luzEsq</a:t>
            </a:r>
            <a:r>
              <a:rPr lang="pt-BR" sz="1200" dirty="0">
                <a:solidFill>
                  <a:schemeClr val="accent6"/>
                </a:solidFill>
              </a:rPr>
              <a:t> = </a:t>
            </a:r>
            <a:r>
              <a:rPr lang="pt-BR" sz="1200" dirty="0" err="1">
                <a:solidFill>
                  <a:schemeClr val="accent6"/>
                </a:solidFill>
              </a:rPr>
              <a:t>leLuzEsq</a:t>
            </a:r>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luzDir</a:t>
            </a:r>
            <a:r>
              <a:rPr lang="pt-BR" sz="1200" dirty="0">
                <a:solidFill>
                  <a:schemeClr val="accent6"/>
                </a:solidFill>
              </a:rPr>
              <a:t> = </a:t>
            </a:r>
            <a:r>
              <a:rPr lang="pt-BR" sz="1200" dirty="0" err="1">
                <a:solidFill>
                  <a:schemeClr val="accent6"/>
                </a:solidFill>
              </a:rPr>
              <a:t>leLuzDir</a:t>
            </a:r>
            <a:r>
              <a:rPr lang="pt-BR" sz="1200" dirty="0">
                <a:solidFill>
                  <a:schemeClr val="accent6"/>
                </a:solidFill>
              </a:rPr>
              <a:t>();</a:t>
            </a:r>
          </a:p>
          <a:p>
            <a:pPr algn="just"/>
            <a:r>
              <a:rPr lang="pt-BR" sz="1200" dirty="0" err="1">
                <a:solidFill>
                  <a:schemeClr val="accent6"/>
                </a:solidFill>
              </a:rPr>
              <a:t>Serial.print</a:t>
            </a:r>
            <a:r>
              <a:rPr lang="pt-BR" sz="1200" dirty="0">
                <a:solidFill>
                  <a:schemeClr val="accent6"/>
                </a:solidFill>
              </a:rPr>
              <a:t>(</a:t>
            </a:r>
            <a:r>
              <a:rPr lang="pt-BR" sz="1200" dirty="0" err="1">
                <a:solidFill>
                  <a:schemeClr val="accent6"/>
                </a:solidFill>
              </a:rPr>
              <a:t>luzEsq</a:t>
            </a:r>
            <a:r>
              <a:rPr lang="pt-BR" sz="1200" dirty="0">
                <a:solidFill>
                  <a:schemeClr val="accent6"/>
                </a:solidFill>
              </a:rPr>
              <a:t>);</a:t>
            </a:r>
          </a:p>
          <a:p>
            <a:pPr algn="just"/>
            <a:r>
              <a:rPr lang="pt-BR" sz="1200" dirty="0" err="1">
                <a:solidFill>
                  <a:schemeClr val="accent6"/>
                </a:solidFill>
              </a:rPr>
              <a:t>Serial.println</a:t>
            </a:r>
            <a:r>
              <a:rPr lang="pt-BR" sz="1200" dirty="0">
                <a:solidFill>
                  <a:schemeClr val="accent6"/>
                </a:solidFill>
              </a:rPr>
              <a:t>(</a:t>
            </a:r>
            <a:r>
              <a:rPr lang="pt-BR" sz="1200" dirty="0" err="1">
                <a:solidFill>
                  <a:schemeClr val="accent6"/>
                </a:solidFill>
              </a:rPr>
              <a:t>luzDir</a:t>
            </a:r>
            <a:r>
              <a:rPr lang="pt-BR" sz="1200" dirty="0">
                <a:solidFill>
                  <a:schemeClr val="accent6"/>
                </a:solidFill>
              </a:rPr>
              <a:t>);</a:t>
            </a:r>
          </a:p>
          <a:p>
            <a:pPr algn="just"/>
            <a:r>
              <a:rPr lang="pt-BR" sz="1200" dirty="0">
                <a:solidFill>
                  <a:schemeClr val="accent6"/>
                </a:solidFill>
              </a:rPr>
              <a:t>}</a:t>
            </a:r>
          </a:p>
          <a:p>
            <a:pPr algn="just"/>
            <a:r>
              <a:rPr lang="pt-BR" sz="1200" dirty="0" err="1">
                <a:solidFill>
                  <a:schemeClr val="accent6"/>
                </a:solidFill>
              </a:rPr>
              <a:t>while</a:t>
            </a:r>
            <a:r>
              <a:rPr lang="pt-BR" sz="1200" dirty="0">
                <a:solidFill>
                  <a:schemeClr val="accent6"/>
                </a:solidFill>
              </a:rPr>
              <a:t> (</a:t>
            </a:r>
            <a:r>
              <a:rPr lang="pt-BR" sz="1200" dirty="0" err="1">
                <a:solidFill>
                  <a:schemeClr val="accent6"/>
                </a:solidFill>
              </a:rPr>
              <a:t>luzEsq</a:t>
            </a:r>
            <a:r>
              <a:rPr lang="pt-BR" sz="1200" dirty="0">
                <a:solidFill>
                  <a:schemeClr val="accent6"/>
                </a:solidFill>
              </a:rPr>
              <a:t> &lt; (luzDir-50))</a:t>
            </a:r>
          </a:p>
          <a:p>
            <a:pPr algn="just"/>
            <a:r>
              <a:rPr lang="pt-BR" sz="1200" dirty="0">
                <a:solidFill>
                  <a:schemeClr val="accent6"/>
                </a:solidFill>
              </a:rPr>
              <a:t>{</a:t>
            </a:r>
          </a:p>
          <a:p>
            <a:pPr algn="just"/>
            <a:r>
              <a:rPr lang="pt-BR" sz="1200" dirty="0" err="1">
                <a:solidFill>
                  <a:schemeClr val="accent6"/>
                </a:solidFill>
              </a:rPr>
              <a:t>virarEsq</a:t>
            </a:r>
            <a:r>
              <a:rPr lang="pt-BR" sz="1200" dirty="0">
                <a:solidFill>
                  <a:schemeClr val="accent6"/>
                </a:solidFill>
              </a:rPr>
              <a:t>(400);</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luzEsq</a:t>
            </a:r>
            <a:r>
              <a:rPr lang="pt-BR" sz="1200" dirty="0">
                <a:solidFill>
                  <a:schemeClr val="accent6"/>
                </a:solidFill>
              </a:rPr>
              <a:t> = </a:t>
            </a:r>
            <a:r>
              <a:rPr lang="pt-BR" sz="1200" dirty="0" err="1">
                <a:solidFill>
                  <a:schemeClr val="accent6"/>
                </a:solidFill>
              </a:rPr>
              <a:t>leLuzEsq</a:t>
            </a:r>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luzDir</a:t>
            </a:r>
            <a:r>
              <a:rPr lang="pt-BR" sz="1200" dirty="0">
                <a:solidFill>
                  <a:schemeClr val="accent6"/>
                </a:solidFill>
              </a:rPr>
              <a:t> = </a:t>
            </a:r>
            <a:r>
              <a:rPr lang="pt-BR" sz="1200" dirty="0" err="1">
                <a:solidFill>
                  <a:schemeClr val="accent6"/>
                </a:solidFill>
              </a:rPr>
              <a:t>leLuzDir</a:t>
            </a:r>
            <a:r>
              <a:rPr lang="pt-BR" sz="1200" dirty="0">
                <a:solidFill>
                  <a:schemeClr val="accent6"/>
                </a:solidFill>
              </a:rPr>
              <a:t>();</a:t>
            </a:r>
          </a:p>
          <a:p>
            <a:pPr algn="just"/>
            <a:r>
              <a:rPr lang="pt-BR" sz="1200" dirty="0" err="1">
                <a:solidFill>
                  <a:schemeClr val="accent6"/>
                </a:solidFill>
              </a:rPr>
              <a:t>Serial.print</a:t>
            </a:r>
            <a:r>
              <a:rPr lang="pt-BR" sz="1200" dirty="0">
                <a:solidFill>
                  <a:schemeClr val="accent6"/>
                </a:solidFill>
              </a:rPr>
              <a:t>(</a:t>
            </a:r>
            <a:r>
              <a:rPr lang="pt-BR" sz="1200" dirty="0" err="1">
                <a:solidFill>
                  <a:schemeClr val="accent6"/>
                </a:solidFill>
              </a:rPr>
              <a:t>luzEsq</a:t>
            </a:r>
            <a:r>
              <a:rPr lang="pt-BR" sz="1200" dirty="0">
                <a:solidFill>
                  <a:schemeClr val="accent6"/>
                </a:solidFill>
              </a:rPr>
              <a:t>);</a:t>
            </a:r>
          </a:p>
          <a:p>
            <a:pPr algn="just"/>
            <a:r>
              <a:rPr lang="pt-BR" sz="1200" dirty="0" err="1">
                <a:solidFill>
                  <a:schemeClr val="accent6"/>
                </a:solidFill>
              </a:rPr>
              <a:t>Serial.print</a:t>
            </a:r>
            <a:r>
              <a:rPr lang="pt-BR" sz="1200" dirty="0">
                <a:solidFill>
                  <a:schemeClr val="accent6"/>
                </a:solidFill>
              </a:rPr>
              <a:t>(" - ");</a:t>
            </a:r>
          </a:p>
          <a:p>
            <a:pPr algn="just"/>
            <a:r>
              <a:rPr lang="pt-BR" sz="1200" dirty="0" err="1">
                <a:solidFill>
                  <a:schemeClr val="accent6"/>
                </a:solidFill>
              </a:rPr>
              <a:t>Serial.println</a:t>
            </a:r>
            <a:r>
              <a:rPr lang="pt-BR" sz="1200" dirty="0">
                <a:solidFill>
                  <a:schemeClr val="accent6"/>
                </a:solidFill>
              </a:rPr>
              <a:t>(</a:t>
            </a:r>
            <a:r>
              <a:rPr lang="pt-BR" sz="1200" dirty="0" err="1">
                <a:solidFill>
                  <a:schemeClr val="accent6"/>
                </a:solidFill>
              </a:rPr>
              <a:t>luzDir</a:t>
            </a:r>
            <a:r>
              <a:rPr lang="pt-BR" sz="1200" dirty="0">
                <a:solidFill>
                  <a:schemeClr val="accent6"/>
                </a:solidFill>
              </a:rPr>
              <a:t>); }</a:t>
            </a:r>
          </a:p>
          <a:p>
            <a:pPr algn="just"/>
            <a:r>
              <a:rPr lang="pt-BR" sz="1200" dirty="0">
                <a:solidFill>
                  <a:schemeClr val="accent6"/>
                </a:solidFill>
              </a:rPr>
              <a:t>}</a:t>
            </a:r>
          </a:p>
          <a:p>
            <a:pPr algn="just"/>
            <a:r>
              <a:rPr lang="pt-BR" sz="1200" dirty="0">
                <a:solidFill>
                  <a:schemeClr val="accent6"/>
                </a:solidFill>
              </a:rPr>
              <a:t>Favor transferia o programa para o robô e verifique se ele segue a luz</a:t>
            </a:r>
          </a:p>
          <a:p>
            <a:pPr algn="just"/>
            <a:endParaRPr lang="pt-BR" sz="1200" dirty="0">
              <a:solidFill>
                <a:schemeClr val="accent6"/>
              </a:solidFill>
            </a:endParaRPr>
          </a:p>
        </p:txBody>
      </p:sp>
      <p:sp>
        <p:nvSpPr>
          <p:cNvPr id="15" name="Retângulo 14"/>
          <p:cNvSpPr/>
          <p:nvPr/>
        </p:nvSpPr>
        <p:spPr>
          <a:xfrm>
            <a:off x="3305563" y="1600200"/>
            <a:ext cx="2438400" cy="4708981"/>
          </a:xfrm>
          <a:prstGeom prst="rect">
            <a:avLst/>
          </a:prstGeom>
        </p:spPr>
        <p:txBody>
          <a:bodyPr wrap="square">
            <a:spAutoFit/>
          </a:bodyPr>
          <a:lstStyle/>
          <a:p>
            <a:pPr algn="just"/>
            <a:r>
              <a:rPr lang="pt-BR" sz="1200" b="1" dirty="0" err="1">
                <a:solidFill>
                  <a:srgbClr val="FF0000"/>
                </a:solidFill>
              </a:rPr>
              <a:t>cont</a:t>
            </a:r>
            <a:r>
              <a:rPr lang="pt-BR" sz="1200" b="1" dirty="0">
                <a:solidFill>
                  <a:srgbClr val="FF0000"/>
                </a:solidFill>
              </a:rPr>
              <a:t>- p25</a:t>
            </a:r>
          </a:p>
          <a:p>
            <a:pPr algn="just"/>
            <a:r>
              <a:rPr lang="pt-BR" sz="1200" dirty="0">
                <a:solidFill>
                  <a:schemeClr val="accent6"/>
                </a:solidFill>
              </a:rPr>
              <a:t>.</a:t>
            </a:r>
            <a:endParaRPr lang="pt-BR" sz="1000" b="1" dirty="0">
              <a:solidFill>
                <a:schemeClr val="accent6"/>
              </a:solidFill>
            </a:endParaRPr>
          </a:p>
          <a:p>
            <a:pPr algn="just"/>
            <a:r>
              <a:rPr lang="pt-BR" sz="1000" b="1" dirty="0">
                <a:solidFill>
                  <a:schemeClr val="accent6"/>
                </a:solidFill>
              </a:rPr>
              <a:t>.</a:t>
            </a:r>
          </a:p>
          <a:p>
            <a:pPr algn="just"/>
            <a:r>
              <a:rPr lang="pt-BR" sz="1000" b="1" dirty="0">
                <a:solidFill>
                  <a:schemeClr val="accent6"/>
                </a:solidFill>
              </a:rPr>
              <a:t>.</a:t>
            </a:r>
          </a:p>
          <a:p>
            <a:pPr algn="just"/>
            <a:r>
              <a:rPr lang="pt-BR" sz="1000" b="1"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leLuzEsq</a:t>
            </a:r>
            <a:r>
              <a:rPr lang="pt-BR" sz="1200" dirty="0">
                <a:solidFill>
                  <a:schemeClr val="accent6"/>
                </a:solidFill>
              </a:rPr>
              <a:t>()</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luz = </a:t>
            </a:r>
            <a:r>
              <a:rPr lang="pt-BR" sz="1200" dirty="0" err="1">
                <a:solidFill>
                  <a:schemeClr val="accent6"/>
                </a:solidFill>
              </a:rPr>
              <a:t>analogRead</a:t>
            </a:r>
            <a:r>
              <a:rPr lang="pt-BR" sz="1200" dirty="0">
                <a:solidFill>
                  <a:schemeClr val="accent6"/>
                </a:solidFill>
              </a:rPr>
              <a:t>(0);</a:t>
            </a:r>
          </a:p>
          <a:p>
            <a:pPr algn="just"/>
            <a:r>
              <a:rPr lang="pt-BR" sz="1200" dirty="0" err="1">
                <a:solidFill>
                  <a:schemeClr val="accent6"/>
                </a:solidFill>
              </a:rPr>
              <a:t>return</a:t>
            </a:r>
            <a:r>
              <a:rPr lang="pt-BR" sz="1200" dirty="0">
                <a:solidFill>
                  <a:schemeClr val="accent6"/>
                </a:solidFill>
              </a:rPr>
              <a:t> luz;</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leLuzDir</a:t>
            </a:r>
            <a:r>
              <a:rPr lang="pt-BR" sz="1200" dirty="0">
                <a:solidFill>
                  <a:schemeClr val="accent6"/>
                </a:solidFill>
              </a:rPr>
              <a:t>()</a:t>
            </a:r>
          </a:p>
          <a:p>
            <a:pPr algn="just"/>
            <a:r>
              <a:rPr lang="pt-BR" sz="1200" dirty="0">
                <a:solidFill>
                  <a:schemeClr val="accent6"/>
                </a:solidFill>
              </a:rPr>
              <a:t>{</a:t>
            </a:r>
          </a:p>
          <a:p>
            <a:pPr algn="just"/>
            <a:r>
              <a:rPr lang="pt-BR" sz="1200" dirty="0" err="1">
                <a:solidFill>
                  <a:schemeClr val="accent6"/>
                </a:solidFill>
              </a:rPr>
              <a:t>int</a:t>
            </a:r>
            <a:r>
              <a:rPr lang="pt-BR" sz="1200" dirty="0">
                <a:solidFill>
                  <a:schemeClr val="accent6"/>
                </a:solidFill>
              </a:rPr>
              <a:t> luz = </a:t>
            </a:r>
            <a:r>
              <a:rPr lang="pt-BR" sz="1200" dirty="0" err="1">
                <a:solidFill>
                  <a:schemeClr val="accent6"/>
                </a:solidFill>
              </a:rPr>
              <a:t>analogRead</a:t>
            </a:r>
            <a:r>
              <a:rPr lang="pt-BR" sz="1200" dirty="0">
                <a:solidFill>
                  <a:schemeClr val="accent6"/>
                </a:solidFill>
              </a:rPr>
              <a:t>(1);</a:t>
            </a:r>
          </a:p>
          <a:p>
            <a:pPr algn="just"/>
            <a:r>
              <a:rPr lang="pt-BR" sz="1200" dirty="0" err="1">
                <a:solidFill>
                  <a:schemeClr val="accent6"/>
                </a:solidFill>
              </a:rPr>
              <a:t>return</a:t>
            </a:r>
            <a:r>
              <a:rPr lang="pt-BR" sz="1200" dirty="0">
                <a:solidFill>
                  <a:schemeClr val="accent6"/>
                </a:solidFill>
              </a:rPr>
              <a:t> luz;</a:t>
            </a:r>
          </a:p>
          <a:p>
            <a:pPr algn="just"/>
            <a:r>
              <a:rPr lang="pt-BR" sz="1200" dirty="0">
                <a:solidFill>
                  <a:schemeClr val="accent6"/>
                </a:solidFill>
              </a:rPr>
              <a:t>}</a:t>
            </a:r>
          </a:p>
          <a:p>
            <a:pPr algn="just"/>
            <a:r>
              <a:rPr lang="pt-BR" sz="1200" dirty="0">
                <a:solidFill>
                  <a:schemeClr val="accent6"/>
                </a:solidFill>
              </a:rPr>
              <a:t>	</a:t>
            </a:r>
          </a:p>
          <a:p>
            <a:pPr algn="just"/>
            <a:r>
              <a:rPr lang="pt-BR" sz="1200" dirty="0" err="1">
                <a:solidFill>
                  <a:schemeClr val="accent6"/>
                </a:solidFill>
              </a:rPr>
              <a:t>void</a:t>
            </a:r>
            <a:r>
              <a:rPr lang="pt-BR" sz="1200" dirty="0">
                <a:solidFill>
                  <a:schemeClr val="accent6"/>
                </a:solidFill>
              </a:rPr>
              <a:t> loop()</a:t>
            </a:r>
          </a:p>
          <a:p>
            <a:pPr algn="just"/>
            <a:r>
              <a:rPr lang="pt-BR" sz="1200" dirty="0">
                <a:solidFill>
                  <a:schemeClr val="accent6"/>
                </a:solidFill>
              </a:rPr>
              <a:t>{</a:t>
            </a:r>
          </a:p>
          <a:p>
            <a:pPr algn="just"/>
            <a:r>
              <a:rPr lang="pt-BR" sz="1200" dirty="0" err="1">
                <a:solidFill>
                  <a:schemeClr val="accent6"/>
                </a:solidFill>
              </a:rPr>
              <a:t>andarFrente</a:t>
            </a:r>
            <a:r>
              <a:rPr lang="pt-BR" sz="1200" dirty="0">
                <a:solidFill>
                  <a:schemeClr val="accent6"/>
                </a:solidFill>
              </a:rPr>
              <a:t>(200);</a:t>
            </a:r>
          </a:p>
          <a:p>
            <a:pPr algn="just"/>
            <a:r>
              <a:rPr lang="pt-BR" sz="1200" dirty="0" err="1">
                <a:solidFill>
                  <a:schemeClr val="accent6"/>
                </a:solidFill>
              </a:rPr>
              <a:t>int</a:t>
            </a:r>
            <a:r>
              <a:rPr lang="pt-BR" sz="1200" dirty="0">
                <a:solidFill>
                  <a:schemeClr val="accent6"/>
                </a:solidFill>
              </a:rPr>
              <a:t> </a:t>
            </a:r>
            <a:r>
              <a:rPr lang="pt-BR" sz="1200" dirty="0" err="1">
                <a:solidFill>
                  <a:schemeClr val="accent6"/>
                </a:solidFill>
              </a:rPr>
              <a:t>dist</a:t>
            </a:r>
            <a:r>
              <a:rPr lang="pt-BR" sz="1200" dirty="0">
                <a:solidFill>
                  <a:schemeClr val="accent6"/>
                </a:solidFill>
              </a:rPr>
              <a:t> = </a:t>
            </a:r>
            <a:r>
              <a:rPr lang="pt-BR" sz="1200" dirty="0" err="1">
                <a:solidFill>
                  <a:schemeClr val="accent6"/>
                </a:solidFill>
              </a:rPr>
              <a:t>lerDistancia</a:t>
            </a:r>
            <a:r>
              <a:rPr lang="pt-BR" sz="1200" dirty="0">
                <a:solidFill>
                  <a:schemeClr val="accent6"/>
                </a:solidFill>
              </a:rPr>
              <a:t>();</a:t>
            </a:r>
          </a:p>
          <a:p>
            <a:pPr algn="just"/>
            <a:r>
              <a:rPr lang="pt-BR" sz="1200" dirty="0" err="1">
                <a:solidFill>
                  <a:schemeClr val="accent6"/>
                </a:solidFill>
              </a:rPr>
              <a:t>Serial.println</a:t>
            </a:r>
            <a:r>
              <a:rPr lang="pt-BR" sz="1200" dirty="0">
                <a:solidFill>
                  <a:schemeClr val="accent6"/>
                </a:solidFill>
              </a:rPr>
              <a:t>(</a:t>
            </a:r>
            <a:r>
              <a:rPr lang="pt-BR" sz="1200" dirty="0" err="1">
                <a:solidFill>
                  <a:schemeClr val="accent6"/>
                </a:solidFill>
              </a:rPr>
              <a:t>dist</a:t>
            </a:r>
            <a:r>
              <a:rPr lang="pt-BR" sz="1200" dirty="0">
                <a:solidFill>
                  <a:schemeClr val="accent6"/>
                </a:solidFill>
              </a:rPr>
              <a:t>);</a:t>
            </a:r>
          </a:p>
          <a:p>
            <a:pPr algn="just"/>
            <a:r>
              <a:rPr lang="pt-BR" sz="1200" dirty="0" err="1">
                <a:solidFill>
                  <a:schemeClr val="accent6"/>
                </a:solidFill>
              </a:rPr>
              <a:t>while</a:t>
            </a:r>
            <a:r>
              <a:rPr lang="pt-BR" sz="1200" dirty="0">
                <a:solidFill>
                  <a:schemeClr val="accent6"/>
                </a:solidFill>
              </a:rPr>
              <a:t> (</a:t>
            </a:r>
            <a:r>
              <a:rPr lang="pt-BR" sz="1200" dirty="0" err="1">
                <a:solidFill>
                  <a:schemeClr val="accent6"/>
                </a:solidFill>
              </a:rPr>
              <a:t>dist</a:t>
            </a:r>
            <a:r>
              <a:rPr lang="pt-BR" sz="1200" dirty="0">
                <a:solidFill>
                  <a:schemeClr val="accent6"/>
                </a:solidFill>
              </a:rPr>
              <a:t> &lt; 30)</a:t>
            </a:r>
          </a:p>
          <a:p>
            <a:pPr algn="just"/>
            <a:r>
              <a:rPr lang="pt-BR" sz="1200" dirty="0">
                <a:solidFill>
                  <a:schemeClr val="accent6"/>
                </a:solidFill>
              </a:rPr>
              <a:t>{</a:t>
            </a:r>
          </a:p>
          <a:p>
            <a:pPr algn="just"/>
            <a:r>
              <a:rPr lang="pt-BR" sz="1200" dirty="0">
                <a:solidFill>
                  <a:schemeClr val="accent6"/>
                </a:solidFill>
              </a:rPr>
              <a:t>parar(0);</a:t>
            </a:r>
          </a:p>
          <a:p>
            <a:pPr algn="just"/>
            <a:r>
              <a:rPr lang="pt-BR" sz="1200" dirty="0">
                <a:solidFill>
                  <a:schemeClr val="accent6"/>
                </a:solidFill>
              </a:rPr>
              <a:t>buzina();</a:t>
            </a:r>
          </a:p>
        </p:txBody>
      </p:sp>
      <p:sp>
        <p:nvSpPr>
          <p:cNvPr id="11" name="Retângulo 10"/>
          <p:cNvSpPr/>
          <p:nvPr/>
        </p:nvSpPr>
        <p:spPr>
          <a:xfrm>
            <a:off x="1752601" y="311230"/>
            <a:ext cx="7102286" cy="707886"/>
          </a:xfrm>
          <a:prstGeom prst="rect">
            <a:avLst/>
          </a:prstGeom>
        </p:spPr>
        <p:txBody>
          <a:bodyPr wrap="square">
            <a:spAutoFit/>
          </a:bodyPr>
          <a:lstStyle/>
          <a:p>
            <a:r>
              <a:rPr lang="pt-BR" sz="2000" b="1" dirty="0">
                <a:solidFill>
                  <a:srgbClr val="FF0000"/>
                </a:solidFill>
              </a:rPr>
              <a:t>Robô </a:t>
            </a:r>
            <a:r>
              <a:rPr lang="pt-BR" sz="2000" b="1" dirty="0">
                <a:solidFill>
                  <a:schemeClr val="accent6"/>
                </a:solidFill>
              </a:rPr>
              <a:t> que </a:t>
            </a:r>
            <a:r>
              <a:rPr lang="pt-BR" sz="2000" b="1" dirty="0">
                <a:solidFill>
                  <a:schemeClr val="accent1">
                    <a:lumMod val="50000"/>
                  </a:schemeClr>
                </a:solidFill>
              </a:rPr>
              <a:t>Anda , Para , Vira e Segue a Luz</a:t>
            </a:r>
          </a:p>
          <a:p>
            <a:endParaRPr lang="pt-BR" sz="2000" b="1" dirty="0">
              <a:solidFill>
                <a:srgbClr val="FF6600"/>
              </a:solidFill>
            </a:endParaRPr>
          </a:p>
        </p:txBody>
      </p:sp>
    </p:spTree>
    <p:extLst>
      <p:ext uri="{BB962C8B-B14F-4D97-AF65-F5344CB8AC3E}">
        <p14:creationId xmlns:p14="http://schemas.microsoft.com/office/powerpoint/2010/main" val="3117141936"/>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2170697"/>
            <a:ext cx="2971800" cy="1600438"/>
          </a:xfrm>
          <a:prstGeom prst="rect">
            <a:avLst/>
          </a:prstGeom>
        </p:spPr>
        <p:txBody>
          <a:bodyPr wrap="square">
            <a:spAutoFit/>
          </a:bodyPr>
          <a:lstStyle/>
          <a:p>
            <a:pPr algn="just"/>
            <a:r>
              <a:rPr lang="pt-BR" sz="1400" dirty="0"/>
              <a:t>Para realizarmos o experimento serão utilizados os seguintes materiais: três </a:t>
            </a:r>
            <a:r>
              <a:rPr lang="pt-BR" sz="1400" dirty="0" err="1"/>
              <a:t>LEDs</a:t>
            </a:r>
            <a:r>
              <a:rPr lang="pt-BR" sz="1400" dirty="0"/>
              <a:t>, com o ânodo de cada um indo para os pinos digitais 8, 9 e 10, por meio de um resistor de 150 Ω cada e fios de </a:t>
            </a:r>
            <a:r>
              <a:rPr lang="pt-BR" sz="1400" dirty="0" err="1"/>
              <a:t>jumper’s</a:t>
            </a:r>
            <a:r>
              <a:rPr lang="pt-BR" sz="1400" dirty="0"/>
              <a:t>.</a:t>
            </a:r>
          </a:p>
        </p:txBody>
      </p:sp>
      <p:sp>
        <p:nvSpPr>
          <p:cNvPr id="13" name="Retângulo 12"/>
          <p:cNvSpPr/>
          <p:nvPr/>
        </p:nvSpPr>
        <p:spPr>
          <a:xfrm>
            <a:off x="510862" y="1600200"/>
            <a:ext cx="1394138" cy="276999"/>
          </a:xfrm>
          <a:prstGeom prst="rect">
            <a:avLst/>
          </a:prstGeom>
        </p:spPr>
        <p:txBody>
          <a:bodyPr wrap="square">
            <a:spAutoFit/>
          </a:bodyPr>
          <a:lstStyle/>
          <a:p>
            <a:r>
              <a:rPr lang="pt-BR" sz="1200" b="1" dirty="0">
                <a:solidFill>
                  <a:srgbClr val="FF0000"/>
                </a:solidFill>
              </a:rPr>
              <a:t>Semáforo</a:t>
            </a:r>
            <a:endParaRPr lang="pt-BR" sz="1200" b="1" dirty="0">
              <a:solidFill>
                <a:srgbClr val="FF6600"/>
              </a:solidFill>
            </a:endParaRPr>
          </a:p>
        </p:txBody>
      </p:sp>
      <p:sp>
        <p:nvSpPr>
          <p:cNvPr id="15" name="Retângulo 14"/>
          <p:cNvSpPr/>
          <p:nvPr/>
        </p:nvSpPr>
        <p:spPr>
          <a:xfrm>
            <a:off x="2895600" y="1600200"/>
            <a:ext cx="3552437" cy="4508927"/>
          </a:xfrm>
          <a:prstGeom prst="rect">
            <a:avLst/>
          </a:prstGeom>
        </p:spPr>
        <p:txBody>
          <a:bodyPr wrap="square">
            <a:spAutoFit/>
          </a:bodyPr>
          <a:lstStyle/>
          <a:p>
            <a:pPr algn="just"/>
            <a:r>
              <a:rPr lang="pt-BR" sz="1200" dirty="0">
                <a:solidFill>
                  <a:schemeClr val="accent6"/>
                </a:solidFill>
                <a:latin typeface="+mn-lt"/>
              </a:rPr>
              <a:t> </a:t>
            </a:r>
            <a:r>
              <a:rPr lang="pt-BR" sz="1200" dirty="0" err="1">
                <a:solidFill>
                  <a:schemeClr val="accent6"/>
                </a:solidFill>
                <a:latin typeface="+mn-lt"/>
              </a:rPr>
              <a:t>int</a:t>
            </a:r>
            <a:r>
              <a:rPr lang="pt-BR" sz="1200" dirty="0">
                <a:solidFill>
                  <a:schemeClr val="accent6"/>
                </a:solidFill>
                <a:latin typeface="+mn-lt"/>
              </a:rPr>
              <a:t> </a:t>
            </a:r>
            <a:r>
              <a:rPr lang="pt-BR" sz="1200" dirty="0" err="1">
                <a:solidFill>
                  <a:schemeClr val="accent6"/>
                </a:solidFill>
                <a:latin typeface="+mn-lt"/>
              </a:rPr>
              <a:t>ledDelay</a:t>
            </a:r>
            <a:r>
              <a:rPr lang="pt-BR" sz="1200" dirty="0">
                <a:solidFill>
                  <a:schemeClr val="accent6"/>
                </a:solidFill>
                <a:latin typeface="+mn-lt"/>
              </a:rPr>
              <a:t> = 10000; </a:t>
            </a:r>
            <a:r>
              <a:rPr lang="pt-BR" sz="800" dirty="0">
                <a:solidFill>
                  <a:schemeClr val="accent6"/>
                </a:solidFill>
                <a:latin typeface="+mn-lt"/>
              </a:rPr>
              <a:t>// espera entre as alterações</a:t>
            </a:r>
          </a:p>
          <a:p>
            <a:pPr algn="just"/>
            <a:r>
              <a:rPr lang="pt-BR" sz="1200" dirty="0">
                <a:solidFill>
                  <a:schemeClr val="accent6"/>
                </a:solidFill>
                <a:latin typeface="+mn-lt"/>
              </a:rPr>
              <a:t> </a:t>
            </a:r>
            <a:r>
              <a:rPr lang="pt-BR" sz="1200" dirty="0" err="1">
                <a:solidFill>
                  <a:schemeClr val="accent6"/>
                </a:solidFill>
                <a:latin typeface="+mn-lt"/>
              </a:rPr>
              <a:t>int</a:t>
            </a:r>
            <a:r>
              <a:rPr lang="pt-BR" sz="1200" dirty="0">
                <a:solidFill>
                  <a:schemeClr val="accent6"/>
                </a:solidFill>
                <a:latin typeface="+mn-lt"/>
              </a:rPr>
              <a:t> </a:t>
            </a:r>
            <a:r>
              <a:rPr lang="pt-BR" sz="1200" dirty="0" err="1">
                <a:solidFill>
                  <a:schemeClr val="accent6"/>
                </a:solidFill>
                <a:latin typeface="+mn-lt"/>
              </a:rPr>
              <a:t>redPin</a:t>
            </a:r>
            <a:r>
              <a:rPr lang="pt-BR" sz="1200" dirty="0">
                <a:solidFill>
                  <a:schemeClr val="accent6"/>
                </a:solidFill>
                <a:latin typeface="+mn-lt"/>
              </a:rPr>
              <a:t> = 10;  </a:t>
            </a:r>
          </a:p>
          <a:p>
            <a:pPr algn="just"/>
            <a:r>
              <a:rPr lang="pt-BR" sz="1200" dirty="0">
                <a:solidFill>
                  <a:schemeClr val="accent6"/>
                </a:solidFill>
                <a:latin typeface="+mn-lt"/>
              </a:rPr>
              <a:t> </a:t>
            </a:r>
            <a:r>
              <a:rPr lang="pt-BR" sz="1200" dirty="0" err="1">
                <a:solidFill>
                  <a:schemeClr val="accent6"/>
                </a:solidFill>
                <a:latin typeface="+mn-lt"/>
              </a:rPr>
              <a:t>int</a:t>
            </a:r>
            <a:r>
              <a:rPr lang="pt-BR" sz="1200" dirty="0">
                <a:solidFill>
                  <a:schemeClr val="accent6"/>
                </a:solidFill>
                <a:latin typeface="+mn-lt"/>
              </a:rPr>
              <a:t> </a:t>
            </a:r>
            <a:r>
              <a:rPr lang="pt-BR" sz="1200" dirty="0" err="1">
                <a:solidFill>
                  <a:schemeClr val="accent6"/>
                </a:solidFill>
                <a:latin typeface="+mn-lt"/>
              </a:rPr>
              <a:t>yellowPin</a:t>
            </a:r>
            <a:r>
              <a:rPr lang="pt-BR" sz="1200" dirty="0">
                <a:solidFill>
                  <a:schemeClr val="accent6"/>
                </a:solidFill>
                <a:latin typeface="+mn-lt"/>
              </a:rPr>
              <a:t> = 9;</a:t>
            </a:r>
          </a:p>
          <a:p>
            <a:pPr algn="just"/>
            <a:r>
              <a:rPr lang="pt-BR" sz="1200" dirty="0">
                <a:solidFill>
                  <a:schemeClr val="accent6"/>
                </a:solidFill>
                <a:latin typeface="+mn-lt"/>
              </a:rPr>
              <a:t> </a:t>
            </a:r>
            <a:r>
              <a:rPr lang="pt-BR" sz="1200" dirty="0" err="1">
                <a:solidFill>
                  <a:schemeClr val="accent6"/>
                </a:solidFill>
                <a:latin typeface="+mn-lt"/>
              </a:rPr>
              <a:t>int</a:t>
            </a:r>
            <a:r>
              <a:rPr lang="pt-BR" sz="1200" dirty="0">
                <a:solidFill>
                  <a:schemeClr val="accent6"/>
                </a:solidFill>
                <a:latin typeface="+mn-lt"/>
              </a:rPr>
              <a:t> </a:t>
            </a:r>
            <a:r>
              <a:rPr lang="pt-BR" sz="1200" dirty="0" err="1">
                <a:solidFill>
                  <a:schemeClr val="accent6"/>
                </a:solidFill>
                <a:latin typeface="+mn-lt"/>
              </a:rPr>
              <a:t>greenPin</a:t>
            </a:r>
            <a:r>
              <a:rPr lang="pt-BR" sz="1200" dirty="0">
                <a:solidFill>
                  <a:schemeClr val="accent6"/>
                </a:solidFill>
                <a:latin typeface="+mn-lt"/>
              </a:rPr>
              <a:t> = 8;</a:t>
            </a:r>
          </a:p>
          <a:p>
            <a:pPr algn="just"/>
            <a:r>
              <a:rPr lang="pt-BR" sz="1200" dirty="0">
                <a:solidFill>
                  <a:schemeClr val="accent6"/>
                </a:solidFill>
                <a:latin typeface="+mn-lt"/>
              </a:rPr>
              <a:t> </a:t>
            </a:r>
            <a:r>
              <a:rPr lang="pt-BR" sz="1200" dirty="0" err="1">
                <a:solidFill>
                  <a:schemeClr val="accent6"/>
                </a:solidFill>
                <a:latin typeface="+mn-lt"/>
              </a:rPr>
              <a:t>void</a:t>
            </a:r>
            <a:r>
              <a:rPr lang="pt-BR" sz="1200" dirty="0">
                <a:solidFill>
                  <a:schemeClr val="accent6"/>
                </a:solidFill>
                <a:latin typeface="+mn-lt"/>
              </a:rPr>
              <a:t> setup() { </a:t>
            </a:r>
          </a:p>
          <a:p>
            <a:pPr algn="just"/>
            <a:r>
              <a:rPr lang="pt-BR" sz="1200" dirty="0">
                <a:solidFill>
                  <a:schemeClr val="accent6"/>
                </a:solidFill>
                <a:latin typeface="+mn-lt"/>
              </a:rPr>
              <a:t> </a:t>
            </a:r>
            <a:r>
              <a:rPr lang="pt-BR" sz="1200" dirty="0" err="1">
                <a:solidFill>
                  <a:schemeClr val="accent6"/>
                </a:solidFill>
                <a:latin typeface="+mn-lt"/>
              </a:rPr>
              <a:t>pinMode</a:t>
            </a:r>
            <a:r>
              <a:rPr lang="pt-BR" sz="1200" dirty="0">
                <a:solidFill>
                  <a:schemeClr val="accent6"/>
                </a:solidFill>
                <a:latin typeface="+mn-lt"/>
              </a:rPr>
              <a:t>(</a:t>
            </a:r>
            <a:r>
              <a:rPr lang="pt-BR" sz="1200" dirty="0" err="1">
                <a:solidFill>
                  <a:schemeClr val="accent6"/>
                </a:solidFill>
                <a:latin typeface="+mn-lt"/>
              </a:rPr>
              <a:t>redPin</a:t>
            </a:r>
            <a:r>
              <a:rPr lang="pt-BR" sz="1200" dirty="0">
                <a:solidFill>
                  <a:schemeClr val="accent6"/>
                </a:solidFill>
                <a:latin typeface="+mn-lt"/>
              </a:rPr>
              <a:t>, OUTPUT);    </a:t>
            </a:r>
          </a:p>
          <a:p>
            <a:pPr algn="just"/>
            <a:r>
              <a:rPr lang="pt-BR" sz="1200" dirty="0">
                <a:solidFill>
                  <a:schemeClr val="accent6"/>
                </a:solidFill>
                <a:latin typeface="+mn-lt"/>
              </a:rPr>
              <a:t> </a:t>
            </a:r>
            <a:r>
              <a:rPr lang="pt-BR" sz="1200" dirty="0" err="1">
                <a:solidFill>
                  <a:schemeClr val="accent6"/>
                </a:solidFill>
                <a:latin typeface="+mn-lt"/>
              </a:rPr>
              <a:t>pinMode</a:t>
            </a:r>
            <a:r>
              <a:rPr lang="pt-BR" sz="1200" dirty="0">
                <a:solidFill>
                  <a:schemeClr val="accent6"/>
                </a:solidFill>
                <a:latin typeface="+mn-lt"/>
              </a:rPr>
              <a:t>(</a:t>
            </a:r>
            <a:r>
              <a:rPr lang="pt-BR" sz="1200" dirty="0" err="1">
                <a:solidFill>
                  <a:schemeClr val="accent6"/>
                </a:solidFill>
                <a:latin typeface="+mn-lt"/>
              </a:rPr>
              <a:t>yellowPin</a:t>
            </a:r>
            <a:r>
              <a:rPr lang="pt-BR" sz="1200" dirty="0">
                <a:solidFill>
                  <a:schemeClr val="accent6"/>
                </a:solidFill>
                <a:latin typeface="+mn-lt"/>
              </a:rPr>
              <a:t>, OUTPUT); </a:t>
            </a:r>
          </a:p>
          <a:p>
            <a:pPr algn="just"/>
            <a:r>
              <a:rPr lang="pt-BR" sz="1200" dirty="0">
                <a:solidFill>
                  <a:schemeClr val="accent6"/>
                </a:solidFill>
                <a:latin typeface="+mn-lt"/>
              </a:rPr>
              <a:t> </a:t>
            </a:r>
            <a:r>
              <a:rPr lang="pt-BR" sz="1200" dirty="0" err="1">
                <a:solidFill>
                  <a:schemeClr val="accent6"/>
                </a:solidFill>
                <a:latin typeface="+mn-lt"/>
              </a:rPr>
              <a:t>pinMode</a:t>
            </a:r>
            <a:r>
              <a:rPr lang="pt-BR" sz="1200" dirty="0">
                <a:solidFill>
                  <a:schemeClr val="accent6"/>
                </a:solidFill>
                <a:latin typeface="+mn-lt"/>
              </a:rPr>
              <a:t>(</a:t>
            </a:r>
            <a:r>
              <a:rPr lang="pt-BR" sz="1200" dirty="0" err="1">
                <a:solidFill>
                  <a:schemeClr val="accent6"/>
                </a:solidFill>
                <a:latin typeface="+mn-lt"/>
              </a:rPr>
              <a:t>greenPin</a:t>
            </a:r>
            <a:r>
              <a:rPr lang="pt-BR" sz="1200" dirty="0">
                <a:solidFill>
                  <a:schemeClr val="accent6"/>
                </a:solidFill>
                <a:latin typeface="+mn-lt"/>
              </a:rPr>
              <a:t>, OUTPUT);</a:t>
            </a:r>
          </a:p>
          <a:p>
            <a:pPr algn="just"/>
            <a:r>
              <a:rPr lang="pt-BR" sz="1200" dirty="0">
                <a:solidFill>
                  <a:schemeClr val="accent6"/>
                </a:solidFill>
                <a:latin typeface="+mn-lt"/>
              </a:rPr>
              <a:t> }</a:t>
            </a:r>
          </a:p>
          <a:p>
            <a:pPr algn="just"/>
            <a:r>
              <a:rPr lang="pt-BR" sz="1200" dirty="0" err="1">
                <a:solidFill>
                  <a:schemeClr val="accent6"/>
                </a:solidFill>
                <a:latin typeface="+mn-lt"/>
              </a:rPr>
              <a:t>void</a:t>
            </a:r>
            <a:r>
              <a:rPr lang="pt-BR" sz="1200" dirty="0">
                <a:solidFill>
                  <a:schemeClr val="accent6"/>
                </a:solidFill>
                <a:latin typeface="+mn-lt"/>
              </a:rPr>
              <a:t> loop() {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redPin</a:t>
            </a:r>
            <a:r>
              <a:rPr lang="pt-BR" sz="1200" dirty="0">
                <a:solidFill>
                  <a:schemeClr val="accent6"/>
                </a:solidFill>
                <a:latin typeface="+mn-lt"/>
              </a:rPr>
              <a:t>, HIGH); </a:t>
            </a:r>
            <a:r>
              <a:rPr lang="pt-BR" sz="1100" dirty="0">
                <a:solidFill>
                  <a:schemeClr val="accent6"/>
                </a:solidFill>
                <a:latin typeface="+mn-lt"/>
              </a:rPr>
              <a:t>// acende a luz vermelha</a:t>
            </a:r>
          </a:p>
          <a:p>
            <a:pPr algn="just"/>
            <a:r>
              <a:rPr lang="pt-BR" sz="1200" dirty="0" err="1">
                <a:solidFill>
                  <a:schemeClr val="accent6"/>
                </a:solidFill>
                <a:latin typeface="+mn-lt"/>
              </a:rPr>
              <a:t>delay</a:t>
            </a:r>
            <a:r>
              <a:rPr lang="pt-BR" sz="1200" dirty="0">
                <a:solidFill>
                  <a:schemeClr val="accent6"/>
                </a:solidFill>
                <a:latin typeface="+mn-lt"/>
              </a:rPr>
              <a:t>(</a:t>
            </a:r>
            <a:r>
              <a:rPr lang="pt-BR" sz="1200" dirty="0" err="1">
                <a:solidFill>
                  <a:schemeClr val="accent6"/>
                </a:solidFill>
                <a:latin typeface="+mn-lt"/>
              </a:rPr>
              <a:t>ledDelay</a:t>
            </a:r>
            <a:r>
              <a:rPr lang="pt-BR" sz="1200" dirty="0">
                <a:solidFill>
                  <a:schemeClr val="accent6"/>
                </a:solidFill>
                <a:latin typeface="+mn-lt"/>
              </a:rPr>
              <a:t>); </a:t>
            </a:r>
            <a:r>
              <a:rPr lang="pt-BR" sz="1100" dirty="0">
                <a:solidFill>
                  <a:schemeClr val="accent6"/>
                </a:solidFill>
                <a:latin typeface="+mn-lt"/>
              </a:rPr>
              <a:t>// espera 5 segundos</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yellowPin</a:t>
            </a:r>
            <a:r>
              <a:rPr lang="pt-BR" sz="1200" dirty="0">
                <a:solidFill>
                  <a:schemeClr val="accent6"/>
                </a:solidFill>
                <a:latin typeface="+mn-lt"/>
              </a:rPr>
              <a:t>, HIGH); </a:t>
            </a:r>
            <a:r>
              <a:rPr lang="pt-BR" sz="1100" dirty="0">
                <a:solidFill>
                  <a:schemeClr val="accent6"/>
                </a:solidFill>
                <a:latin typeface="+mn-lt"/>
              </a:rPr>
              <a:t>// acende a luz amarela</a:t>
            </a:r>
          </a:p>
          <a:p>
            <a:pPr algn="just"/>
            <a:r>
              <a:rPr lang="pt-BR" sz="1200" dirty="0" err="1">
                <a:solidFill>
                  <a:schemeClr val="accent6"/>
                </a:solidFill>
                <a:latin typeface="+mn-lt"/>
              </a:rPr>
              <a:t>delay</a:t>
            </a:r>
            <a:r>
              <a:rPr lang="pt-BR" sz="1200" dirty="0">
                <a:solidFill>
                  <a:schemeClr val="accent6"/>
                </a:solidFill>
                <a:latin typeface="+mn-lt"/>
              </a:rPr>
              <a:t>(2000); </a:t>
            </a:r>
            <a:r>
              <a:rPr lang="pt-BR" sz="1100" dirty="0">
                <a:solidFill>
                  <a:schemeClr val="accent6"/>
                </a:solidFill>
                <a:latin typeface="+mn-lt"/>
              </a:rPr>
              <a:t>// espera 2 segundos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greenPin</a:t>
            </a:r>
            <a:r>
              <a:rPr lang="pt-BR" sz="1200" dirty="0">
                <a:solidFill>
                  <a:schemeClr val="accent6"/>
                </a:solidFill>
                <a:latin typeface="+mn-lt"/>
              </a:rPr>
              <a:t>, HIGH); </a:t>
            </a:r>
            <a:r>
              <a:rPr lang="pt-BR" sz="1100" dirty="0">
                <a:solidFill>
                  <a:schemeClr val="accent6"/>
                </a:solidFill>
                <a:latin typeface="+mn-lt"/>
              </a:rPr>
              <a:t>// acende a luz verde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redPin</a:t>
            </a:r>
            <a:r>
              <a:rPr lang="pt-BR" sz="1200" dirty="0">
                <a:solidFill>
                  <a:schemeClr val="accent6"/>
                </a:solidFill>
                <a:latin typeface="+mn-lt"/>
              </a:rPr>
              <a:t>, LOW); </a:t>
            </a:r>
            <a:r>
              <a:rPr lang="pt-BR" sz="1100" dirty="0">
                <a:solidFill>
                  <a:schemeClr val="accent6"/>
                </a:solidFill>
                <a:latin typeface="+mn-lt"/>
              </a:rPr>
              <a:t>// apaga a luz vermelha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yellowPin</a:t>
            </a:r>
            <a:r>
              <a:rPr lang="pt-BR" sz="1200" dirty="0">
                <a:solidFill>
                  <a:schemeClr val="accent6"/>
                </a:solidFill>
                <a:latin typeface="+mn-lt"/>
              </a:rPr>
              <a:t>, LOW); </a:t>
            </a:r>
            <a:r>
              <a:rPr lang="pt-BR" sz="1100" dirty="0">
                <a:solidFill>
                  <a:schemeClr val="accent6"/>
                </a:solidFill>
                <a:latin typeface="+mn-lt"/>
              </a:rPr>
              <a:t>// apaga a luz amarela </a:t>
            </a:r>
          </a:p>
          <a:p>
            <a:pPr algn="just"/>
            <a:r>
              <a:rPr lang="pt-BR" sz="1200" dirty="0" err="1">
                <a:solidFill>
                  <a:schemeClr val="accent6"/>
                </a:solidFill>
                <a:latin typeface="+mn-lt"/>
              </a:rPr>
              <a:t>delay</a:t>
            </a:r>
            <a:r>
              <a:rPr lang="pt-BR" sz="1200" dirty="0">
                <a:solidFill>
                  <a:schemeClr val="accent6"/>
                </a:solidFill>
                <a:latin typeface="+mn-lt"/>
              </a:rPr>
              <a:t>(</a:t>
            </a:r>
            <a:r>
              <a:rPr lang="pt-BR" sz="1200" dirty="0" err="1">
                <a:solidFill>
                  <a:schemeClr val="accent6"/>
                </a:solidFill>
                <a:latin typeface="+mn-lt"/>
              </a:rPr>
              <a:t>ledDelay</a:t>
            </a:r>
            <a:r>
              <a:rPr lang="pt-BR" sz="1200" dirty="0">
                <a:solidFill>
                  <a:schemeClr val="accent6"/>
                </a:solidFill>
                <a:latin typeface="+mn-lt"/>
              </a:rPr>
              <a:t>); // espera </a:t>
            </a:r>
            <a:r>
              <a:rPr lang="pt-BR" sz="1200" dirty="0" err="1">
                <a:solidFill>
                  <a:schemeClr val="accent6"/>
                </a:solidFill>
                <a:latin typeface="+mn-lt"/>
              </a:rPr>
              <a:t>ledDelay</a:t>
            </a:r>
            <a:r>
              <a:rPr lang="pt-BR" sz="1200" dirty="0">
                <a:solidFill>
                  <a:schemeClr val="accent6"/>
                </a:solidFill>
                <a:latin typeface="+mn-lt"/>
              </a:rPr>
              <a:t> milissegundos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yellowPin</a:t>
            </a:r>
            <a:r>
              <a:rPr lang="pt-BR" sz="1200" dirty="0">
                <a:solidFill>
                  <a:schemeClr val="accent6"/>
                </a:solidFill>
                <a:latin typeface="+mn-lt"/>
              </a:rPr>
              <a:t>, HIGH); </a:t>
            </a:r>
            <a:r>
              <a:rPr lang="pt-BR" sz="1100" dirty="0">
                <a:solidFill>
                  <a:schemeClr val="accent6"/>
                </a:solidFill>
                <a:latin typeface="+mn-lt"/>
              </a:rPr>
              <a:t>// acende a luz amarela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greenPin</a:t>
            </a:r>
            <a:r>
              <a:rPr lang="pt-BR" sz="1200" dirty="0">
                <a:solidFill>
                  <a:schemeClr val="accent6"/>
                </a:solidFill>
                <a:latin typeface="+mn-lt"/>
              </a:rPr>
              <a:t>, LOW</a:t>
            </a:r>
            <a:r>
              <a:rPr lang="pt-BR" sz="1100" dirty="0">
                <a:solidFill>
                  <a:schemeClr val="accent6"/>
                </a:solidFill>
                <a:latin typeface="+mn-lt"/>
              </a:rPr>
              <a:t>); // apaga a luz verde </a:t>
            </a:r>
          </a:p>
          <a:p>
            <a:pPr algn="just"/>
            <a:r>
              <a:rPr lang="pt-BR" sz="1200" dirty="0" err="1">
                <a:solidFill>
                  <a:schemeClr val="accent6"/>
                </a:solidFill>
                <a:latin typeface="+mn-lt"/>
              </a:rPr>
              <a:t>delay</a:t>
            </a:r>
            <a:r>
              <a:rPr lang="pt-BR" sz="1200" dirty="0">
                <a:solidFill>
                  <a:schemeClr val="accent6"/>
                </a:solidFill>
                <a:latin typeface="+mn-lt"/>
              </a:rPr>
              <a:t>(2000); // espera 2 segundos </a:t>
            </a:r>
          </a:p>
          <a:p>
            <a:pPr algn="just"/>
            <a:r>
              <a:rPr lang="pt-BR" sz="1200" dirty="0" err="1">
                <a:solidFill>
                  <a:schemeClr val="accent6"/>
                </a:solidFill>
                <a:latin typeface="+mn-lt"/>
              </a:rPr>
              <a:t>digitalWrite</a:t>
            </a:r>
            <a:r>
              <a:rPr lang="pt-BR" sz="1200" dirty="0">
                <a:solidFill>
                  <a:schemeClr val="accent6"/>
                </a:solidFill>
                <a:latin typeface="+mn-lt"/>
              </a:rPr>
              <a:t>(</a:t>
            </a:r>
            <a:r>
              <a:rPr lang="pt-BR" sz="1200" dirty="0" err="1">
                <a:solidFill>
                  <a:schemeClr val="accent6"/>
                </a:solidFill>
                <a:latin typeface="+mn-lt"/>
              </a:rPr>
              <a:t>yellowPin</a:t>
            </a:r>
            <a:r>
              <a:rPr lang="pt-BR" sz="1200" dirty="0">
                <a:solidFill>
                  <a:schemeClr val="accent6"/>
                </a:solidFill>
                <a:latin typeface="+mn-lt"/>
              </a:rPr>
              <a:t>, LOW); </a:t>
            </a:r>
            <a:r>
              <a:rPr lang="pt-BR" sz="1100" dirty="0">
                <a:solidFill>
                  <a:schemeClr val="accent6"/>
                </a:solidFill>
                <a:latin typeface="+mn-lt"/>
              </a:rPr>
              <a:t>// apaga a luz amarela </a:t>
            </a:r>
          </a:p>
          <a:p>
            <a:pPr algn="just"/>
            <a:r>
              <a:rPr lang="pt-BR" sz="1100" dirty="0">
                <a:solidFill>
                  <a:schemeClr val="accent6"/>
                </a:solidFill>
                <a:latin typeface="+mn-lt"/>
              </a:rPr>
              <a:t>               // agora nosso loop se repete</a:t>
            </a:r>
          </a:p>
          <a:p>
            <a:pPr algn="just"/>
            <a:r>
              <a:rPr lang="pt-BR" sz="1200" dirty="0">
                <a:solidFill>
                  <a:schemeClr val="accent6"/>
                </a:solidFill>
                <a:latin typeface="+mn-lt"/>
              </a:rPr>
              <a:t> }</a:t>
            </a:r>
          </a:p>
        </p:txBody>
      </p:sp>
      <p:sp>
        <p:nvSpPr>
          <p:cNvPr id="11" name="Retângulo 10"/>
          <p:cNvSpPr/>
          <p:nvPr/>
        </p:nvSpPr>
        <p:spPr>
          <a:xfrm>
            <a:off x="1752600" y="278981"/>
            <a:ext cx="1447800" cy="400110"/>
          </a:xfrm>
          <a:prstGeom prst="rect">
            <a:avLst/>
          </a:prstGeom>
        </p:spPr>
        <p:txBody>
          <a:bodyPr wrap="square">
            <a:spAutoFit/>
          </a:bodyPr>
          <a:lstStyle/>
          <a:p>
            <a:r>
              <a:rPr lang="pt-BR" sz="2000" b="1" dirty="0">
                <a:solidFill>
                  <a:srgbClr val="FF0000"/>
                </a:solidFill>
              </a:rPr>
              <a:t>Semáforo</a:t>
            </a:r>
            <a:endParaRPr lang="pt-BR" sz="2000" b="1" dirty="0">
              <a:solidFill>
                <a:srgbClr val="FF6600"/>
              </a:solidFill>
            </a:endParaRPr>
          </a:p>
        </p:txBody>
      </p:sp>
      <p:pic>
        <p:nvPicPr>
          <p:cNvPr id="2" name="Imagem 1"/>
          <p:cNvPicPr>
            <a:picLocks noChangeAspect="1"/>
          </p:cNvPicPr>
          <p:nvPr/>
        </p:nvPicPr>
        <p:blipFill>
          <a:blip r:embed="rId2"/>
          <a:stretch>
            <a:fillRect/>
          </a:stretch>
        </p:blipFill>
        <p:spPr>
          <a:xfrm>
            <a:off x="6172200" y="1877199"/>
            <a:ext cx="2857500" cy="1495425"/>
          </a:xfrm>
          <a:prstGeom prst="rect">
            <a:avLst/>
          </a:prstGeom>
        </p:spPr>
      </p:pic>
      <p:pic>
        <p:nvPicPr>
          <p:cNvPr id="3" name="Imagem 2"/>
          <p:cNvPicPr>
            <a:picLocks noChangeAspect="1"/>
          </p:cNvPicPr>
          <p:nvPr/>
        </p:nvPicPr>
        <p:blipFill>
          <a:blip r:embed="rId3"/>
          <a:stretch>
            <a:fillRect/>
          </a:stretch>
        </p:blipFill>
        <p:spPr>
          <a:xfrm>
            <a:off x="6629400" y="3882372"/>
            <a:ext cx="1752600" cy="1285875"/>
          </a:xfrm>
          <a:prstGeom prst="rect">
            <a:avLst/>
          </a:prstGeom>
        </p:spPr>
      </p:pic>
    </p:spTree>
    <p:extLst>
      <p:ext uri="{BB962C8B-B14F-4D97-AF65-F5344CB8AC3E}">
        <p14:creationId xmlns:p14="http://schemas.microsoft.com/office/powerpoint/2010/main" val="132445702"/>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2170697"/>
            <a:ext cx="2971800" cy="2462213"/>
          </a:xfrm>
          <a:prstGeom prst="rect">
            <a:avLst/>
          </a:prstGeom>
        </p:spPr>
        <p:txBody>
          <a:bodyPr wrap="square">
            <a:spAutoFit/>
          </a:bodyPr>
          <a:lstStyle/>
          <a:p>
            <a:pPr algn="just"/>
            <a:r>
              <a:rPr lang="pt-BR" sz="1400" dirty="0"/>
              <a:t>Para realizarmos o experimento serão utilizados os seguintes materiais: 2 </a:t>
            </a:r>
            <a:r>
              <a:rPr lang="pt-BR" sz="1400" dirty="0" err="1"/>
              <a:t>LEDs</a:t>
            </a:r>
            <a:r>
              <a:rPr lang="pt-BR" sz="1400" dirty="0"/>
              <a:t>, vermelhos difusos, LED amarelo difuso, 2 </a:t>
            </a:r>
            <a:r>
              <a:rPr lang="pt-BR" sz="1400" dirty="0" err="1"/>
              <a:t>LEDs</a:t>
            </a:r>
            <a:r>
              <a:rPr lang="pt-BR" sz="1400" dirty="0"/>
              <a:t> verdes difusos, Resistor de 150 ohms, 4 resistores e Botão.</a:t>
            </a:r>
          </a:p>
          <a:p>
            <a:pPr algn="just"/>
            <a:r>
              <a:rPr lang="pt-BR" sz="1400" dirty="0"/>
              <a:t>Sua função será, incluir um farol de pedestre e um </a:t>
            </a:r>
            <a:r>
              <a:rPr lang="pt-BR" sz="1400" dirty="0" err="1"/>
              <a:t>botao</a:t>
            </a:r>
            <a:r>
              <a:rPr lang="pt-BR" sz="1400" dirty="0"/>
              <a:t>, que será pressionado pelos pedestres para solicitar a travessia da rua.</a:t>
            </a:r>
          </a:p>
          <a:p>
            <a:pPr algn="just"/>
            <a:endParaRPr lang="pt-BR" sz="1400" dirty="0"/>
          </a:p>
        </p:txBody>
      </p:sp>
      <p:sp>
        <p:nvSpPr>
          <p:cNvPr id="13" name="Retângulo 12"/>
          <p:cNvSpPr/>
          <p:nvPr/>
        </p:nvSpPr>
        <p:spPr>
          <a:xfrm>
            <a:off x="510862" y="1600200"/>
            <a:ext cx="2079938" cy="276999"/>
          </a:xfrm>
          <a:prstGeom prst="rect">
            <a:avLst/>
          </a:prstGeom>
        </p:spPr>
        <p:txBody>
          <a:bodyPr wrap="square">
            <a:spAutoFit/>
          </a:bodyPr>
          <a:lstStyle/>
          <a:p>
            <a:r>
              <a:rPr lang="pt-BR" sz="1200" b="1" dirty="0">
                <a:solidFill>
                  <a:srgbClr val="FF0000"/>
                </a:solidFill>
              </a:rPr>
              <a:t>Semáforo </a:t>
            </a:r>
            <a:r>
              <a:rPr lang="pt-BR" sz="1200" b="1" dirty="0">
                <a:solidFill>
                  <a:schemeClr val="accent1">
                    <a:lumMod val="50000"/>
                  </a:schemeClr>
                </a:solidFill>
              </a:rPr>
              <a:t>Interativo</a:t>
            </a:r>
          </a:p>
        </p:txBody>
      </p:sp>
      <p:sp>
        <p:nvSpPr>
          <p:cNvPr id="11" name="Retângulo 10"/>
          <p:cNvSpPr/>
          <p:nvPr/>
        </p:nvSpPr>
        <p:spPr>
          <a:xfrm>
            <a:off x="1752600" y="278981"/>
            <a:ext cx="2895600" cy="400110"/>
          </a:xfrm>
          <a:prstGeom prst="rect">
            <a:avLst/>
          </a:prstGeom>
        </p:spPr>
        <p:txBody>
          <a:bodyPr wrap="square">
            <a:spAutoFit/>
          </a:bodyPr>
          <a:lstStyle/>
          <a:p>
            <a:r>
              <a:rPr lang="pt-BR" sz="2000" b="1" dirty="0">
                <a:solidFill>
                  <a:srgbClr val="FF0000"/>
                </a:solidFill>
              </a:rPr>
              <a:t>Semáforo </a:t>
            </a:r>
            <a:r>
              <a:rPr lang="pt-BR" sz="2000" b="1" dirty="0">
                <a:solidFill>
                  <a:schemeClr val="accent6"/>
                </a:solidFill>
              </a:rPr>
              <a:t>Interativo</a:t>
            </a:r>
          </a:p>
        </p:txBody>
      </p:sp>
      <p:pic>
        <p:nvPicPr>
          <p:cNvPr id="3" name="Imagem 2"/>
          <p:cNvPicPr>
            <a:picLocks noChangeAspect="1"/>
          </p:cNvPicPr>
          <p:nvPr/>
        </p:nvPicPr>
        <p:blipFill>
          <a:blip r:embed="rId2"/>
          <a:stretch>
            <a:fillRect/>
          </a:stretch>
        </p:blipFill>
        <p:spPr>
          <a:xfrm>
            <a:off x="510862" y="4838641"/>
            <a:ext cx="1752600" cy="1285875"/>
          </a:xfrm>
          <a:prstGeom prst="rect">
            <a:avLst/>
          </a:prstGeom>
        </p:spPr>
      </p:pic>
      <p:pic>
        <p:nvPicPr>
          <p:cNvPr id="4" name="Imagem 3"/>
          <p:cNvPicPr>
            <a:picLocks noChangeAspect="1"/>
          </p:cNvPicPr>
          <p:nvPr/>
        </p:nvPicPr>
        <p:blipFill>
          <a:blip r:embed="rId3"/>
          <a:stretch>
            <a:fillRect/>
          </a:stretch>
        </p:blipFill>
        <p:spPr>
          <a:xfrm>
            <a:off x="3581400" y="1887590"/>
            <a:ext cx="5305938" cy="4256809"/>
          </a:xfrm>
          <a:prstGeom prst="rect">
            <a:avLst/>
          </a:prstGeom>
        </p:spPr>
      </p:pic>
    </p:spTree>
    <p:extLst>
      <p:ext uri="{BB962C8B-B14F-4D97-AF65-F5344CB8AC3E}">
        <p14:creationId xmlns:p14="http://schemas.microsoft.com/office/powerpoint/2010/main" val="2562256962"/>
      </p:ext>
    </p:extLst>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p:cNvSpPr/>
          <p:nvPr/>
        </p:nvSpPr>
        <p:spPr>
          <a:xfrm>
            <a:off x="533400" y="1600200"/>
            <a:ext cx="3552437" cy="4570482"/>
          </a:xfrm>
          <a:prstGeom prst="rect">
            <a:avLst/>
          </a:prstGeom>
        </p:spPr>
        <p:txBody>
          <a:bodyPr wrap="square">
            <a:spAutoFit/>
          </a:bodyPr>
          <a:lstStyle/>
          <a:p>
            <a:r>
              <a:rPr lang="pt-BR" sz="1100" dirty="0">
                <a:solidFill>
                  <a:schemeClr val="accent6"/>
                </a:solidFill>
                <a:latin typeface="+mn-lt"/>
              </a:rPr>
              <a:t> </a:t>
            </a:r>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carRed</a:t>
            </a:r>
            <a:r>
              <a:rPr lang="pt-BR" sz="1100" dirty="0">
                <a:solidFill>
                  <a:schemeClr val="accent6"/>
                </a:solidFill>
                <a:latin typeface="+mn-lt"/>
              </a:rPr>
              <a:t> = 12; </a:t>
            </a:r>
            <a:r>
              <a:rPr lang="pt-BR" sz="800" dirty="0">
                <a:solidFill>
                  <a:schemeClr val="accent6"/>
                </a:solidFill>
                <a:latin typeface="+mn-lt"/>
              </a:rPr>
              <a:t>// estabelece o semáforo para carros</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carYellow</a:t>
            </a:r>
            <a:r>
              <a:rPr lang="pt-BR" sz="1100" dirty="0">
                <a:solidFill>
                  <a:schemeClr val="accent6"/>
                </a:solidFill>
                <a:latin typeface="+mn-lt"/>
              </a:rPr>
              <a:t> = 11;</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carGreen</a:t>
            </a:r>
            <a:r>
              <a:rPr lang="pt-BR" sz="1100" dirty="0">
                <a:solidFill>
                  <a:schemeClr val="accent6"/>
                </a:solidFill>
                <a:latin typeface="+mn-lt"/>
              </a:rPr>
              <a:t> = 10;</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pedRed</a:t>
            </a:r>
            <a:r>
              <a:rPr lang="pt-BR" sz="1100" dirty="0">
                <a:solidFill>
                  <a:schemeClr val="accent6"/>
                </a:solidFill>
                <a:latin typeface="+mn-lt"/>
              </a:rPr>
              <a:t> = 9; </a:t>
            </a:r>
            <a:r>
              <a:rPr lang="pt-BR" sz="800" dirty="0">
                <a:solidFill>
                  <a:schemeClr val="accent6"/>
                </a:solidFill>
                <a:latin typeface="+mn-lt"/>
              </a:rPr>
              <a:t>// estabelece o semáforo para pedestres</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pedGreen</a:t>
            </a:r>
            <a:r>
              <a:rPr lang="pt-BR" sz="1100" dirty="0">
                <a:solidFill>
                  <a:schemeClr val="accent6"/>
                </a:solidFill>
                <a:latin typeface="+mn-lt"/>
              </a:rPr>
              <a:t> = 8;</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button</a:t>
            </a:r>
            <a:r>
              <a:rPr lang="pt-BR" sz="1100" dirty="0">
                <a:solidFill>
                  <a:schemeClr val="accent6"/>
                </a:solidFill>
                <a:latin typeface="+mn-lt"/>
              </a:rPr>
              <a:t> = 2; </a:t>
            </a:r>
            <a:r>
              <a:rPr lang="pt-BR" sz="800" dirty="0">
                <a:solidFill>
                  <a:schemeClr val="accent6"/>
                </a:solidFill>
                <a:latin typeface="+mn-lt"/>
              </a:rPr>
              <a:t>// pino do botão</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crossTime</a:t>
            </a:r>
            <a:r>
              <a:rPr lang="pt-BR" sz="1100" dirty="0">
                <a:solidFill>
                  <a:schemeClr val="accent6"/>
                </a:solidFill>
                <a:latin typeface="+mn-lt"/>
              </a:rPr>
              <a:t> = 5000; </a:t>
            </a:r>
            <a:r>
              <a:rPr lang="pt-BR" sz="800" dirty="0">
                <a:solidFill>
                  <a:schemeClr val="accent6"/>
                </a:solidFill>
                <a:latin typeface="+mn-lt"/>
              </a:rPr>
              <a:t>// tempo para que os pedestres atravessem</a:t>
            </a:r>
          </a:p>
          <a:p>
            <a:r>
              <a:rPr lang="pt-BR" sz="1100" dirty="0" err="1">
                <a:solidFill>
                  <a:schemeClr val="accent6"/>
                </a:solidFill>
                <a:latin typeface="+mn-lt"/>
              </a:rPr>
              <a:t>unsigned</a:t>
            </a:r>
            <a:r>
              <a:rPr lang="pt-BR" sz="1100" dirty="0">
                <a:solidFill>
                  <a:schemeClr val="accent6"/>
                </a:solidFill>
                <a:latin typeface="+mn-lt"/>
              </a:rPr>
              <a:t> </a:t>
            </a:r>
            <a:r>
              <a:rPr lang="pt-BR" sz="1100" dirty="0" err="1">
                <a:solidFill>
                  <a:schemeClr val="accent6"/>
                </a:solidFill>
                <a:latin typeface="+mn-lt"/>
              </a:rPr>
              <a:t>long</a:t>
            </a:r>
            <a:r>
              <a:rPr lang="pt-BR" sz="1100" dirty="0">
                <a:solidFill>
                  <a:schemeClr val="accent6"/>
                </a:solidFill>
                <a:latin typeface="+mn-lt"/>
              </a:rPr>
              <a:t> </a:t>
            </a:r>
            <a:r>
              <a:rPr lang="pt-BR" sz="1100" dirty="0" err="1">
                <a:solidFill>
                  <a:schemeClr val="accent6"/>
                </a:solidFill>
                <a:latin typeface="+mn-lt"/>
              </a:rPr>
              <a:t>changeTime</a:t>
            </a:r>
            <a:r>
              <a:rPr lang="pt-BR" sz="1100" dirty="0">
                <a:solidFill>
                  <a:schemeClr val="accent6"/>
                </a:solidFill>
                <a:latin typeface="+mn-lt"/>
              </a:rPr>
              <a:t>; </a:t>
            </a:r>
            <a:r>
              <a:rPr lang="pt-BR" sz="800" dirty="0">
                <a:solidFill>
                  <a:schemeClr val="accent6"/>
                </a:solidFill>
                <a:latin typeface="+mn-lt"/>
              </a:rPr>
              <a:t>// tempo desde que o botão foi pressionado</a:t>
            </a:r>
          </a:p>
          <a:p>
            <a:r>
              <a:rPr lang="pt-BR" sz="1100" dirty="0" err="1">
                <a:solidFill>
                  <a:schemeClr val="accent6"/>
                </a:solidFill>
                <a:latin typeface="+mn-lt"/>
              </a:rPr>
              <a:t>void</a:t>
            </a:r>
            <a:r>
              <a:rPr lang="pt-BR" sz="1100" dirty="0">
                <a:solidFill>
                  <a:schemeClr val="accent6"/>
                </a:solidFill>
                <a:latin typeface="+mn-lt"/>
              </a:rPr>
              <a:t> setup() {</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carRed</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carYellow</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carGreen</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pedRed</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pedGreen</a:t>
            </a:r>
            <a:r>
              <a:rPr lang="pt-BR" sz="1100" dirty="0">
                <a:solidFill>
                  <a:schemeClr val="accent6"/>
                </a:solidFill>
                <a:latin typeface="+mn-lt"/>
              </a:rPr>
              <a:t>, OUTPUT);</a:t>
            </a:r>
          </a:p>
          <a:p>
            <a:r>
              <a:rPr lang="en-US" sz="1100" dirty="0" err="1">
                <a:solidFill>
                  <a:schemeClr val="accent6"/>
                </a:solidFill>
                <a:latin typeface="+mn-lt"/>
              </a:rPr>
              <a:t>pinMode</a:t>
            </a:r>
            <a:r>
              <a:rPr lang="en-US" sz="1100" dirty="0">
                <a:solidFill>
                  <a:schemeClr val="accent6"/>
                </a:solidFill>
                <a:latin typeface="+mn-lt"/>
              </a:rPr>
              <a:t>(button, INPUT); // </a:t>
            </a:r>
            <a:r>
              <a:rPr lang="en-US" sz="1100" dirty="0" err="1">
                <a:solidFill>
                  <a:schemeClr val="accent6"/>
                </a:solidFill>
                <a:latin typeface="+mn-lt"/>
              </a:rPr>
              <a:t>botão</a:t>
            </a:r>
            <a:r>
              <a:rPr lang="en-US" sz="1100" dirty="0">
                <a:solidFill>
                  <a:schemeClr val="accent6"/>
                </a:solidFill>
                <a:latin typeface="+mn-lt"/>
              </a:rPr>
              <a:t> no </a:t>
            </a:r>
            <a:r>
              <a:rPr lang="en-US" sz="1100" dirty="0" err="1">
                <a:solidFill>
                  <a:schemeClr val="accent6"/>
                </a:solidFill>
                <a:latin typeface="+mn-lt"/>
              </a:rPr>
              <a:t>pino</a:t>
            </a:r>
            <a:r>
              <a:rPr lang="en-US" sz="1100" dirty="0">
                <a:solidFill>
                  <a:schemeClr val="accent6"/>
                </a:solidFill>
                <a:latin typeface="+mn-lt"/>
              </a:rPr>
              <a:t> 2</a:t>
            </a:r>
          </a:p>
          <a:p>
            <a:r>
              <a:rPr lang="pt-BR" sz="1100" dirty="0">
                <a:solidFill>
                  <a:schemeClr val="accent6"/>
                </a:solidFill>
                <a:latin typeface="+mn-lt"/>
              </a:rPr>
              <a:t>// acende a luz verde</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carGreen</a:t>
            </a:r>
            <a:r>
              <a:rPr lang="pt-BR" sz="1100" dirty="0">
                <a:solidFill>
                  <a:schemeClr val="accent6"/>
                </a:solidFill>
                <a:latin typeface="+mn-lt"/>
              </a:rPr>
              <a:t>, HIGH);</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pedRed</a:t>
            </a:r>
            <a:r>
              <a:rPr lang="pt-BR" sz="1100" dirty="0">
                <a:solidFill>
                  <a:schemeClr val="accent6"/>
                </a:solidFill>
                <a:latin typeface="+mn-lt"/>
              </a:rPr>
              <a:t>, HIGH);</a:t>
            </a:r>
          </a:p>
          <a:p>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loop() {</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state</a:t>
            </a:r>
            <a:r>
              <a:rPr lang="pt-BR" sz="1100" dirty="0">
                <a:solidFill>
                  <a:schemeClr val="accent6"/>
                </a:solidFill>
                <a:latin typeface="+mn-lt"/>
              </a:rPr>
              <a:t> = </a:t>
            </a:r>
            <a:r>
              <a:rPr lang="pt-BR" sz="1100" dirty="0" err="1">
                <a:solidFill>
                  <a:schemeClr val="accent6"/>
                </a:solidFill>
                <a:latin typeface="+mn-lt"/>
              </a:rPr>
              <a:t>digitalRead</a:t>
            </a:r>
            <a:r>
              <a:rPr lang="pt-BR" sz="1100" dirty="0">
                <a:solidFill>
                  <a:schemeClr val="accent6"/>
                </a:solidFill>
                <a:latin typeface="+mn-lt"/>
              </a:rPr>
              <a:t>(</a:t>
            </a:r>
            <a:r>
              <a:rPr lang="pt-BR" sz="1100" dirty="0" err="1">
                <a:solidFill>
                  <a:schemeClr val="accent6"/>
                </a:solidFill>
                <a:latin typeface="+mn-lt"/>
              </a:rPr>
              <a:t>button</a:t>
            </a:r>
            <a:r>
              <a:rPr lang="pt-BR" sz="1100" dirty="0">
                <a:solidFill>
                  <a:schemeClr val="accent6"/>
                </a:solidFill>
                <a:latin typeface="+mn-lt"/>
              </a:rPr>
              <a:t>);</a:t>
            </a:r>
          </a:p>
          <a:p>
            <a:r>
              <a:rPr lang="pt-BR" sz="800" dirty="0">
                <a:solidFill>
                  <a:schemeClr val="accent6"/>
                </a:solidFill>
                <a:latin typeface="+mn-lt"/>
              </a:rPr>
              <a:t>/* verifica se o botão foi pressionado e se transcorreram 5 segundos desde a última vez que isso ocorreu */</a:t>
            </a:r>
          </a:p>
          <a:p>
            <a:r>
              <a:rPr lang="en-US" sz="1100" dirty="0">
                <a:solidFill>
                  <a:schemeClr val="accent6"/>
                </a:solidFill>
                <a:latin typeface="+mn-lt"/>
              </a:rPr>
              <a:t>if (state == HIGH &amp;&amp; (</a:t>
            </a:r>
            <a:r>
              <a:rPr lang="en-US" sz="1100" dirty="0" err="1">
                <a:solidFill>
                  <a:schemeClr val="accent6"/>
                </a:solidFill>
                <a:latin typeface="+mn-lt"/>
              </a:rPr>
              <a:t>millis</a:t>
            </a:r>
            <a:r>
              <a:rPr lang="en-US" sz="1100" dirty="0">
                <a:solidFill>
                  <a:schemeClr val="accent6"/>
                </a:solidFill>
                <a:latin typeface="+mn-lt"/>
              </a:rPr>
              <a:t>() - </a:t>
            </a:r>
            <a:r>
              <a:rPr lang="en-US" sz="1100" dirty="0" err="1">
                <a:solidFill>
                  <a:schemeClr val="accent6"/>
                </a:solidFill>
                <a:latin typeface="+mn-lt"/>
              </a:rPr>
              <a:t>changeTime</a:t>
            </a:r>
            <a:r>
              <a:rPr lang="en-US" sz="1100" dirty="0">
                <a:solidFill>
                  <a:schemeClr val="accent6"/>
                </a:solidFill>
                <a:latin typeface="+mn-lt"/>
              </a:rPr>
              <a:t>) &gt; 5000) {</a:t>
            </a:r>
          </a:p>
          <a:p>
            <a:r>
              <a:rPr lang="pt-BR" sz="1100" dirty="0" err="1">
                <a:solidFill>
                  <a:schemeClr val="accent6"/>
                </a:solidFill>
                <a:latin typeface="+mn-lt"/>
              </a:rPr>
              <a:t>changeLights</a:t>
            </a:r>
            <a:r>
              <a:rPr lang="pt-BR" sz="1100" dirty="0">
                <a:solidFill>
                  <a:schemeClr val="accent6"/>
                </a:solidFill>
                <a:latin typeface="+mn-lt"/>
              </a:rPr>
              <a:t>(); </a:t>
            </a:r>
            <a:r>
              <a:rPr lang="pt-BR" sz="800" dirty="0">
                <a:solidFill>
                  <a:schemeClr val="accent6"/>
                </a:solidFill>
              </a:rPr>
              <a:t>// Chama a função para alterar as luzes</a:t>
            </a:r>
          </a:p>
          <a:p>
            <a:r>
              <a:rPr lang="pt-BR" sz="1100" dirty="0">
                <a:solidFill>
                  <a:schemeClr val="accent6"/>
                </a:solidFill>
                <a:latin typeface="+mn-lt"/>
              </a:rPr>
              <a:t>}</a:t>
            </a:r>
          </a:p>
          <a:p>
            <a:r>
              <a:rPr lang="pt-BR" sz="1100" dirty="0">
                <a:solidFill>
                  <a:schemeClr val="accent6"/>
                </a:solidFill>
                <a:latin typeface="+mn-lt"/>
              </a:rPr>
              <a:t>}</a:t>
            </a:r>
          </a:p>
        </p:txBody>
      </p:sp>
      <p:sp>
        <p:nvSpPr>
          <p:cNvPr id="11" name="Retângulo 10"/>
          <p:cNvSpPr/>
          <p:nvPr/>
        </p:nvSpPr>
        <p:spPr>
          <a:xfrm>
            <a:off x="1752600" y="278981"/>
            <a:ext cx="2895600" cy="400110"/>
          </a:xfrm>
          <a:prstGeom prst="rect">
            <a:avLst/>
          </a:prstGeom>
        </p:spPr>
        <p:txBody>
          <a:bodyPr wrap="square">
            <a:spAutoFit/>
          </a:bodyPr>
          <a:lstStyle/>
          <a:p>
            <a:r>
              <a:rPr lang="pt-BR" sz="2000" b="1" dirty="0">
                <a:solidFill>
                  <a:srgbClr val="FF0000"/>
                </a:solidFill>
              </a:rPr>
              <a:t>Semáforo </a:t>
            </a:r>
            <a:r>
              <a:rPr lang="pt-BR" sz="2000" b="1" dirty="0">
                <a:solidFill>
                  <a:schemeClr val="accent6"/>
                </a:solidFill>
              </a:rPr>
              <a:t>Interativo</a:t>
            </a:r>
          </a:p>
        </p:txBody>
      </p:sp>
      <p:sp>
        <p:nvSpPr>
          <p:cNvPr id="8" name="Retângulo 7"/>
          <p:cNvSpPr/>
          <p:nvPr/>
        </p:nvSpPr>
        <p:spPr>
          <a:xfrm>
            <a:off x="5105400" y="1600200"/>
            <a:ext cx="3552437" cy="4955203"/>
          </a:xfrm>
          <a:prstGeom prst="rect">
            <a:avLst/>
          </a:prstGeom>
        </p:spPr>
        <p:txBody>
          <a:bodyPr wrap="square">
            <a:spAutoFit/>
          </a:bodyPr>
          <a:lstStyle/>
          <a:p>
            <a:r>
              <a:rPr lang="pt-BR" sz="1100" b="1" dirty="0">
                <a:solidFill>
                  <a:srgbClr val="C00000"/>
                </a:solidFill>
                <a:latin typeface="+mn-lt"/>
              </a:rPr>
              <a:t>Continuação</a:t>
            </a:r>
            <a:r>
              <a:rPr lang="pt-BR" sz="1100" dirty="0">
                <a:solidFill>
                  <a:schemeClr val="accent6"/>
                </a:solidFill>
                <a:latin typeface="+mn-lt"/>
              </a:rPr>
              <a:t> </a:t>
            </a:r>
          </a:p>
          <a:p>
            <a:r>
              <a:rPr lang="pt-BR" sz="1100" dirty="0" err="1">
                <a:solidFill>
                  <a:schemeClr val="accent6"/>
                </a:solidFill>
                <a:latin typeface="+mn-lt"/>
              </a:rPr>
              <a:t>void</a:t>
            </a:r>
            <a:r>
              <a:rPr lang="pt-BR" sz="1100" dirty="0">
                <a:solidFill>
                  <a:schemeClr val="accent6"/>
                </a:solidFill>
                <a:latin typeface="+mn-lt"/>
              </a:rPr>
              <a:t> </a:t>
            </a:r>
            <a:r>
              <a:rPr lang="pt-BR" sz="1100" dirty="0" err="1">
                <a:solidFill>
                  <a:schemeClr val="accent6"/>
                </a:solidFill>
                <a:latin typeface="+mn-lt"/>
              </a:rPr>
              <a:t>changeLights</a:t>
            </a:r>
            <a:r>
              <a:rPr lang="pt-BR" sz="1100" dirty="0">
                <a:solidFill>
                  <a:schemeClr val="accent6"/>
                </a:solidFill>
                <a:latin typeface="+mn-lt"/>
              </a:rPr>
              <a:t>() {</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carGreen</a:t>
            </a:r>
            <a:r>
              <a:rPr lang="pt-BR" sz="1100" dirty="0">
                <a:solidFill>
                  <a:schemeClr val="accent6"/>
                </a:solidFill>
                <a:latin typeface="+mn-lt"/>
              </a:rPr>
              <a:t>, LOW); </a:t>
            </a:r>
            <a:r>
              <a:rPr lang="pt-BR" sz="800" dirty="0">
                <a:solidFill>
                  <a:schemeClr val="accent6"/>
                </a:solidFill>
              </a:rPr>
              <a:t>// apaga o verde</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carYellow</a:t>
            </a:r>
            <a:r>
              <a:rPr lang="pt-BR" sz="1100" dirty="0">
                <a:solidFill>
                  <a:schemeClr val="accent6"/>
                </a:solidFill>
                <a:latin typeface="+mn-lt"/>
              </a:rPr>
              <a:t>, HIGH</a:t>
            </a:r>
            <a:r>
              <a:rPr lang="pt-BR" sz="800" dirty="0">
                <a:solidFill>
                  <a:schemeClr val="accent6"/>
                </a:solidFill>
              </a:rPr>
              <a:t>); // acende o amarelo</a:t>
            </a:r>
          </a:p>
          <a:p>
            <a:r>
              <a:rPr lang="pt-BR" sz="1100" dirty="0" err="1">
                <a:solidFill>
                  <a:schemeClr val="accent6"/>
                </a:solidFill>
                <a:latin typeface="+mn-lt"/>
              </a:rPr>
              <a:t>delay</a:t>
            </a:r>
            <a:r>
              <a:rPr lang="pt-BR" sz="1100" dirty="0">
                <a:solidFill>
                  <a:schemeClr val="accent6"/>
                </a:solidFill>
                <a:latin typeface="+mn-lt"/>
              </a:rPr>
              <a:t>(2000); </a:t>
            </a:r>
            <a:r>
              <a:rPr lang="pt-BR" sz="800" dirty="0">
                <a:solidFill>
                  <a:schemeClr val="accent6"/>
                </a:solidFill>
              </a:rPr>
              <a:t>// espera 2 segundos</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carYellow</a:t>
            </a:r>
            <a:r>
              <a:rPr lang="pt-BR" sz="1100" dirty="0">
                <a:solidFill>
                  <a:schemeClr val="accent6"/>
                </a:solidFill>
                <a:latin typeface="+mn-lt"/>
              </a:rPr>
              <a:t>, LOW); </a:t>
            </a:r>
            <a:r>
              <a:rPr lang="pt-BR" sz="800" dirty="0">
                <a:solidFill>
                  <a:schemeClr val="accent6"/>
                </a:solidFill>
              </a:rPr>
              <a:t>// apaga o amarelo</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carRed</a:t>
            </a:r>
            <a:r>
              <a:rPr lang="pt-BR" sz="1100" dirty="0">
                <a:solidFill>
                  <a:schemeClr val="accent6"/>
                </a:solidFill>
                <a:latin typeface="+mn-lt"/>
              </a:rPr>
              <a:t>, HIGH); </a:t>
            </a:r>
            <a:r>
              <a:rPr lang="pt-BR" sz="800" dirty="0">
                <a:solidFill>
                  <a:schemeClr val="accent6"/>
                </a:solidFill>
              </a:rPr>
              <a:t>// acende o vermelho</a:t>
            </a:r>
          </a:p>
          <a:p>
            <a:r>
              <a:rPr lang="pt-BR" sz="1100" dirty="0" err="1">
                <a:solidFill>
                  <a:schemeClr val="accent6"/>
                </a:solidFill>
                <a:latin typeface="+mn-lt"/>
              </a:rPr>
              <a:t>delay</a:t>
            </a:r>
            <a:r>
              <a:rPr lang="pt-BR" sz="1100" dirty="0">
                <a:solidFill>
                  <a:schemeClr val="accent6"/>
                </a:solidFill>
                <a:latin typeface="+mn-lt"/>
              </a:rPr>
              <a:t>(1000); </a:t>
            </a:r>
            <a:r>
              <a:rPr lang="pt-BR" sz="800" dirty="0">
                <a:solidFill>
                  <a:schemeClr val="accent6"/>
                </a:solidFill>
              </a:rPr>
              <a:t>// espera 1 segundo, por segurança</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pedRed</a:t>
            </a:r>
            <a:r>
              <a:rPr lang="pt-BR" sz="1100" dirty="0">
                <a:solidFill>
                  <a:schemeClr val="accent6"/>
                </a:solidFill>
                <a:latin typeface="+mn-lt"/>
              </a:rPr>
              <a:t>, LOW); </a:t>
            </a:r>
            <a:r>
              <a:rPr lang="pt-BR" sz="800" dirty="0">
                <a:solidFill>
                  <a:schemeClr val="accent6"/>
                </a:solidFill>
              </a:rPr>
              <a:t>// apaga o vermelho dos pedestres</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pedGreen</a:t>
            </a:r>
            <a:r>
              <a:rPr lang="pt-BR" sz="1100" dirty="0">
                <a:solidFill>
                  <a:schemeClr val="accent6"/>
                </a:solidFill>
                <a:latin typeface="+mn-lt"/>
              </a:rPr>
              <a:t>, HIGH</a:t>
            </a:r>
            <a:r>
              <a:rPr lang="pt-BR" sz="800" dirty="0">
                <a:solidFill>
                  <a:schemeClr val="accent6"/>
                </a:solidFill>
              </a:rPr>
              <a:t>); // acende o verde dos pedestres</a:t>
            </a:r>
          </a:p>
          <a:p>
            <a:r>
              <a:rPr lang="pt-BR" sz="1100" dirty="0" err="1">
                <a:solidFill>
                  <a:schemeClr val="accent6"/>
                </a:solidFill>
                <a:latin typeface="+mn-lt"/>
              </a:rPr>
              <a:t>delay</a:t>
            </a:r>
            <a:r>
              <a:rPr lang="pt-BR" sz="1100" dirty="0">
                <a:solidFill>
                  <a:schemeClr val="accent6"/>
                </a:solidFill>
                <a:latin typeface="+mn-lt"/>
              </a:rPr>
              <a:t>(</a:t>
            </a:r>
            <a:r>
              <a:rPr lang="pt-BR" sz="1100" dirty="0" err="1">
                <a:solidFill>
                  <a:schemeClr val="accent6"/>
                </a:solidFill>
                <a:latin typeface="+mn-lt"/>
              </a:rPr>
              <a:t>crossTime</a:t>
            </a:r>
            <a:r>
              <a:rPr lang="pt-BR" sz="1100" dirty="0">
                <a:solidFill>
                  <a:schemeClr val="accent6"/>
                </a:solidFill>
                <a:latin typeface="+mn-lt"/>
              </a:rPr>
              <a:t>); </a:t>
            </a:r>
            <a:r>
              <a:rPr lang="pt-BR" sz="800" dirty="0">
                <a:solidFill>
                  <a:schemeClr val="accent6"/>
                </a:solidFill>
              </a:rPr>
              <a:t>// espera por um intervalo de tempo predefinido</a:t>
            </a:r>
          </a:p>
          <a:p>
            <a:r>
              <a:rPr lang="pt-BR" sz="800" b="1" dirty="0">
                <a:solidFill>
                  <a:srgbClr val="C00000"/>
                </a:solidFill>
              </a:rPr>
              <a:t>// pisca o verde dos pedestres</a:t>
            </a:r>
          </a:p>
          <a:p>
            <a:r>
              <a:rPr lang="pt-BR" sz="1100" dirty="0">
                <a:solidFill>
                  <a:schemeClr val="accent6"/>
                </a:solidFill>
                <a:latin typeface="+mn-lt"/>
              </a:rPr>
              <a:t>for (</a:t>
            </a:r>
            <a:r>
              <a:rPr lang="pt-BR" sz="1100" dirty="0" err="1">
                <a:solidFill>
                  <a:schemeClr val="accent6"/>
                </a:solidFill>
                <a:latin typeface="+mn-lt"/>
              </a:rPr>
              <a:t>int</a:t>
            </a:r>
            <a:r>
              <a:rPr lang="pt-BR" sz="1100" dirty="0">
                <a:solidFill>
                  <a:schemeClr val="accent6"/>
                </a:solidFill>
                <a:latin typeface="+mn-lt"/>
              </a:rPr>
              <a:t> x=0; x&lt;10; x++) {</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pedGreen</a:t>
            </a:r>
            <a:r>
              <a:rPr lang="pt-BR" sz="1100" dirty="0">
                <a:solidFill>
                  <a:schemeClr val="accent6"/>
                </a:solidFill>
                <a:latin typeface="+mn-lt"/>
              </a:rPr>
              <a:t>, HIGH);</a:t>
            </a:r>
          </a:p>
          <a:p>
            <a:r>
              <a:rPr lang="pt-BR" sz="1100" dirty="0" err="1">
                <a:solidFill>
                  <a:schemeClr val="accent6"/>
                </a:solidFill>
                <a:latin typeface="+mn-lt"/>
              </a:rPr>
              <a:t>delay</a:t>
            </a:r>
            <a:r>
              <a:rPr lang="pt-BR" sz="1100" dirty="0">
                <a:solidFill>
                  <a:schemeClr val="accent6"/>
                </a:solidFill>
                <a:latin typeface="+mn-lt"/>
              </a:rPr>
              <a:t>(250);</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pedGreen</a:t>
            </a:r>
            <a:r>
              <a:rPr lang="pt-BR" sz="1100" dirty="0">
                <a:solidFill>
                  <a:schemeClr val="accent6"/>
                </a:solidFill>
                <a:latin typeface="+mn-lt"/>
              </a:rPr>
              <a:t>, LOW);</a:t>
            </a:r>
          </a:p>
          <a:p>
            <a:r>
              <a:rPr lang="pt-BR" sz="1100" dirty="0" err="1">
                <a:solidFill>
                  <a:schemeClr val="accent6"/>
                </a:solidFill>
                <a:latin typeface="+mn-lt"/>
              </a:rPr>
              <a:t>delay</a:t>
            </a:r>
            <a:r>
              <a:rPr lang="pt-BR" sz="1100" dirty="0">
                <a:solidFill>
                  <a:schemeClr val="accent6"/>
                </a:solidFill>
                <a:latin typeface="+mn-lt"/>
              </a:rPr>
              <a:t>(250);</a:t>
            </a:r>
          </a:p>
          <a:p>
            <a:r>
              <a:rPr lang="pt-BR" sz="1100" dirty="0">
                <a:solidFill>
                  <a:schemeClr val="accent6"/>
                </a:solidFill>
                <a:latin typeface="+mn-lt"/>
              </a:rPr>
              <a:t>}</a:t>
            </a:r>
          </a:p>
          <a:p>
            <a:r>
              <a:rPr lang="pt-BR" sz="800" b="1" dirty="0">
                <a:solidFill>
                  <a:srgbClr val="C00000"/>
                </a:solidFill>
              </a:rPr>
              <a:t>// acende o vermelho dos pedestres</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pedRed</a:t>
            </a:r>
            <a:r>
              <a:rPr lang="pt-BR" sz="1100" dirty="0">
                <a:solidFill>
                  <a:schemeClr val="accent6"/>
                </a:solidFill>
                <a:latin typeface="+mn-lt"/>
              </a:rPr>
              <a:t>, HIGH);</a:t>
            </a:r>
          </a:p>
          <a:p>
            <a:r>
              <a:rPr lang="pt-BR" sz="1100" dirty="0" err="1">
                <a:solidFill>
                  <a:schemeClr val="accent6"/>
                </a:solidFill>
                <a:latin typeface="+mn-lt"/>
              </a:rPr>
              <a:t>delay</a:t>
            </a:r>
            <a:r>
              <a:rPr lang="pt-BR" sz="1100" dirty="0">
                <a:solidFill>
                  <a:schemeClr val="accent6"/>
                </a:solidFill>
                <a:latin typeface="+mn-lt"/>
              </a:rPr>
              <a:t>(500);</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carYellow</a:t>
            </a:r>
            <a:r>
              <a:rPr lang="pt-BR" sz="1100" dirty="0">
                <a:solidFill>
                  <a:schemeClr val="accent6"/>
                </a:solidFill>
                <a:latin typeface="+mn-lt"/>
              </a:rPr>
              <a:t>, HIGH); </a:t>
            </a:r>
            <a:r>
              <a:rPr lang="pt-BR" sz="800" dirty="0">
                <a:solidFill>
                  <a:schemeClr val="accent6"/>
                </a:solidFill>
              </a:rPr>
              <a:t>// acende o amarelo</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carRed</a:t>
            </a:r>
            <a:r>
              <a:rPr lang="pt-BR" sz="1100" dirty="0">
                <a:solidFill>
                  <a:schemeClr val="accent6"/>
                </a:solidFill>
                <a:latin typeface="+mn-lt"/>
              </a:rPr>
              <a:t>, LOW); </a:t>
            </a:r>
            <a:r>
              <a:rPr lang="pt-BR" sz="800" dirty="0">
                <a:solidFill>
                  <a:schemeClr val="accent6"/>
                </a:solidFill>
              </a:rPr>
              <a:t>// apaga o vermelho</a:t>
            </a:r>
          </a:p>
          <a:p>
            <a:r>
              <a:rPr lang="pt-BR" sz="1100" dirty="0" err="1">
                <a:solidFill>
                  <a:schemeClr val="accent6"/>
                </a:solidFill>
                <a:latin typeface="+mn-lt"/>
              </a:rPr>
              <a:t>delay</a:t>
            </a:r>
            <a:r>
              <a:rPr lang="pt-BR" sz="1100" dirty="0">
                <a:solidFill>
                  <a:schemeClr val="accent6"/>
                </a:solidFill>
                <a:latin typeface="+mn-lt"/>
              </a:rPr>
              <a:t>(1000);</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carGreen</a:t>
            </a:r>
            <a:r>
              <a:rPr lang="pt-BR" sz="1100" dirty="0">
                <a:solidFill>
                  <a:schemeClr val="accent6"/>
                </a:solidFill>
                <a:latin typeface="+mn-lt"/>
              </a:rPr>
              <a:t>, HIGH); </a:t>
            </a:r>
            <a:r>
              <a:rPr lang="pt-BR" sz="800" dirty="0">
                <a:solidFill>
                  <a:schemeClr val="accent6"/>
                </a:solidFill>
              </a:rPr>
              <a:t>// acende o verde</a:t>
            </a: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carYellow</a:t>
            </a:r>
            <a:r>
              <a:rPr lang="pt-BR" sz="1100" dirty="0">
                <a:solidFill>
                  <a:schemeClr val="accent6"/>
                </a:solidFill>
                <a:latin typeface="+mn-lt"/>
              </a:rPr>
              <a:t>, LOW); </a:t>
            </a:r>
            <a:r>
              <a:rPr lang="pt-BR" sz="800" dirty="0">
                <a:solidFill>
                  <a:schemeClr val="accent6"/>
                </a:solidFill>
              </a:rPr>
              <a:t>// apaga o amarelo</a:t>
            </a:r>
          </a:p>
          <a:p>
            <a:r>
              <a:rPr lang="pt-BR" sz="800" dirty="0">
                <a:solidFill>
                  <a:schemeClr val="accent6"/>
                </a:solidFill>
              </a:rPr>
              <a:t>// registra o tempo desde a última alteração no semáforo</a:t>
            </a:r>
          </a:p>
          <a:p>
            <a:r>
              <a:rPr lang="pt-BR" sz="1100" dirty="0" err="1">
                <a:solidFill>
                  <a:schemeClr val="accent6"/>
                </a:solidFill>
                <a:latin typeface="+mn-lt"/>
              </a:rPr>
              <a:t>changeTime</a:t>
            </a:r>
            <a:r>
              <a:rPr lang="pt-BR" sz="1100" dirty="0">
                <a:solidFill>
                  <a:schemeClr val="accent6"/>
                </a:solidFill>
                <a:latin typeface="+mn-lt"/>
              </a:rPr>
              <a:t> = </a:t>
            </a:r>
            <a:r>
              <a:rPr lang="pt-BR" sz="1100" dirty="0" err="1">
                <a:solidFill>
                  <a:schemeClr val="accent6"/>
                </a:solidFill>
                <a:latin typeface="+mn-lt"/>
              </a:rPr>
              <a:t>millis</a:t>
            </a:r>
            <a:r>
              <a:rPr lang="pt-BR" sz="1100" dirty="0">
                <a:solidFill>
                  <a:schemeClr val="accent6"/>
                </a:solidFill>
                <a:latin typeface="+mn-lt"/>
              </a:rPr>
              <a:t>();</a:t>
            </a:r>
          </a:p>
          <a:p>
            <a:r>
              <a:rPr lang="pt-BR" sz="800" dirty="0">
                <a:solidFill>
                  <a:schemeClr val="accent6"/>
                </a:solidFill>
              </a:rPr>
              <a:t>// depois retorna para o loop principal do programa</a:t>
            </a:r>
          </a:p>
          <a:p>
            <a:r>
              <a:rPr lang="pt-BR" sz="1100" dirty="0">
                <a:solidFill>
                  <a:schemeClr val="accent6"/>
                </a:solidFill>
                <a:latin typeface="+mn-lt"/>
              </a:rPr>
              <a:t>}</a:t>
            </a:r>
          </a:p>
        </p:txBody>
      </p:sp>
      <p:pic>
        <p:nvPicPr>
          <p:cNvPr id="10" name="Imagem 9"/>
          <p:cNvPicPr>
            <a:picLocks noChangeAspect="1"/>
          </p:cNvPicPr>
          <p:nvPr/>
        </p:nvPicPr>
        <p:blipFill>
          <a:blip r:embed="rId2"/>
          <a:stretch>
            <a:fillRect/>
          </a:stretch>
        </p:blipFill>
        <p:spPr>
          <a:xfrm>
            <a:off x="3200400" y="3200400"/>
            <a:ext cx="1864951" cy="1496199"/>
          </a:xfrm>
          <a:prstGeom prst="rect">
            <a:avLst/>
          </a:prstGeom>
        </p:spPr>
      </p:pic>
    </p:spTree>
    <p:extLst>
      <p:ext uri="{BB962C8B-B14F-4D97-AF65-F5344CB8AC3E}">
        <p14:creationId xmlns:p14="http://schemas.microsoft.com/office/powerpoint/2010/main" val="3574359807"/>
      </p:ext>
    </p:extLst>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1905000"/>
            <a:ext cx="2971800" cy="1384995"/>
          </a:xfrm>
          <a:prstGeom prst="rect">
            <a:avLst/>
          </a:prstGeom>
        </p:spPr>
        <p:txBody>
          <a:bodyPr wrap="square">
            <a:spAutoFit/>
          </a:bodyPr>
          <a:lstStyle/>
          <a:p>
            <a:pPr algn="just"/>
            <a:r>
              <a:rPr lang="pt-BR" sz="1200" dirty="0"/>
              <a:t>Para realizarmos o experimento serão utilizados os seguintes materiais: 10 </a:t>
            </a:r>
            <a:r>
              <a:rPr lang="pt-BR" sz="1200" dirty="0" err="1"/>
              <a:t>LEDs</a:t>
            </a:r>
            <a:r>
              <a:rPr lang="pt-BR" sz="1200" dirty="0"/>
              <a:t> de 5 mm ,10 resistores limitadores de corrente.</a:t>
            </a:r>
          </a:p>
          <a:p>
            <a:pPr algn="just"/>
            <a:r>
              <a:rPr lang="pt-BR" sz="1200" dirty="0"/>
              <a:t>Sua função será, acender as luzes sequencialmente.</a:t>
            </a:r>
          </a:p>
          <a:p>
            <a:pPr algn="just"/>
            <a:endParaRPr lang="pt-BR" sz="1200" dirty="0"/>
          </a:p>
        </p:txBody>
      </p:sp>
      <p:sp>
        <p:nvSpPr>
          <p:cNvPr id="13" name="Retângulo 12"/>
          <p:cNvSpPr/>
          <p:nvPr/>
        </p:nvSpPr>
        <p:spPr>
          <a:xfrm>
            <a:off x="510862" y="1600200"/>
            <a:ext cx="2079938" cy="276999"/>
          </a:xfrm>
          <a:prstGeom prst="rect">
            <a:avLst/>
          </a:prstGeom>
        </p:spPr>
        <p:txBody>
          <a:bodyPr wrap="square">
            <a:spAutoFit/>
          </a:bodyPr>
          <a:lstStyle/>
          <a:p>
            <a:r>
              <a:rPr lang="pt-BR" sz="1200" b="1" dirty="0">
                <a:solidFill>
                  <a:srgbClr val="FF0000"/>
                </a:solidFill>
              </a:rPr>
              <a:t>Iluminação</a:t>
            </a:r>
            <a:r>
              <a:rPr lang="pt-BR" sz="1200" dirty="0"/>
              <a:t> </a:t>
            </a:r>
            <a:r>
              <a:rPr lang="pt-BR" sz="1200" b="1" dirty="0">
                <a:solidFill>
                  <a:srgbClr val="FFC000"/>
                </a:solidFill>
              </a:rPr>
              <a:t>Sequencial</a:t>
            </a:r>
            <a:r>
              <a:rPr lang="pt-BR" sz="1200" dirty="0">
                <a:solidFill>
                  <a:srgbClr val="FFC000"/>
                </a:solidFill>
              </a:rPr>
              <a:t> </a:t>
            </a:r>
            <a:endParaRPr lang="pt-BR" sz="1200" b="1" dirty="0">
              <a:solidFill>
                <a:schemeClr val="accent1">
                  <a:lumMod val="50000"/>
                </a:schemeClr>
              </a:solidFill>
            </a:endParaRPr>
          </a:p>
        </p:txBody>
      </p:sp>
      <p:sp>
        <p:nvSpPr>
          <p:cNvPr id="11" name="Retângulo 10"/>
          <p:cNvSpPr/>
          <p:nvPr/>
        </p:nvSpPr>
        <p:spPr>
          <a:xfrm>
            <a:off x="1752600" y="278981"/>
            <a:ext cx="7010400" cy="400110"/>
          </a:xfrm>
          <a:prstGeom prst="rect">
            <a:avLst/>
          </a:prstGeom>
        </p:spPr>
        <p:txBody>
          <a:bodyPr wrap="square">
            <a:spAutoFit/>
          </a:bodyPr>
          <a:lstStyle/>
          <a:p>
            <a:r>
              <a:rPr lang="pt-BR" sz="2000" b="1" dirty="0">
                <a:solidFill>
                  <a:srgbClr val="C00000"/>
                </a:solidFill>
              </a:rPr>
              <a:t>Efeito</a:t>
            </a:r>
            <a:r>
              <a:rPr lang="pt-BR" sz="2000" dirty="0"/>
              <a:t> </a:t>
            </a:r>
            <a:r>
              <a:rPr lang="pt-BR" sz="2000" b="1" dirty="0">
                <a:solidFill>
                  <a:schemeClr val="accent6"/>
                </a:solidFill>
              </a:rPr>
              <a:t>Interativo </a:t>
            </a:r>
            <a:r>
              <a:rPr lang="pt-BR" sz="2000" dirty="0">
                <a:solidFill>
                  <a:schemeClr val="accent1">
                    <a:lumMod val="50000"/>
                  </a:schemeClr>
                </a:solidFill>
              </a:rPr>
              <a:t>de</a:t>
            </a:r>
            <a:r>
              <a:rPr lang="pt-BR" sz="2000" dirty="0"/>
              <a:t> </a:t>
            </a:r>
            <a:r>
              <a:rPr lang="pt-BR" sz="2000" b="1" dirty="0">
                <a:solidFill>
                  <a:srgbClr val="FF0000"/>
                </a:solidFill>
              </a:rPr>
              <a:t>Iluminação</a:t>
            </a:r>
            <a:r>
              <a:rPr lang="pt-BR" sz="2000" dirty="0"/>
              <a:t> </a:t>
            </a:r>
            <a:r>
              <a:rPr lang="pt-BR" sz="2000" b="1" dirty="0">
                <a:solidFill>
                  <a:srgbClr val="FFC000"/>
                </a:solidFill>
              </a:rPr>
              <a:t>Sequencial</a:t>
            </a:r>
            <a:r>
              <a:rPr lang="pt-BR" sz="2000" dirty="0">
                <a:solidFill>
                  <a:srgbClr val="FFC000"/>
                </a:solidFill>
              </a:rPr>
              <a:t> </a:t>
            </a:r>
            <a:r>
              <a:rPr lang="pt-BR" sz="2000" b="1" dirty="0">
                <a:solidFill>
                  <a:srgbClr val="FF9900"/>
                </a:solidFill>
              </a:rPr>
              <a:t>Com</a:t>
            </a:r>
            <a:r>
              <a:rPr lang="pt-BR" sz="2000" dirty="0"/>
              <a:t> </a:t>
            </a:r>
            <a:r>
              <a:rPr lang="pt-BR" sz="2000" b="1" dirty="0" err="1">
                <a:solidFill>
                  <a:srgbClr val="003300"/>
                </a:solidFill>
              </a:rPr>
              <a:t>LED’s</a:t>
            </a:r>
            <a:endParaRPr lang="pt-BR" sz="2000" b="1" dirty="0">
              <a:solidFill>
                <a:srgbClr val="003300"/>
              </a:solidFill>
            </a:endParaRPr>
          </a:p>
        </p:txBody>
      </p:sp>
      <p:pic>
        <p:nvPicPr>
          <p:cNvPr id="2" name="Imagem 1"/>
          <p:cNvPicPr>
            <a:picLocks noChangeAspect="1"/>
          </p:cNvPicPr>
          <p:nvPr/>
        </p:nvPicPr>
        <p:blipFill>
          <a:blip r:embed="rId2"/>
          <a:stretch>
            <a:fillRect/>
          </a:stretch>
        </p:blipFill>
        <p:spPr>
          <a:xfrm>
            <a:off x="0" y="3276600"/>
            <a:ext cx="3886200" cy="3200400"/>
          </a:xfrm>
          <a:prstGeom prst="rect">
            <a:avLst/>
          </a:prstGeom>
        </p:spPr>
      </p:pic>
      <p:sp>
        <p:nvSpPr>
          <p:cNvPr id="5" name="Retângulo 4"/>
          <p:cNvSpPr/>
          <p:nvPr/>
        </p:nvSpPr>
        <p:spPr>
          <a:xfrm>
            <a:off x="3886200" y="1771739"/>
            <a:ext cx="5181600" cy="4447371"/>
          </a:xfrm>
          <a:prstGeom prst="rect">
            <a:avLst/>
          </a:prstGeom>
        </p:spPr>
        <p:txBody>
          <a:bodyPr wrap="square">
            <a:spAutoFit/>
          </a:bodyPr>
          <a:lstStyle/>
          <a:p>
            <a:r>
              <a:rPr lang="pt-BR" sz="1100" dirty="0">
                <a:solidFill>
                  <a:schemeClr val="accent6"/>
                </a:solidFill>
                <a:latin typeface="+mn-lt"/>
              </a:rPr>
              <a:t>byte </a:t>
            </a:r>
            <a:r>
              <a:rPr lang="pt-BR" sz="1100" dirty="0" err="1">
                <a:solidFill>
                  <a:schemeClr val="accent6"/>
                </a:solidFill>
                <a:latin typeface="+mn-lt"/>
              </a:rPr>
              <a:t>ledPin</a:t>
            </a:r>
            <a:r>
              <a:rPr lang="pt-BR" sz="1100" dirty="0">
                <a:solidFill>
                  <a:schemeClr val="accent6"/>
                </a:solidFill>
                <a:latin typeface="+mn-lt"/>
              </a:rPr>
              <a:t>[] = {4, 5, 6, 7, 8, 9, 10, 11, 12, 13}; </a:t>
            </a:r>
            <a:r>
              <a:rPr lang="pt-BR" sz="800" dirty="0">
                <a:solidFill>
                  <a:schemeClr val="accent6"/>
                </a:solidFill>
                <a:latin typeface="+mn-lt"/>
              </a:rPr>
              <a:t>// cria um </a:t>
            </a:r>
            <a:r>
              <a:rPr lang="pt-BR" sz="800" dirty="0" err="1">
                <a:solidFill>
                  <a:schemeClr val="accent6"/>
                </a:solidFill>
                <a:latin typeface="+mn-lt"/>
              </a:rPr>
              <a:t>array</a:t>
            </a:r>
            <a:r>
              <a:rPr lang="pt-BR" sz="800" dirty="0">
                <a:solidFill>
                  <a:schemeClr val="accent6"/>
                </a:solidFill>
                <a:latin typeface="+mn-lt"/>
              </a:rPr>
              <a:t> para os pinos dos </a:t>
            </a:r>
            <a:r>
              <a:rPr lang="pt-BR" sz="800" dirty="0" err="1">
                <a:solidFill>
                  <a:schemeClr val="accent6"/>
                </a:solidFill>
                <a:latin typeface="+mn-lt"/>
              </a:rPr>
              <a:t>LEDs</a:t>
            </a:r>
            <a:endParaRPr lang="pt-BR" sz="800" dirty="0">
              <a:solidFill>
                <a:schemeClr val="accent6"/>
              </a:solidFill>
              <a:latin typeface="+mn-lt"/>
            </a:endParaRP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ledDelay</a:t>
            </a:r>
            <a:r>
              <a:rPr lang="pt-BR" sz="1100" dirty="0">
                <a:solidFill>
                  <a:schemeClr val="accent6"/>
                </a:solidFill>
                <a:latin typeface="+mn-lt"/>
              </a:rPr>
              <a:t>(65); </a:t>
            </a:r>
            <a:r>
              <a:rPr lang="pt-BR" sz="800" dirty="0">
                <a:solidFill>
                  <a:schemeClr val="accent6"/>
                </a:solidFill>
                <a:latin typeface="+mn-lt"/>
              </a:rPr>
              <a:t>// intervalo entre as alterações</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direction</a:t>
            </a:r>
            <a:r>
              <a:rPr lang="pt-BR" sz="1100" dirty="0">
                <a:solidFill>
                  <a:schemeClr val="accent6"/>
                </a:solidFill>
                <a:latin typeface="+mn-lt"/>
              </a:rPr>
              <a:t> = 1;</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currentLED</a:t>
            </a:r>
            <a:r>
              <a:rPr lang="pt-BR" sz="1100" dirty="0">
                <a:solidFill>
                  <a:schemeClr val="accent6"/>
                </a:solidFill>
                <a:latin typeface="+mn-lt"/>
              </a:rPr>
              <a:t> = 0;</a:t>
            </a:r>
          </a:p>
          <a:p>
            <a:r>
              <a:rPr lang="pt-BR" sz="1100" dirty="0" err="1">
                <a:solidFill>
                  <a:schemeClr val="accent6"/>
                </a:solidFill>
                <a:latin typeface="+mn-lt"/>
              </a:rPr>
              <a:t>unsigned</a:t>
            </a:r>
            <a:r>
              <a:rPr lang="pt-BR" sz="1100" dirty="0">
                <a:solidFill>
                  <a:schemeClr val="accent6"/>
                </a:solidFill>
                <a:latin typeface="+mn-lt"/>
              </a:rPr>
              <a:t> </a:t>
            </a:r>
            <a:r>
              <a:rPr lang="pt-BR" sz="1100" dirty="0" err="1">
                <a:solidFill>
                  <a:schemeClr val="accent6"/>
                </a:solidFill>
                <a:latin typeface="+mn-lt"/>
              </a:rPr>
              <a:t>long</a:t>
            </a:r>
            <a:r>
              <a:rPr lang="pt-BR" sz="1100" dirty="0">
                <a:solidFill>
                  <a:schemeClr val="accent6"/>
                </a:solidFill>
                <a:latin typeface="+mn-lt"/>
              </a:rPr>
              <a:t> </a:t>
            </a:r>
            <a:r>
              <a:rPr lang="pt-BR" sz="1100" dirty="0" err="1">
                <a:solidFill>
                  <a:schemeClr val="accent6"/>
                </a:solidFill>
                <a:latin typeface="+mn-lt"/>
              </a:rPr>
              <a:t>changeTime</a:t>
            </a:r>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setup() {</a:t>
            </a:r>
          </a:p>
          <a:p>
            <a:r>
              <a:rPr lang="pt-BR" sz="1100" dirty="0">
                <a:solidFill>
                  <a:schemeClr val="accent6"/>
                </a:solidFill>
                <a:latin typeface="+mn-lt"/>
              </a:rPr>
              <a:t>for (</a:t>
            </a:r>
            <a:r>
              <a:rPr lang="pt-BR" sz="1100" dirty="0" err="1">
                <a:solidFill>
                  <a:schemeClr val="accent6"/>
                </a:solidFill>
                <a:latin typeface="+mn-lt"/>
              </a:rPr>
              <a:t>int</a:t>
            </a:r>
            <a:r>
              <a:rPr lang="pt-BR" sz="1100" dirty="0">
                <a:solidFill>
                  <a:schemeClr val="accent6"/>
                </a:solidFill>
                <a:latin typeface="+mn-lt"/>
              </a:rPr>
              <a:t> x=0; x&lt;10; x++) { </a:t>
            </a:r>
            <a:r>
              <a:rPr lang="pt-BR" sz="800" dirty="0">
                <a:solidFill>
                  <a:schemeClr val="accent6"/>
                </a:solidFill>
                <a:latin typeface="+mn-lt"/>
              </a:rPr>
              <a:t>// define todos os pinos como saída</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ledPin</a:t>
            </a:r>
            <a:r>
              <a:rPr lang="pt-BR" sz="1100" dirty="0">
                <a:solidFill>
                  <a:schemeClr val="accent6"/>
                </a:solidFill>
                <a:latin typeface="+mn-lt"/>
              </a:rPr>
              <a:t>[x], OUTPUT); }</a:t>
            </a:r>
          </a:p>
          <a:p>
            <a:r>
              <a:rPr lang="pt-BR" sz="1100" dirty="0" err="1">
                <a:solidFill>
                  <a:schemeClr val="accent6"/>
                </a:solidFill>
                <a:latin typeface="+mn-lt"/>
              </a:rPr>
              <a:t>changeTime</a:t>
            </a:r>
            <a:r>
              <a:rPr lang="pt-BR" sz="1100" dirty="0">
                <a:solidFill>
                  <a:schemeClr val="accent6"/>
                </a:solidFill>
                <a:latin typeface="+mn-lt"/>
              </a:rPr>
              <a:t> = </a:t>
            </a:r>
            <a:r>
              <a:rPr lang="pt-BR" sz="1100" dirty="0" err="1">
                <a:solidFill>
                  <a:schemeClr val="accent6"/>
                </a:solidFill>
                <a:latin typeface="+mn-lt"/>
              </a:rPr>
              <a:t>millis</a:t>
            </a:r>
            <a:r>
              <a:rPr lang="pt-BR" sz="1100" dirty="0">
                <a:solidFill>
                  <a:schemeClr val="accent6"/>
                </a:solidFill>
                <a:latin typeface="+mn-lt"/>
              </a:rPr>
              <a:t>();</a:t>
            </a:r>
          </a:p>
          <a:p>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loop() {</a:t>
            </a:r>
          </a:p>
          <a:p>
            <a:r>
              <a:rPr lang="pt-BR" sz="1100" dirty="0" err="1">
                <a:solidFill>
                  <a:schemeClr val="accent6"/>
                </a:solidFill>
                <a:latin typeface="+mn-lt"/>
              </a:rPr>
              <a:t>if</a:t>
            </a:r>
            <a:r>
              <a:rPr lang="pt-BR" sz="1100" dirty="0">
                <a:solidFill>
                  <a:schemeClr val="accent6"/>
                </a:solidFill>
                <a:latin typeface="+mn-lt"/>
              </a:rPr>
              <a:t> ((</a:t>
            </a:r>
            <a:r>
              <a:rPr lang="pt-BR" sz="1100" dirty="0" err="1">
                <a:solidFill>
                  <a:schemeClr val="accent6"/>
                </a:solidFill>
                <a:latin typeface="+mn-lt"/>
              </a:rPr>
              <a:t>millis</a:t>
            </a:r>
            <a:r>
              <a:rPr lang="pt-BR" sz="1100" dirty="0">
                <a:solidFill>
                  <a:schemeClr val="accent6"/>
                </a:solidFill>
                <a:latin typeface="+mn-lt"/>
              </a:rPr>
              <a:t>() - </a:t>
            </a:r>
            <a:r>
              <a:rPr lang="pt-BR" sz="1100" dirty="0" err="1">
                <a:solidFill>
                  <a:schemeClr val="accent6"/>
                </a:solidFill>
                <a:latin typeface="+mn-lt"/>
              </a:rPr>
              <a:t>changeTime</a:t>
            </a:r>
            <a:r>
              <a:rPr lang="pt-BR" sz="1100" dirty="0">
                <a:solidFill>
                  <a:schemeClr val="accent6"/>
                </a:solidFill>
                <a:latin typeface="+mn-lt"/>
              </a:rPr>
              <a:t>) &gt; </a:t>
            </a:r>
            <a:r>
              <a:rPr lang="pt-BR" sz="1100" dirty="0" err="1">
                <a:solidFill>
                  <a:schemeClr val="accent6"/>
                </a:solidFill>
                <a:latin typeface="+mn-lt"/>
              </a:rPr>
              <a:t>ledDelay</a:t>
            </a:r>
            <a:r>
              <a:rPr lang="pt-BR" sz="1100" dirty="0">
                <a:solidFill>
                  <a:schemeClr val="accent6"/>
                </a:solidFill>
                <a:latin typeface="+mn-lt"/>
              </a:rPr>
              <a:t>) { </a:t>
            </a:r>
            <a:r>
              <a:rPr lang="pt-BR" sz="800" dirty="0">
                <a:solidFill>
                  <a:schemeClr val="accent6"/>
                </a:solidFill>
                <a:latin typeface="+mn-lt"/>
              </a:rPr>
              <a:t>// verifica se já transcorreram </a:t>
            </a:r>
            <a:r>
              <a:rPr lang="pt-BR" sz="800" dirty="0" err="1">
                <a:solidFill>
                  <a:schemeClr val="accent6"/>
                </a:solidFill>
                <a:latin typeface="+mn-lt"/>
              </a:rPr>
              <a:t>ledDelay</a:t>
            </a:r>
            <a:r>
              <a:rPr lang="pt-BR" sz="800" dirty="0">
                <a:solidFill>
                  <a:schemeClr val="accent6"/>
                </a:solidFill>
                <a:latin typeface="+mn-lt"/>
              </a:rPr>
              <a:t> </a:t>
            </a:r>
            <a:r>
              <a:rPr lang="pt-BR" sz="800" dirty="0" err="1">
                <a:solidFill>
                  <a:schemeClr val="accent6"/>
                </a:solidFill>
                <a:latin typeface="+mn-lt"/>
              </a:rPr>
              <a:t>ms</a:t>
            </a:r>
            <a:r>
              <a:rPr lang="pt-BR" sz="800" dirty="0">
                <a:solidFill>
                  <a:schemeClr val="accent6"/>
                </a:solidFill>
                <a:latin typeface="+mn-lt"/>
              </a:rPr>
              <a:t> </a:t>
            </a:r>
            <a:r>
              <a:rPr lang="pt-BR" sz="800" dirty="0" err="1">
                <a:solidFill>
                  <a:schemeClr val="accent6"/>
                </a:solidFill>
                <a:latin typeface="+mn-lt"/>
              </a:rPr>
              <a:t>desdea</a:t>
            </a:r>
            <a:r>
              <a:rPr lang="pt-BR" sz="800" dirty="0">
                <a:solidFill>
                  <a:schemeClr val="accent6"/>
                </a:solidFill>
                <a:latin typeface="+mn-lt"/>
              </a:rPr>
              <a:t> última alteração</a:t>
            </a:r>
          </a:p>
          <a:p>
            <a:r>
              <a:rPr lang="pt-BR" sz="1100" dirty="0" err="1">
                <a:solidFill>
                  <a:schemeClr val="accent6"/>
                </a:solidFill>
                <a:latin typeface="+mn-lt"/>
              </a:rPr>
              <a:t>changeLED</a:t>
            </a:r>
            <a:r>
              <a:rPr lang="pt-BR" sz="1100" dirty="0">
                <a:solidFill>
                  <a:schemeClr val="accent6"/>
                </a:solidFill>
                <a:latin typeface="+mn-lt"/>
              </a:rPr>
              <a:t>();</a:t>
            </a:r>
          </a:p>
          <a:p>
            <a:r>
              <a:rPr lang="pt-BR" sz="1100" dirty="0" err="1">
                <a:solidFill>
                  <a:schemeClr val="accent6"/>
                </a:solidFill>
                <a:latin typeface="+mn-lt"/>
              </a:rPr>
              <a:t>changeTime</a:t>
            </a:r>
            <a:r>
              <a:rPr lang="pt-BR" sz="1100" dirty="0">
                <a:solidFill>
                  <a:schemeClr val="accent6"/>
                </a:solidFill>
                <a:latin typeface="+mn-lt"/>
              </a:rPr>
              <a:t> = </a:t>
            </a:r>
            <a:r>
              <a:rPr lang="pt-BR" sz="1100" dirty="0" err="1">
                <a:solidFill>
                  <a:schemeClr val="accent6"/>
                </a:solidFill>
                <a:latin typeface="+mn-lt"/>
              </a:rPr>
              <a:t>millis</a:t>
            </a:r>
            <a:r>
              <a:rPr lang="pt-BR" sz="1100" dirty="0">
                <a:solidFill>
                  <a:schemeClr val="accent6"/>
                </a:solidFill>
                <a:latin typeface="+mn-lt"/>
              </a:rPr>
              <a:t>();</a:t>
            </a:r>
          </a:p>
          <a:p>
            <a:r>
              <a:rPr lang="pt-BR" sz="1100" dirty="0">
                <a:solidFill>
                  <a:schemeClr val="accent6"/>
                </a:solidFill>
                <a:latin typeface="+mn-lt"/>
              </a:rPr>
              <a:t>  }</a:t>
            </a:r>
          </a:p>
          <a:p>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a:t>
            </a:r>
            <a:r>
              <a:rPr lang="pt-BR" sz="1100" dirty="0" err="1">
                <a:solidFill>
                  <a:schemeClr val="accent6"/>
                </a:solidFill>
                <a:latin typeface="+mn-lt"/>
              </a:rPr>
              <a:t>changeLED</a:t>
            </a:r>
            <a:r>
              <a:rPr lang="pt-BR" sz="1100" dirty="0">
                <a:solidFill>
                  <a:schemeClr val="accent6"/>
                </a:solidFill>
                <a:latin typeface="+mn-lt"/>
              </a:rPr>
              <a:t>() {</a:t>
            </a:r>
          </a:p>
          <a:p>
            <a:r>
              <a:rPr lang="pt-BR" sz="1100" dirty="0">
                <a:solidFill>
                  <a:schemeClr val="accent6"/>
                </a:solidFill>
                <a:latin typeface="+mn-lt"/>
              </a:rPr>
              <a:t>for (</a:t>
            </a:r>
            <a:r>
              <a:rPr lang="pt-BR" sz="1100" dirty="0" err="1">
                <a:solidFill>
                  <a:schemeClr val="accent6"/>
                </a:solidFill>
                <a:latin typeface="+mn-lt"/>
              </a:rPr>
              <a:t>int</a:t>
            </a:r>
            <a:r>
              <a:rPr lang="pt-BR" sz="1100" dirty="0">
                <a:solidFill>
                  <a:schemeClr val="accent6"/>
                </a:solidFill>
                <a:latin typeface="+mn-lt"/>
              </a:rPr>
              <a:t> x=0; x&lt;10; x++) { </a:t>
            </a:r>
            <a:r>
              <a:rPr lang="pt-BR" sz="800" dirty="0">
                <a:solidFill>
                  <a:schemeClr val="accent6"/>
                </a:solidFill>
                <a:latin typeface="+mn-lt"/>
              </a:rPr>
              <a:t>// apaga todos os </a:t>
            </a:r>
            <a:r>
              <a:rPr lang="pt-BR" sz="800" dirty="0" err="1">
                <a:solidFill>
                  <a:schemeClr val="accent6"/>
                </a:solidFill>
                <a:latin typeface="+mn-lt"/>
              </a:rPr>
              <a:t>LEDs</a:t>
            </a:r>
            <a:endParaRPr lang="pt-BR" sz="800" dirty="0">
              <a:solidFill>
                <a:schemeClr val="accent6"/>
              </a:solidFill>
              <a:latin typeface="+mn-lt"/>
            </a:endParaRPr>
          </a:p>
          <a:p>
            <a:r>
              <a:rPr lang="pt-BR" sz="1100" dirty="0" err="1">
                <a:solidFill>
                  <a:schemeClr val="accent6"/>
                </a:solidFill>
                <a:latin typeface="+mn-lt"/>
              </a:rPr>
              <a:t>digitalWrite</a:t>
            </a:r>
            <a:r>
              <a:rPr lang="pt-BR" sz="1100" dirty="0">
                <a:solidFill>
                  <a:schemeClr val="accent6"/>
                </a:solidFill>
                <a:latin typeface="+mn-lt"/>
              </a:rPr>
              <a:t>(</a:t>
            </a:r>
            <a:r>
              <a:rPr lang="pt-BR" sz="1100" dirty="0" err="1">
                <a:solidFill>
                  <a:schemeClr val="accent6"/>
                </a:solidFill>
                <a:latin typeface="+mn-lt"/>
              </a:rPr>
              <a:t>ledPin</a:t>
            </a:r>
            <a:r>
              <a:rPr lang="pt-BR" sz="1100" dirty="0">
                <a:solidFill>
                  <a:schemeClr val="accent6"/>
                </a:solidFill>
                <a:latin typeface="+mn-lt"/>
              </a:rPr>
              <a:t>[x], LOW);</a:t>
            </a:r>
          </a:p>
          <a:p>
            <a:r>
              <a:rPr lang="pt-BR" sz="1100" dirty="0">
                <a:solidFill>
                  <a:schemeClr val="accent6"/>
                </a:solidFill>
                <a:latin typeface="+mn-lt"/>
              </a:rPr>
              <a:t>}</a:t>
            </a:r>
          </a:p>
          <a:p>
            <a:r>
              <a:rPr lang="en-US" sz="1100" dirty="0" err="1">
                <a:solidFill>
                  <a:schemeClr val="accent6"/>
                </a:solidFill>
                <a:latin typeface="+mn-lt"/>
              </a:rPr>
              <a:t>digitalWrite</a:t>
            </a:r>
            <a:r>
              <a:rPr lang="en-US" sz="1100" dirty="0">
                <a:solidFill>
                  <a:schemeClr val="accent6"/>
                </a:solidFill>
                <a:latin typeface="+mn-lt"/>
              </a:rPr>
              <a:t>(</a:t>
            </a:r>
            <a:r>
              <a:rPr lang="en-US" sz="1100" dirty="0" err="1">
                <a:solidFill>
                  <a:schemeClr val="accent6"/>
                </a:solidFill>
                <a:latin typeface="+mn-lt"/>
              </a:rPr>
              <a:t>ledPin</a:t>
            </a:r>
            <a:r>
              <a:rPr lang="en-US" sz="1100" dirty="0">
                <a:solidFill>
                  <a:schemeClr val="accent6"/>
                </a:solidFill>
                <a:latin typeface="+mn-lt"/>
              </a:rPr>
              <a:t>[</a:t>
            </a:r>
            <a:r>
              <a:rPr lang="en-US" sz="1100" dirty="0" err="1">
                <a:solidFill>
                  <a:schemeClr val="accent6"/>
                </a:solidFill>
                <a:latin typeface="+mn-lt"/>
              </a:rPr>
              <a:t>currentLED</a:t>
            </a:r>
            <a:r>
              <a:rPr lang="en-US" sz="1100" dirty="0">
                <a:solidFill>
                  <a:schemeClr val="accent6"/>
                </a:solidFill>
                <a:latin typeface="+mn-lt"/>
              </a:rPr>
              <a:t>], HIGH); </a:t>
            </a:r>
            <a:r>
              <a:rPr lang="en-US" sz="800" dirty="0">
                <a:solidFill>
                  <a:schemeClr val="accent6"/>
                </a:solidFill>
                <a:latin typeface="+mn-lt"/>
              </a:rPr>
              <a:t>// </a:t>
            </a:r>
            <a:r>
              <a:rPr lang="en-US" sz="800" dirty="0" err="1">
                <a:solidFill>
                  <a:schemeClr val="accent6"/>
                </a:solidFill>
                <a:latin typeface="+mn-lt"/>
              </a:rPr>
              <a:t>acende</a:t>
            </a:r>
            <a:r>
              <a:rPr lang="en-US" sz="800" dirty="0">
                <a:solidFill>
                  <a:schemeClr val="accent6"/>
                </a:solidFill>
                <a:latin typeface="+mn-lt"/>
              </a:rPr>
              <a:t> o LED </a:t>
            </a:r>
            <a:r>
              <a:rPr lang="en-US" sz="800" dirty="0" err="1">
                <a:solidFill>
                  <a:schemeClr val="accent6"/>
                </a:solidFill>
                <a:latin typeface="+mn-lt"/>
              </a:rPr>
              <a:t>atual</a:t>
            </a:r>
            <a:endParaRPr lang="en-US" sz="800" dirty="0">
              <a:solidFill>
                <a:schemeClr val="accent6"/>
              </a:solidFill>
              <a:latin typeface="+mn-lt"/>
            </a:endParaRPr>
          </a:p>
          <a:p>
            <a:r>
              <a:rPr lang="pt-BR" sz="1100" dirty="0" err="1">
                <a:solidFill>
                  <a:schemeClr val="accent6"/>
                </a:solidFill>
                <a:latin typeface="+mn-lt"/>
              </a:rPr>
              <a:t>currentLED</a:t>
            </a:r>
            <a:r>
              <a:rPr lang="pt-BR" sz="1100" dirty="0">
                <a:solidFill>
                  <a:schemeClr val="accent6"/>
                </a:solidFill>
                <a:latin typeface="+mn-lt"/>
              </a:rPr>
              <a:t> += </a:t>
            </a:r>
            <a:r>
              <a:rPr lang="pt-BR" sz="1100" dirty="0" err="1">
                <a:solidFill>
                  <a:schemeClr val="accent6"/>
                </a:solidFill>
                <a:latin typeface="+mn-lt"/>
              </a:rPr>
              <a:t>direction</a:t>
            </a:r>
            <a:r>
              <a:rPr lang="pt-BR" sz="1100" dirty="0">
                <a:solidFill>
                  <a:schemeClr val="accent6"/>
                </a:solidFill>
                <a:latin typeface="+mn-lt"/>
              </a:rPr>
              <a:t>; </a:t>
            </a:r>
            <a:r>
              <a:rPr lang="pt-BR" sz="800" dirty="0">
                <a:solidFill>
                  <a:schemeClr val="accent6"/>
                </a:solidFill>
                <a:latin typeface="+mn-lt"/>
              </a:rPr>
              <a:t>// incrementa de acordo com o valor de </a:t>
            </a:r>
            <a:r>
              <a:rPr lang="pt-BR" sz="800" dirty="0" err="1">
                <a:solidFill>
                  <a:schemeClr val="accent6"/>
                </a:solidFill>
                <a:latin typeface="+mn-lt"/>
              </a:rPr>
              <a:t>direction</a:t>
            </a:r>
            <a:r>
              <a:rPr lang="pt-BR" sz="800" dirty="0">
                <a:solidFill>
                  <a:schemeClr val="accent6"/>
                </a:solidFill>
                <a:latin typeface="+mn-lt"/>
              </a:rPr>
              <a:t> altera a direção se tivermos atingido o fim</a:t>
            </a:r>
          </a:p>
          <a:p>
            <a:r>
              <a:rPr lang="en-US" sz="1100" dirty="0">
                <a:solidFill>
                  <a:schemeClr val="accent6"/>
                </a:solidFill>
                <a:latin typeface="+mn-lt"/>
              </a:rPr>
              <a:t>if (</a:t>
            </a:r>
            <a:r>
              <a:rPr lang="en-US" sz="1100" dirty="0" err="1">
                <a:solidFill>
                  <a:schemeClr val="accent6"/>
                </a:solidFill>
                <a:latin typeface="+mn-lt"/>
              </a:rPr>
              <a:t>currentLED</a:t>
            </a:r>
            <a:r>
              <a:rPr lang="en-US" sz="1100" dirty="0">
                <a:solidFill>
                  <a:schemeClr val="accent6"/>
                </a:solidFill>
                <a:latin typeface="+mn-lt"/>
              </a:rPr>
              <a:t> == 9) {direction = -1;}</a:t>
            </a:r>
          </a:p>
          <a:p>
            <a:r>
              <a:rPr lang="en-US" sz="1100" dirty="0">
                <a:solidFill>
                  <a:schemeClr val="accent6"/>
                </a:solidFill>
                <a:latin typeface="+mn-lt"/>
              </a:rPr>
              <a:t>if (</a:t>
            </a:r>
            <a:r>
              <a:rPr lang="en-US" sz="1100" dirty="0" err="1">
                <a:solidFill>
                  <a:schemeClr val="accent6"/>
                </a:solidFill>
                <a:latin typeface="+mn-lt"/>
              </a:rPr>
              <a:t>currentLED</a:t>
            </a:r>
            <a:r>
              <a:rPr lang="en-US" sz="1100" dirty="0">
                <a:solidFill>
                  <a:schemeClr val="accent6"/>
                </a:solidFill>
                <a:latin typeface="+mn-lt"/>
              </a:rPr>
              <a:t> == 0) {direction = 1;}</a:t>
            </a:r>
          </a:p>
          <a:p>
            <a:r>
              <a:rPr lang="pt-BR" sz="1100" dirty="0">
                <a:solidFill>
                  <a:schemeClr val="accent6"/>
                </a:solidFill>
                <a:latin typeface="+mn-lt"/>
              </a:rPr>
              <a:t>}</a:t>
            </a:r>
          </a:p>
        </p:txBody>
      </p:sp>
    </p:spTree>
    <p:extLst>
      <p:ext uri="{BB962C8B-B14F-4D97-AF65-F5344CB8AC3E}">
        <p14:creationId xmlns:p14="http://schemas.microsoft.com/office/powerpoint/2010/main" val="648502007"/>
      </p:ext>
    </p:extLst>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32465" y="1905000"/>
            <a:ext cx="2971800" cy="1384995"/>
          </a:xfrm>
          <a:prstGeom prst="rect">
            <a:avLst/>
          </a:prstGeom>
        </p:spPr>
        <p:txBody>
          <a:bodyPr wrap="square">
            <a:spAutoFit/>
          </a:bodyPr>
          <a:lstStyle/>
          <a:p>
            <a:pPr algn="just"/>
            <a:r>
              <a:rPr lang="pt-BR" sz="1200" dirty="0"/>
              <a:t>Para realizarmos o experimento serão utilizados os seguintes materiais: 10 </a:t>
            </a:r>
            <a:r>
              <a:rPr lang="pt-BR" sz="1200" dirty="0" err="1"/>
              <a:t>LEDs</a:t>
            </a:r>
            <a:r>
              <a:rPr lang="pt-BR" sz="1200" dirty="0"/>
              <a:t> de 5 mm ,10 resistores limitadores de corrente.</a:t>
            </a:r>
          </a:p>
          <a:p>
            <a:pPr algn="just"/>
            <a:r>
              <a:rPr lang="pt-BR" sz="1200" dirty="0"/>
              <a:t>Sua função será, acender as luzes sequencialmente.</a:t>
            </a:r>
          </a:p>
          <a:p>
            <a:pPr algn="just"/>
            <a:endParaRPr lang="pt-BR" sz="1200" dirty="0"/>
          </a:p>
        </p:txBody>
      </p:sp>
      <p:sp>
        <p:nvSpPr>
          <p:cNvPr id="13" name="Retângulo 12"/>
          <p:cNvSpPr/>
          <p:nvPr/>
        </p:nvSpPr>
        <p:spPr>
          <a:xfrm>
            <a:off x="510862" y="1600200"/>
            <a:ext cx="2079938" cy="276999"/>
          </a:xfrm>
          <a:prstGeom prst="rect">
            <a:avLst/>
          </a:prstGeom>
        </p:spPr>
        <p:txBody>
          <a:bodyPr wrap="square">
            <a:spAutoFit/>
          </a:bodyPr>
          <a:lstStyle/>
          <a:p>
            <a:r>
              <a:rPr lang="pt-BR" sz="1200" b="1" dirty="0">
                <a:solidFill>
                  <a:srgbClr val="FF0000"/>
                </a:solidFill>
              </a:rPr>
              <a:t>Iluminação</a:t>
            </a:r>
            <a:r>
              <a:rPr lang="pt-BR" sz="1200" dirty="0"/>
              <a:t> </a:t>
            </a:r>
            <a:r>
              <a:rPr lang="pt-BR" sz="1200" b="1" dirty="0">
                <a:solidFill>
                  <a:srgbClr val="FFC000"/>
                </a:solidFill>
              </a:rPr>
              <a:t>Sequencial</a:t>
            </a:r>
            <a:r>
              <a:rPr lang="pt-BR" sz="1200" dirty="0">
                <a:solidFill>
                  <a:srgbClr val="FFC000"/>
                </a:solidFill>
              </a:rPr>
              <a:t> </a:t>
            </a:r>
            <a:endParaRPr lang="pt-BR" sz="1200" b="1" dirty="0">
              <a:solidFill>
                <a:schemeClr val="accent1">
                  <a:lumMod val="50000"/>
                </a:schemeClr>
              </a:solidFill>
            </a:endParaRPr>
          </a:p>
        </p:txBody>
      </p:sp>
      <p:sp>
        <p:nvSpPr>
          <p:cNvPr id="11" name="Retângulo 10"/>
          <p:cNvSpPr/>
          <p:nvPr/>
        </p:nvSpPr>
        <p:spPr>
          <a:xfrm>
            <a:off x="1752600" y="278981"/>
            <a:ext cx="7010400" cy="400110"/>
          </a:xfrm>
          <a:prstGeom prst="rect">
            <a:avLst/>
          </a:prstGeom>
        </p:spPr>
        <p:txBody>
          <a:bodyPr wrap="square">
            <a:spAutoFit/>
          </a:bodyPr>
          <a:lstStyle/>
          <a:p>
            <a:r>
              <a:rPr lang="pt-BR" sz="2000" b="1" dirty="0">
                <a:solidFill>
                  <a:srgbClr val="C00000"/>
                </a:solidFill>
              </a:rPr>
              <a:t>Efeito</a:t>
            </a:r>
            <a:r>
              <a:rPr lang="pt-BR" sz="2000" dirty="0"/>
              <a:t> </a:t>
            </a:r>
            <a:r>
              <a:rPr lang="pt-BR" sz="2000" b="1" dirty="0">
                <a:solidFill>
                  <a:schemeClr val="accent6"/>
                </a:solidFill>
              </a:rPr>
              <a:t>Interativo </a:t>
            </a:r>
            <a:r>
              <a:rPr lang="pt-BR" sz="2000" dirty="0">
                <a:solidFill>
                  <a:schemeClr val="accent1">
                    <a:lumMod val="50000"/>
                  </a:schemeClr>
                </a:solidFill>
              </a:rPr>
              <a:t>de</a:t>
            </a:r>
            <a:r>
              <a:rPr lang="pt-BR" sz="2000" dirty="0"/>
              <a:t> </a:t>
            </a:r>
            <a:r>
              <a:rPr lang="pt-BR" sz="2000" b="1" dirty="0">
                <a:solidFill>
                  <a:srgbClr val="FF0000"/>
                </a:solidFill>
              </a:rPr>
              <a:t>Iluminação</a:t>
            </a:r>
            <a:r>
              <a:rPr lang="pt-BR" sz="2000" dirty="0"/>
              <a:t> </a:t>
            </a:r>
            <a:r>
              <a:rPr lang="pt-BR" sz="2000" b="1" dirty="0">
                <a:solidFill>
                  <a:srgbClr val="FFC000"/>
                </a:solidFill>
              </a:rPr>
              <a:t>Sequencial</a:t>
            </a:r>
            <a:r>
              <a:rPr lang="pt-BR" sz="2000" dirty="0">
                <a:solidFill>
                  <a:srgbClr val="FFC000"/>
                </a:solidFill>
              </a:rPr>
              <a:t> </a:t>
            </a:r>
            <a:r>
              <a:rPr lang="pt-BR" sz="2000" b="1" dirty="0">
                <a:solidFill>
                  <a:srgbClr val="FF9900"/>
                </a:solidFill>
              </a:rPr>
              <a:t>Com</a:t>
            </a:r>
            <a:r>
              <a:rPr lang="pt-BR" sz="2000" dirty="0"/>
              <a:t> </a:t>
            </a:r>
            <a:r>
              <a:rPr lang="pt-BR" sz="2000" b="1" dirty="0" err="1">
                <a:solidFill>
                  <a:srgbClr val="003300"/>
                </a:solidFill>
              </a:rPr>
              <a:t>LED’s</a:t>
            </a:r>
            <a:endParaRPr lang="pt-BR" sz="2000" b="1" dirty="0">
              <a:solidFill>
                <a:srgbClr val="003300"/>
              </a:solidFill>
            </a:endParaRPr>
          </a:p>
        </p:txBody>
      </p:sp>
      <p:sp>
        <p:nvSpPr>
          <p:cNvPr id="5" name="Retângulo 4"/>
          <p:cNvSpPr/>
          <p:nvPr/>
        </p:nvSpPr>
        <p:spPr>
          <a:xfrm>
            <a:off x="3886200" y="1551087"/>
            <a:ext cx="5257800" cy="5078313"/>
          </a:xfrm>
          <a:prstGeom prst="rect">
            <a:avLst/>
          </a:prstGeom>
        </p:spPr>
        <p:txBody>
          <a:bodyPr wrap="square">
            <a:spAutoFit/>
          </a:bodyPr>
          <a:lstStyle/>
          <a:p>
            <a:r>
              <a:rPr lang="pt-BR" sz="1100" dirty="0">
                <a:solidFill>
                  <a:schemeClr val="accent6"/>
                </a:solidFill>
              </a:rPr>
              <a:t>byte </a:t>
            </a:r>
            <a:r>
              <a:rPr lang="pt-BR" sz="1100" dirty="0" err="1">
                <a:solidFill>
                  <a:schemeClr val="accent6"/>
                </a:solidFill>
              </a:rPr>
              <a:t>ledPin</a:t>
            </a:r>
            <a:r>
              <a:rPr lang="pt-BR" sz="1100" dirty="0">
                <a:solidFill>
                  <a:schemeClr val="accent6"/>
                </a:solidFill>
              </a:rPr>
              <a:t>[] = {4, 5, 6, 7, 8, 9, 10, 11, 12, 13}; </a:t>
            </a:r>
            <a:r>
              <a:rPr lang="pt-BR" sz="800" dirty="0">
                <a:solidFill>
                  <a:schemeClr val="accent6"/>
                </a:solidFill>
                <a:latin typeface="+mn-lt"/>
              </a:rPr>
              <a:t>// Cria um </a:t>
            </a:r>
            <a:r>
              <a:rPr lang="pt-BR" sz="800" dirty="0" err="1">
                <a:solidFill>
                  <a:schemeClr val="accent6"/>
                </a:solidFill>
                <a:latin typeface="+mn-lt"/>
              </a:rPr>
              <a:t>array</a:t>
            </a:r>
            <a:r>
              <a:rPr lang="pt-BR" sz="800" dirty="0">
                <a:solidFill>
                  <a:schemeClr val="accent6"/>
                </a:solidFill>
                <a:latin typeface="+mn-lt"/>
              </a:rPr>
              <a:t> para os pinos dos </a:t>
            </a:r>
            <a:r>
              <a:rPr lang="pt-BR" sz="800" dirty="0" err="1">
                <a:solidFill>
                  <a:schemeClr val="accent6"/>
                </a:solidFill>
                <a:latin typeface="+mn-lt"/>
              </a:rPr>
              <a:t>LEDs</a:t>
            </a:r>
            <a:endParaRPr lang="pt-BR" sz="800" dirty="0">
              <a:solidFill>
                <a:schemeClr val="accent6"/>
              </a:solidFill>
              <a:latin typeface="+mn-lt"/>
            </a:endParaRPr>
          </a:p>
          <a:p>
            <a:r>
              <a:rPr lang="pt-BR" sz="1100" dirty="0" err="1">
                <a:solidFill>
                  <a:schemeClr val="accent6"/>
                </a:solidFill>
              </a:rPr>
              <a:t>int</a:t>
            </a:r>
            <a:r>
              <a:rPr lang="pt-BR" sz="1100" dirty="0">
                <a:solidFill>
                  <a:schemeClr val="accent6"/>
                </a:solidFill>
              </a:rPr>
              <a:t> </a:t>
            </a:r>
            <a:r>
              <a:rPr lang="pt-BR" sz="1100" dirty="0" err="1">
                <a:solidFill>
                  <a:schemeClr val="accent6"/>
                </a:solidFill>
              </a:rPr>
              <a:t>ledDelay</a:t>
            </a:r>
            <a:r>
              <a:rPr lang="pt-BR" sz="1100" dirty="0">
                <a:solidFill>
                  <a:schemeClr val="accent6"/>
                </a:solidFill>
              </a:rPr>
              <a:t>; </a:t>
            </a:r>
            <a:r>
              <a:rPr lang="pt-BR" sz="800" dirty="0">
                <a:solidFill>
                  <a:schemeClr val="accent6"/>
                </a:solidFill>
                <a:latin typeface="+mn-lt"/>
              </a:rPr>
              <a:t>// intervalo entre as alterações</a:t>
            </a:r>
          </a:p>
          <a:p>
            <a:r>
              <a:rPr lang="pt-BR" sz="1100" dirty="0" err="1">
                <a:solidFill>
                  <a:schemeClr val="accent6"/>
                </a:solidFill>
              </a:rPr>
              <a:t>int</a:t>
            </a:r>
            <a:r>
              <a:rPr lang="pt-BR" sz="1100" dirty="0">
                <a:solidFill>
                  <a:schemeClr val="accent6"/>
                </a:solidFill>
              </a:rPr>
              <a:t> </a:t>
            </a:r>
            <a:r>
              <a:rPr lang="pt-BR" sz="1100" dirty="0" err="1">
                <a:solidFill>
                  <a:schemeClr val="accent6"/>
                </a:solidFill>
              </a:rPr>
              <a:t>direction</a:t>
            </a:r>
            <a:r>
              <a:rPr lang="pt-BR" sz="1100" dirty="0">
                <a:solidFill>
                  <a:schemeClr val="accent6"/>
                </a:solidFill>
              </a:rPr>
              <a:t> = 1;</a:t>
            </a:r>
          </a:p>
          <a:p>
            <a:r>
              <a:rPr lang="pt-BR" sz="1100" dirty="0" err="1">
                <a:solidFill>
                  <a:schemeClr val="accent6"/>
                </a:solidFill>
              </a:rPr>
              <a:t>int</a:t>
            </a:r>
            <a:r>
              <a:rPr lang="pt-BR" sz="1100" dirty="0">
                <a:solidFill>
                  <a:schemeClr val="accent6"/>
                </a:solidFill>
              </a:rPr>
              <a:t> </a:t>
            </a:r>
            <a:r>
              <a:rPr lang="pt-BR" sz="1100" dirty="0" err="1">
                <a:solidFill>
                  <a:schemeClr val="accent6"/>
                </a:solidFill>
              </a:rPr>
              <a:t>currentLED</a:t>
            </a:r>
            <a:r>
              <a:rPr lang="pt-BR" sz="1100" dirty="0">
                <a:solidFill>
                  <a:schemeClr val="accent6"/>
                </a:solidFill>
              </a:rPr>
              <a:t> = 0;</a:t>
            </a:r>
          </a:p>
          <a:p>
            <a:r>
              <a:rPr lang="pt-BR" sz="1100" dirty="0" err="1">
                <a:solidFill>
                  <a:schemeClr val="accent6"/>
                </a:solidFill>
              </a:rPr>
              <a:t>unsigned</a:t>
            </a:r>
            <a:r>
              <a:rPr lang="pt-BR" sz="1100" dirty="0">
                <a:solidFill>
                  <a:schemeClr val="accent6"/>
                </a:solidFill>
              </a:rPr>
              <a:t> </a:t>
            </a:r>
            <a:r>
              <a:rPr lang="pt-BR" sz="1100" dirty="0" err="1">
                <a:solidFill>
                  <a:schemeClr val="accent6"/>
                </a:solidFill>
              </a:rPr>
              <a:t>long</a:t>
            </a:r>
            <a:r>
              <a:rPr lang="pt-BR" sz="1100" dirty="0">
                <a:solidFill>
                  <a:schemeClr val="accent6"/>
                </a:solidFill>
              </a:rPr>
              <a:t> </a:t>
            </a:r>
            <a:r>
              <a:rPr lang="pt-BR" sz="1100" dirty="0" err="1">
                <a:solidFill>
                  <a:schemeClr val="accent6"/>
                </a:solidFill>
              </a:rPr>
              <a:t>changeTime</a:t>
            </a:r>
            <a:r>
              <a:rPr lang="pt-BR" sz="1100" dirty="0">
                <a:solidFill>
                  <a:schemeClr val="accent6"/>
                </a:solidFill>
              </a:rPr>
              <a:t>;</a:t>
            </a:r>
          </a:p>
          <a:p>
            <a:r>
              <a:rPr lang="pt-BR" sz="1100" dirty="0" err="1">
                <a:solidFill>
                  <a:schemeClr val="accent6"/>
                </a:solidFill>
              </a:rPr>
              <a:t>int</a:t>
            </a:r>
            <a:r>
              <a:rPr lang="pt-BR" sz="1100" dirty="0">
                <a:solidFill>
                  <a:schemeClr val="accent6"/>
                </a:solidFill>
              </a:rPr>
              <a:t> </a:t>
            </a:r>
            <a:r>
              <a:rPr lang="pt-BR" sz="1100" dirty="0" err="1">
                <a:solidFill>
                  <a:schemeClr val="accent6"/>
                </a:solidFill>
              </a:rPr>
              <a:t>potPin</a:t>
            </a:r>
            <a:r>
              <a:rPr lang="pt-BR" sz="1100" dirty="0">
                <a:solidFill>
                  <a:schemeClr val="accent6"/>
                </a:solidFill>
              </a:rPr>
              <a:t> = 2; </a:t>
            </a:r>
            <a:r>
              <a:rPr lang="pt-BR" sz="800" dirty="0">
                <a:solidFill>
                  <a:schemeClr val="accent6"/>
                </a:solidFill>
                <a:latin typeface="+mn-lt"/>
              </a:rPr>
              <a:t>// seleciona o pino de entrada para o potenciômetro</a:t>
            </a:r>
          </a:p>
          <a:p>
            <a:r>
              <a:rPr lang="pt-BR" sz="1100" dirty="0" err="1">
                <a:solidFill>
                  <a:schemeClr val="accent6"/>
                </a:solidFill>
              </a:rPr>
              <a:t>void</a:t>
            </a:r>
            <a:r>
              <a:rPr lang="pt-BR" sz="1100" dirty="0">
                <a:solidFill>
                  <a:schemeClr val="accent6"/>
                </a:solidFill>
              </a:rPr>
              <a:t> setup() {</a:t>
            </a:r>
          </a:p>
          <a:p>
            <a:r>
              <a:rPr lang="pt-BR" sz="1100" dirty="0">
                <a:solidFill>
                  <a:schemeClr val="accent6"/>
                </a:solidFill>
              </a:rPr>
              <a:t>for (</a:t>
            </a:r>
            <a:r>
              <a:rPr lang="pt-BR" sz="1100" dirty="0" err="1">
                <a:solidFill>
                  <a:schemeClr val="accent6"/>
                </a:solidFill>
              </a:rPr>
              <a:t>int</a:t>
            </a:r>
            <a:r>
              <a:rPr lang="pt-BR" sz="1100" dirty="0">
                <a:solidFill>
                  <a:schemeClr val="accent6"/>
                </a:solidFill>
              </a:rPr>
              <a:t> x=0; x&lt;10; x++) { </a:t>
            </a:r>
            <a:r>
              <a:rPr lang="pt-BR" sz="800" dirty="0">
                <a:solidFill>
                  <a:schemeClr val="accent6"/>
                </a:solidFill>
                <a:latin typeface="+mn-lt"/>
              </a:rPr>
              <a:t>// define todos os pinos como saída</a:t>
            </a:r>
          </a:p>
          <a:p>
            <a:r>
              <a:rPr lang="pt-BR" sz="1100" dirty="0" err="1">
                <a:solidFill>
                  <a:schemeClr val="accent6"/>
                </a:solidFill>
              </a:rPr>
              <a:t>pinMode</a:t>
            </a:r>
            <a:r>
              <a:rPr lang="pt-BR" sz="1100" dirty="0">
                <a:solidFill>
                  <a:schemeClr val="accent6"/>
                </a:solidFill>
              </a:rPr>
              <a:t>(</a:t>
            </a:r>
            <a:r>
              <a:rPr lang="pt-BR" sz="1100" dirty="0" err="1">
                <a:solidFill>
                  <a:schemeClr val="accent6"/>
                </a:solidFill>
              </a:rPr>
              <a:t>ledPin</a:t>
            </a:r>
            <a:r>
              <a:rPr lang="pt-BR" sz="1100" dirty="0">
                <a:solidFill>
                  <a:schemeClr val="accent6"/>
                </a:solidFill>
              </a:rPr>
              <a:t>[x], OUTPUT); </a:t>
            </a:r>
          </a:p>
          <a:p>
            <a:r>
              <a:rPr lang="pt-BR" sz="1100" dirty="0">
                <a:solidFill>
                  <a:schemeClr val="accent6"/>
                </a:solidFill>
              </a:rPr>
              <a:t>  }</a:t>
            </a:r>
          </a:p>
          <a:p>
            <a:r>
              <a:rPr lang="pt-BR" sz="1100" dirty="0" err="1">
                <a:solidFill>
                  <a:schemeClr val="accent6"/>
                </a:solidFill>
              </a:rPr>
              <a:t>changeTime</a:t>
            </a:r>
            <a:r>
              <a:rPr lang="pt-BR" sz="1100" dirty="0">
                <a:solidFill>
                  <a:schemeClr val="accent6"/>
                </a:solidFill>
              </a:rPr>
              <a:t> = </a:t>
            </a:r>
            <a:r>
              <a:rPr lang="pt-BR" sz="1100" dirty="0" err="1">
                <a:solidFill>
                  <a:schemeClr val="accent6"/>
                </a:solidFill>
              </a:rPr>
              <a:t>millis</a:t>
            </a:r>
            <a:r>
              <a:rPr lang="pt-BR" sz="1100" dirty="0">
                <a:solidFill>
                  <a:schemeClr val="accent6"/>
                </a:solidFill>
              </a:rPr>
              <a:t>();</a:t>
            </a:r>
          </a:p>
          <a:p>
            <a:r>
              <a:rPr lang="pt-BR" sz="1100" dirty="0">
                <a:solidFill>
                  <a:schemeClr val="accent6"/>
                </a:solidFill>
              </a:rPr>
              <a:t>}</a:t>
            </a:r>
          </a:p>
          <a:p>
            <a:r>
              <a:rPr lang="pt-BR" sz="1100" dirty="0" err="1">
                <a:solidFill>
                  <a:schemeClr val="accent6"/>
                </a:solidFill>
              </a:rPr>
              <a:t>void</a:t>
            </a:r>
            <a:r>
              <a:rPr lang="pt-BR" sz="1100" dirty="0">
                <a:solidFill>
                  <a:schemeClr val="accent6"/>
                </a:solidFill>
              </a:rPr>
              <a:t> loop() {</a:t>
            </a:r>
          </a:p>
          <a:p>
            <a:r>
              <a:rPr lang="pt-BR" sz="1100" dirty="0" err="1">
                <a:solidFill>
                  <a:schemeClr val="accent6"/>
                </a:solidFill>
              </a:rPr>
              <a:t>ledDelay</a:t>
            </a:r>
            <a:r>
              <a:rPr lang="pt-BR" sz="1100" dirty="0">
                <a:solidFill>
                  <a:schemeClr val="accent6"/>
                </a:solidFill>
              </a:rPr>
              <a:t> = </a:t>
            </a:r>
            <a:r>
              <a:rPr lang="pt-BR" sz="1100" dirty="0" err="1">
                <a:solidFill>
                  <a:schemeClr val="accent6"/>
                </a:solidFill>
              </a:rPr>
              <a:t>analogRead</a:t>
            </a:r>
            <a:r>
              <a:rPr lang="pt-BR" sz="1100" dirty="0">
                <a:solidFill>
                  <a:schemeClr val="accent6"/>
                </a:solidFill>
              </a:rPr>
              <a:t>(</a:t>
            </a:r>
            <a:r>
              <a:rPr lang="pt-BR" sz="1100" dirty="0" err="1">
                <a:solidFill>
                  <a:schemeClr val="accent6"/>
                </a:solidFill>
              </a:rPr>
              <a:t>potPin</a:t>
            </a:r>
            <a:r>
              <a:rPr lang="pt-BR" sz="1100" dirty="0">
                <a:solidFill>
                  <a:schemeClr val="accent6"/>
                </a:solidFill>
              </a:rPr>
              <a:t>); </a:t>
            </a:r>
            <a:r>
              <a:rPr lang="pt-BR" sz="800" dirty="0">
                <a:solidFill>
                  <a:schemeClr val="accent6"/>
                </a:solidFill>
                <a:latin typeface="+mn-lt"/>
              </a:rPr>
              <a:t>// lê o valor do potenciômetro</a:t>
            </a:r>
          </a:p>
          <a:p>
            <a:r>
              <a:rPr lang="pt-BR" sz="1100" dirty="0" err="1">
                <a:solidFill>
                  <a:schemeClr val="accent6"/>
                </a:solidFill>
              </a:rPr>
              <a:t>if</a:t>
            </a:r>
            <a:r>
              <a:rPr lang="pt-BR" sz="1100" dirty="0">
                <a:solidFill>
                  <a:schemeClr val="accent6"/>
                </a:solidFill>
              </a:rPr>
              <a:t> ((</a:t>
            </a:r>
            <a:r>
              <a:rPr lang="pt-BR" sz="1100" dirty="0" err="1">
                <a:solidFill>
                  <a:schemeClr val="accent6"/>
                </a:solidFill>
              </a:rPr>
              <a:t>millis</a:t>
            </a:r>
            <a:r>
              <a:rPr lang="pt-BR" sz="1100" dirty="0">
                <a:solidFill>
                  <a:schemeClr val="accent6"/>
                </a:solidFill>
              </a:rPr>
              <a:t>() - </a:t>
            </a:r>
            <a:r>
              <a:rPr lang="pt-BR" sz="1100" dirty="0" err="1">
                <a:solidFill>
                  <a:schemeClr val="accent6"/>
                </a:solidFill>
              </a:rPr>
              <a:t>changeTime</a:t>
            </a:r>
            <a:r>
              <a:rPr lang="pt-BR" sz="1100" dirty="0">
                <a:solidFill>
                  <a:schemeClr val="accent6"/>
                </a:solidFill>
              </a:rPr>
              <a:t>) &gt; </a:t>
            </a:r>
            <a:r>
              <a:rPr lang="pt-BR" sz="1100" dirty="0" err="1">
                <a:solidFill>
                  <a:schemeClr val="accent6"/>
                </a:solidFill>
              </a:rPr>
              <a:t>ledDelay</a:t>
            </a:r>
            <a:r>
              <a:rPr lang="pt-BR" sz="1100" dirty="0">
                <a:solidFill>
                  <a:schemeClr val="accent6"/>
                </a:solidFill>
              </a:rPr>
              <a:t>) { </a:t>
            </a:r>
            <a:r>
              <a:rPr lang="pt-BR" sz="800" dirty="0">
                <a:solidFill>
                  <a:schemeClr val="accent6"/>
                </a:solidFill>
                <a:latin typeface="+mn-lt"/>
              </a:rPr>
              <a:t>// verifica se transcorreram </a:t>
            </a:r>
            <a:r>
              <a:rPr lang="pt-BR" sz="800" dirty="0" err="1">
                <a:solidFill>
                  <a:schemeClr val="accent6"/>
                </a:solidFill>
                <a:latin typeface="+mn-lt"/>
              </a:rPr>
              <a:t>ledDelay</a:t>
            </a:r>
            <a:r>
              <a:rPr lang="pt-BR" sz="800" dirty="0">
                <a:solidFill>
                  <a:schemeClr val="accent6"/>
                </a:solidFill>
                <a:latin typeface="+mn-lt"/>
              </a:rPr>
              <a:t> </a:t>
            </a:r>
            <a:r>
              <a:rPr lang="pt-BR" sz="800" dirty="0" err="1">
                <a:solidFill>
                  <a:schemeClr val="accent6"/>
                </a:solidFill>
                <a:latin typeface="+mn-lt"/>
              </a:rPr>
              <a:t>ms</a:t>
            </a:r>
            <a:r>
              <a:rPr lang="pt-BR" sz="800" dirty="0">
                <a:solidFill>
                  <a:schemeClr val="accent6"/>
                </a:solidFill>
                <a:latin typeface="+mn-lt"/>
              </a:rPr>
              <a:t> desde a  última alteração</a:t>
            </a:r>
          </a:p>
          <a:p>
            <a:r>
              <a:rPr lang="pt-BR" sz="1100" dirty="0" err="1">
                <a:solidFill>
                  <a:schemeClr val="accent6"/>
                </a:solidFill>
              </a:rPr>
              <a:t>changeLED</a:t>
            </a:r>
            <a:r>
              <a:rPr lang="pt-BR" sz="1100" dirty="0">
                <a:solidFill>
                  <a:schemeClr val="accent6"/>
                </a:solidFill>
              </a:rPr>
              <a:t>();</a:t>
            </a:r>
          </a:p>
          <a:p>
            <a:r>
              <a:rPr lang="pt-BR" sz="1100" dirty="0" err="1">
                <a:solidFill>
                  <a:schemeClr val="accent6"/>
                </a:solidFill>
              </a:rPr>
              <a:t>changeTime</a:t>
            </a:r>
            <a:r>
              <a:rPr lang="pt-BR" sz="1100" dirty="0">
                <a:solidFill>
                  <a:schemeClr val="accent6"/>
                </a:solidFill>
              </a:rPr>
              <a:t> = </a:t>
            </a:r>
            <a:r>
              <a:rPr lang="pt-BR" sz="1100" dirty="0" err="1">
                <a:solidFill>
                  <a:schemeClr val="accent6"/>
                </a:solidFill>
              </a:rPr>
              <a:t>millis</a:t>
            </a:r>
            <a:r>
              <a:rPr lang="pt-BR" sz="1100" dirty="0">
                <a:solidFill>
                  <a:schemeClr val="accent6"/>
                </a:solidFill>
              </a:rPr>
              <a:t>();</a:t>
            </a:r>
          </a:p>
          <a:p>
            <a:r>
              <a:rPr lang="pt-BR" sz="1100" dirty="0">
                <a:solidFill>
                  <a:schemeClr val="accent6"/>
                </a:solidFill>
              </a:rPr>
              <a:t>  }</a:t>
            </a:r>
          </a:p>
          <a:p>
            <a:r>
              <a:rPr lang="pt-BR" sz="1100" dirty="0">
                <a:solidFill>
                  <a:schemeClr val="accent6"/>
                </a:solidFill>
              </a:rPr>
              <a:t>}</a:t>
            </a:r>
          </a:p>
          <a:p>
            <a:r>
              <a:rPr lang="pt-BR" sz="1100" dirty="0" err="1">
                <a:solidFill>
                  <a:schemeClr val="accent6"/>
                </a:solidFill>
              </a:rPr>
              <a:t>void</a:t>
            </a:r>
            <a:r>
              <a:rPr lang="pt-BR" sz="1100" dirty="0">
                <a:solidFill>
                  <a:schemeClr val="accent6"/>
                </a:solidFill>
              </a:rPr>
              <a:t> </a:t>
            </a:r>
            <a:r>
              <a:rPr lang="pt-BR" sz="1100" dirty="0" err="1">
                <a:solidFill>
                  <a:schemeClr val="accent6"/>
                </a:solidFill>
              </a:rPr>
              <a:t>changeLED</a:t>
            </a:r>
            <a:r>
              <a:rPr lang="pt-BR" sz="1100" dirty="0">
                <a:solidFill>
                  <a:schemeClr val="accent6"/>
                </a:solidFill>
              </a:rPr>
              <a:t>() {</a:t>
            </a:r>
          </a:p>
          <a:p>
            <a:r>
              <a:rPr lang="pt-BR" sz="1100" dirty="0">
                <a:solidFill>
                  <a:schemeClr val="accent6"/>
                </a:solidFill>
              </a:rPr>
              <a:t>for (</a:t>
            </a:r>
            <a:r>
              <a:rPr lang="pt-BR" sz="1100" dirty="0" err="1">
                <a:solidFill>
                  <a:schemeClr val="accent6"/>
                </a:solidFill>
              </a:rPr>
              <a:t>int</a:t>
            </a:r>
            <a:r>
              <a:rPr lang="pt-BR" sz="1100" dirty="0">
                <a:solidFill>
                  <a:schemeClr val="accent6"/>
                </a:solidFill>
              </a:rPr>
              <a:t> x=0; x&lt;10; x++) { </a:t>
            </a:r>
            <a:r>
              <a:rPr lang="pt-BR" sz="800" dirty="0">
                <a:solidFill>
                  <a:schemeClr val="accent6"/>
                </a:solidFill>
                <a:latin typeface="+mn-lt"/>
              </a:rPr>
              <a:t>// apaga todos os </a:t>
            </a:r>
            <a:r>
              <a:rPr lang="pt-BR" sz="800" dirty="0" err="1">
                <a:solidFill>
                  <a:schemeClr val="accent6"/>
                </a:solidFill>
                <a:latin typeface="+mn-lt"/>
              </a:rPr>
              <a:t>LEDs</a:t>
            </a:r>
            <a:endParaRPr lang="pt-BR" sz="800" dirty="0">
              <a:solidFill>
                <a:schemeClr val="accent6"/>
              </a:solidFill>
              <a:latin typeface="+mn-lt"/>
            </a:endParaRPr>
          </a:p>
          <a:p>
            <a:r>
              <a:rPr lang="pt-BR" sz="1100" dirty="0" err="1">
                <a:solidFill>
                  <a:schemeClr val="accent6"/>
                </a:solidFill>
              </a:rPr>
              <a:t>digitalWrite</a:t>
            </a:r>
            <a:r>
              <a:rPr lang="pt-BR" sz="1100" dirty="0">
                <a:solidFill>
                  <a:schemeClr val="accent6"/>
                </a:solidFill>
              </a:rPr>
              <a:t>(</a:t>
            </a:r>
            <a:r>
              <a:rPr lang="pt-BR" sz="1100" dirty="0" err="1">
                <a:solidFill>
                  <a:schemeClr val="accent6"/>
                </a:solidFill>
              </a:rPr>
              <a:t>ledPin</a:t>
            </a:r>
            <a:r>
              <a:rPr lang="pt-BR" sz="1100" dirty="0">
                <a:solidFill>
                  <a:schemeClr val="accent6"/>
                </a:solidFill>
              </a:rPr>
              <a:t>[x], LOW);</a:t>
            </a:r>
          </a:p>
          <a:p>
            <a:r>
              <a:rPr lang="pt-BR" sz="1100" dirty="0">
                <a:solidFill>
                  <a:schemeClr val="accent6"/>
                </a:solidFill>
              </a:rPr>
              <a:t>}</a:t>
            </a:r>
          </a:p>
          <a:p>
            <a:r>
              <a:rPr lang="en-US" sz="1100" dirty="0" err="1">
                <a:solidFill>
                  <a:schemeClr val="accent6"/>
                </a:solidFill>
              </a:rPr>
              <a:t>digitalWrite</a:t>
            </a:r>
            <a:r>
              <a:rPr lang="en-US" sz="1100" dirty="0">
                <a:solidFill>
                  <a:schemeClr val="accent6"/>
                </a:solidFill>
              </a:rPr>
              <a:t>(</a:t>
            </a:r>
            <a:r>
              <a:rPr lang="en-US" sz="1100" dirty="0" err="1">
                <a:solidFill>
                  <a:schemeClr val="accent6"/>
                </a:solidFill>
              </a:rPr>
              <a:t>ledPin</a:t>
            </a:r>
            <a:r>
              <a:rPr lang="en-US" sz="1100" dirty="0">
                <a:solidFill>
                  <a:schemeClr val="accent6"/>
                </a:solidFill>
              </a:rPr>
              <a:t>[</a:t>
            </a:r>
            <a:r>
              <a:rPr lang="en-US" sz="1100" dirty="0" err="1">
                <a:solidFill>
                  <a:schemeClr val="accent6"/>
                </a:solidFill>
              </a:rPr>
              <a:t>currentLED</a:t>
            </a:r>
            <a:r>
              <a:rPr lang="en-US" sz="1100" dirty="0">
                <a:solidFill>
                  <a:schemeClr val="accent6"/>
                </a:solidFill>
              </a:rPr>
              <a:t>], HIGH); </a:t>
            </a:r>
            <a:r>
              <a:rPr lang="en-US" sz="800" dirty="0">
                <a:solidFill>
                  <a:schemeClr val="accent6"/>
                </a:solidFill>
                <a:latin typeface="+mn-lt"/>
              </a:rPr>
              <a:t>// </a:t>
            </a:r>
            <a:r>
              <a:rPr lang="en-US" sz="800" dirty="0" err="1">
                <a:solidFill>
                  <a:schemeClr val="accent6"/>
                </a:solidFill>
                <a:latin typeface="+mn-lt"/>
              </a:rPr>
              <a:t>acende</a:t>
            </a:r>
            <a:r>
              <a:rPr lang="en-US" sz="800" dirty="0">
                <a:solidFill>
                  <a:schemeClr val="accent6"/>
                </a:solidFill>
                <a:latin typeface="+mn-lt"/>
              </a:rPr>
              <a:t> o LED </a:t>
            </a:r>
            <a:r>
              <a:rPr lang="en-US" sz="800" dirty="0" err="1">
                <a:solidFill>
                  <a:schemeClr val="accent6"/>
                </a:solidFill>
                <a:latin typeface="+mn-lt"/>
              </a:rPr>
              <a:t>atual</a:t>
            </a:r>
            <a:endParaRPr lang="en-US" sz="800" dirty="0">
              <a:solidFill>
                <a:schemeClr val="accent6"/>
              </a:solidFill>
              <a:latin typeface="+mn-lt"/>
            </a:endParaRPr>
          </a:p>
          <a:p>
            <a:r>
              <a:rPr lang="pt-BR" sz="1100" dirty="0" err="1">
                <a:solidFill>
                  <a:schemeClr val="accent6"/>
                </a:solidFill>
              </a:rPr>
              <a:t>currentLED</a:t>
            </a:r>
            <a:r>
              <a:rPr lang="pt-BR" sz="1100" dirty="0">
                <a:solidFill>
                  <a:schemeClr val="accent6"/>
                </a:solidFill>
              </a:rPr>
              <a:t> += </a:t>
            </a:r>
            <a:r>
              <a:rPr lang="pt-BR" sz="1100" dirty="0" err="1">
                <a:solidFill>
                  <a:schemeClr val="accent6"/>
                </a:solidFill>
              </a:rPr>
              <a:t>direction</a:t>
            </a:r>
            <a:r>
              <a:rPr lang="pt-BR" sz="800" dirty="0">
                <a:solidFill>
                  <a:schemeClr val="accent6"/>
                </a:solidFill>
                <a:latin typeface="+mn-lt"/>
              </a:rPr>
              <a:t>; // incrementa de acordo com o valor de </a:t>
            </a:r>
            <a:r>
              <a:rPr lang="pt-BR" sz="800" dirty="0" err="1">
                <a:solidFill>
                  <a:schemeClr val="accent6"/>
                </a:solidFill>
                <a:latin typeface="+mn-lt"/>
              </a:rPr>
              <a:t>direction</a:t>
            </a:r>
            <a:endParaRPr lang="pt-BR" sz="800" dirty="0">
              <a:solidFill>
                <a:schemeClr val="accent6"/>
              </a:solidFill>
              <a:latin typeface="+mn-lt"/>
            </a:endParaRPr>
          </a:p>
          <a:p>
            <a:r>
              <a:rPr lang="pt-BR" sz="800" dirty="0">
                <a:solidFill>
                  <a:schemeClr val="accent6"/>
                </a:solidFill>
                <a:latin typeface="+mn-lt"/>
              </a:rPr>
              <a:t>// altera a direção se tivermos atingido o fim</a:t>
            </a:r>
          </a:p>
          <a:p>
            <a:r>
              <a:rPr lang="en-US" sz="1100" dirty="0">
                <a:solidFill>
                  <a:schemeClr val="accent6"/>
                </a:solidFill>
              </a:rPr>
              <a:t>if (</a:t>
            </a:r>
            <a:r>
              <a:rPr lang="en-US" sz="1100" dirty="0" err="1">
                <a:solidFill>
                  <a:schemeClr val="accent6"/>
                </a:solidFill>
              </a:rPr>
              <a:t>currentLED</a:t>
            </a:r>
            <a:r>
              <a:rPr lang="en-US" sz="1100" dirty="0">
                <a:solidFill>
                  <a:schemeClr val="accent6"/>
                </a:solidFill>
              </a:rPr>
              <a:t> == 9) {direction = -1;}</a:t>
            </a:r>
          </a:p>
          <a:p>
            <a:r>
              <a:rPr lang="en-US" sz="1100" dirty="0">
                <a:solidFill>
                  <a:schemeClr val="accent6"/>
                </a:solidFill>
              </a:rPr>
              <a:t>if (</a:t>
            </a:r>
            <a:r>
              <a:rPr lang="en-US" sz="1100" dirty="0" err="1">
                <a:solidFill>
                  <a:schemeClr val="accent6"/>
                </a:solidFill>
              </a:rPr>
              <a:t>currentLED</a:t>
            </a:r>
            <a:r>
              <a:rPr lang="en-US" sz="1100" dirty="0">
                <a:solidFill>
                  <a:schemeClr val="accent6"/>
                </a:solidFill>
              </a:rPr>
              <a:t> == 0) {direction = 1;}</a:t>
            </a:r>
          </a:p>
          <a:p>
            <a:r>
              <a:rPr lang="pt-BR" sz="1100" dirty="0">
                <a:solidFill>
                  <a:schemeClr val="accent6"/>
                </a:solidFill>
              </a:rPr>
              <a:t>}</a:t>
            </a:r>
            <a:endParaRPr lang="pt-BR" sz="1100" dirty="0">
              <a:solidFill>
                <a:schemeClr val="accent6"/>
              </a:solidFill>
              <a:latin typeface="+mn-lt"/>
            </a:endParaRPr>
          </a:p>
        </p:txBody>
      </p:sp>
      <p:pic>
        <p:nvPicPr>
          <p:cNvPr id="3" name="Imagem 2"/>
          <p:cNvPicPr>
            <a:picLocks noChangeAspect="1"/>
          </p:cNvPicPr>
          <p:nvPr/>
        </p:nvPicPr>
        <p:blipFill>
          <a:blip r:embed="rId2"/>
          <a:stretch>
            <a:fillRect/>
          </a:stretch>
        </p:blipFill>
        <p:spPr>
          <a:xfrm>
            <a:off x="76200" y="3124200"/>
            <a:ext cx="3810000" cy="3266316"/>
          </a:xfrm>
          <a:prstGeom prst="rect">
            <a:avLst/>
          </a:prstGeom>
        </p:spPr>
      </p:pic>
    </p:spTree>
    <p:extLst>
      <p:ext uri="{BB962C8B-B14F-4D97-AF65-F5344CB8AC3E}">
        <p14:creationId xmlns:p14="http://schemas.microsoft.com/office/powerpoint/2010/main" val="1914815675"/>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10"/>
          <p:cNvSpPr/>
          <p:nvPr/>
        </p:nvSpPr>
        <p:spPr>
          <a:xfrm>
            <a:off x="1752600" y="278981"/>
            <a:ext cx="7010400" cy="707886"/>
          </a:xfrm>
          <a:prstGeom prst="rect">
            <a:avLst/>
          </a:prstGeom>
        </p:spPr>
        <p:txBody>
          <a:bodyPr wrap="square">
            <a:spAutoFit/>
          </a:bodyPr>
          <a:lstStyle/>
          <a:p>
            <a:r>
              <a:rPr lang="pt-BR" sz="2000" b="1" dirty="0">
                <a:solidFill>
                  <a:srgbClr val="C00000"/>
                </a:solidFill>
              </a:rPr>
              <a:t>Efeito</a:t>
            </a:r>
            <a:r>
              <a:rPr lang="pt-BR" sz="2000" dirty="0"/>
              <a:t> </a:t>
            </a:r>
            <a:r>
              <a:rPr lang="pt-BR" sz="2000" b="1" dirty="0">
                <a:solidFill>
                  <a:schemeClr val="accent6"/>
                </a:solidFill>
              </a:rPr>
              <a:t>Interativo </a:t>
            </a:r>
            <a:r>
              <a:rPr lang="pt-BR" sz="2000" dirty="0">
                <a:solidFill>
                  <a:schemeClr val="accent1">
                    <a:lumMod val="50000"/>
                  </a:schemeClr>
                </a:solidFill>
              </a:rPr>
              <a:t>de</a:t>
            </a:r>
            <a:r>
              <a:rPr lang="pt-BR" sz="2000" dirty="0"/>
              <a:t> </a:t>
            </a:r>
            <a:r>
              <a:rPr lang="pt-BR" sz="2000" b="1" dirty="0">
                <a:solidFill>
                  <a:srgbClr val="FF0000"/>
                </a:solidFill>
              </a:rPr>
              <a:t>Iluminação</a:t>
            </a:r>
            <a:r>
              <a:rPr lang="pt-BR" sz="2000" dirty="0"/>
              <a:t> </a:t>
            </a:r>
            <a:r>
              <a:rPr lang="pt-BR" sz="2000" b="1" dirty="0">
                <a:solidFill>
                  <a:srgbClr val="FFC000"/>
                </a:solidFill>
              </a:rPr>
              <a:t>Sequencial</a:t>
            </a:r>
            <a:r>
              <a:rPr lang="pt-BR" sz="2000" dirty="0">
                <a:solidFill>
                  <a:srgbClr val="FFC000"/>
                </a:solidFill>
              </a:rPr>
              <a:t> </a:t>
            </a:r>
            <a:r>
              <a:rPr lang="pt-BR" sz="2000" b="1" dirty="0">
                <a:solidFill>
                  <a:srgbClr val="FF9900"/>
                </a:solidFill>
              </a:rPr>
              <a:t>Com</a:t>
            </a:r>
            <a:r>
              <a:rPr lang="pt-BR" sz="2000" dirty="0"/>
              <a:t> </a:t>
            </a:r>
            <a:r>
              <a:rPr lang="pt-BR" sz="2000" b="1" dirty="0" err="1">
                <a:solidFill>
                  <a:srgbClr val="003300"/>
                </a:solidFill>
              </a:rPr>
              <a:t>LED’s</a:t>
            </a:r>
            <a:endParaRPr lang="pt-BR" sz="2000" b="1" dirty="0">
              <a:solidFill>
                <a:srgbClr val="003300"/>
              </a:solidFill>
            </a:endParaRPr>
          </a:p>
          <a:p>
            <a:r>
              <a:rPr lang="pt-BR" sz="2000" b="1" dirty="0" err="1">
                <a:solidFill>
                  <a:schemeClr val="accent6"/>
                </a:solidFill>
              </a:rPr>
              <a:t>Mood</a:t>
            </a:r>
            <a:r>
              <a:rPr lang="pt-BR" sz="2000" dirty="0"/>
              <a:t> </a:t>
            </a:r>
            <a:r>
              <a:rPr lang="pt-BR" sz="2000" b="1" dirty="0" err="1">
                <a:solidFill>
                  <a:srgbClr val="C00000"/>
                </a:solidFill>
              </a:rPr>
              <a:t>lamp</a:t>
            </a:r>
            <a:r>
              <a:rPr lang="pt-BR" sz="2000" dirty="0"/>
              <a:t> </a:t>
            </a:r>
            <a:r>
              <a:rPr lang="pt-BR" sz="2000" b="1" dirty="0">
                <a:solidFill>
                  <a:srgbClr val="FFC000"/>
                </a:solidFill>
              </a:rPr>
              <a:t>com</a:t>
            </a:r>
            <a:r>
              <a:rPr lang="pt-BR" sz="2000" dirty="0"/>
              <a:t> </a:t>
            </a:r>
            <a:r>
              <a:rPr lang="pt-BR" sz="2000" b="1" dirty="0">
                <a:solidFill>
                  <a:srgbClr val="003300"/>
                </a:solidFill>
              </a:rPr>
              <a:t>controle</a:t>
            </a:r>
            <a:r>
              <a:rPr lang="pt-BR" sz="2000" dirty="0"/>
              <a:t> </a:t>
            </a:r>
            <a:r>
              <a:rPr lang="pt-BR" sz="2000" b="1" dirty="0">
                <a:solidFill>
                  <a:srgbClr val="FF9900"/>
                </a:solidFill>
              </a:rPr>
              <a:t>serial</a:t>
            </a:r>
          </a:p>
        </p:txBody>
      </p:sp>
      <p:sp>
        <p:nvSpPr>
          <p:cNvPr id="5" name="Retângulo 4"/>
          <p:cNvSpPr/>
          <p:nvPr/>
        </p:nvSpPr>
        <p:spPr>
          <a:xfrm>
            <a:off x="4419600" y="1458632"/>
            <a:ext cx="2362200" cy="5001369"/>
          </a:xfrm>
          <a:prstGeom prst="rect">
            <a:avLst/>
          </a:prstGeom>
        </p:spPr>
        <p:txBody>
          <a:bodyPr wrap="square">
            <a:spAutoFit/>
          </a:bodyPr>
          <a:lstStyle/>
          <a:p>
            <a:r>
              <a:rPr lang="pt-BR" sz="1100" dirty="0">
                <a:solidFill>
                  <a:schemeClr val="accent6"/>
                </a:solidFill>
                <a:latin typeface="+mn-lt"/>
              </a:rPr>
              <a:t>char buffer[18];</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red</a:t>
            </a:r>
            <a:r>
              <a:rPr lang="pt-BR" sz="1100" dirty="0">
                <a:solidFill>
                  <a:schemeClr val="accent6"/>
                </a:solidFill>
                <a:latin typeface="+mn-lt"/>
              </a:rPr>
              <a:t>, </a:t>
            </a:r>
            <a:r>
              <a:rPr lang="pt-BR" sz="1100" dirty="0" err="1">
                <a:solidFill>
                  <a:schemeClr val="accent6"/>
                </a:solidFill>
                <a:latin typeface="+mn-lt"/>
              </a:rPr>
              <a:t>green</a:t>
            </a:r>
            <a:r>
              <a:rPr lang="pt-BR" sz="1100" dirty="0">
                <a:solidFill>
                  <a:schemeClr val="accent6"/>
                </a:solidFill>
                <a:latin typeface="+mn-lt"/>
              </a:rPr>
              <a:t>, blue;</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RedPin</a:t>
            </a:r>
            <a:r>
              <a:rPr lang="pt-BR" sz="1100" dirty="0">
                <a:solidFill>
                  <a:schemeClr val="accent6"/>
                </a:solidFill>
                <a:latin typeface="+mn-lt"/>
              </a:rPr>
              <a:t> = 11;</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GreenPin</a:t>
            </a:r>
            <a:r>
              <a:rPr lang="pt-BR" sz="1100" dirty="0">
                <a:solidFill>
                  <a:schemeClr val="accent6"/>
                </a:solidFill>
                <a:latin typeface="+mn-lt"/>
              </a:rPr>
              <a:t> = 10;</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BluePin</a:t>
            </a:r>
            <a:r>
              <a:rPr lang="pt-BR" sz="1100" dirty="0">
                <a:solidFill>
                  <a:schemeClr val="accent6"/>
                </a:solidFill>
                <a:latin typeface="+mn-lt"/>
              </a:rPr>
              <a:t> = 9;</a:t>
            </a:r>
          </a:p>
          <a:p>
            <a:r>
              <a:rPr lang="pt-BR" sz="1100" dirty="0" err="1">
                <a:solidFill>
                  <a:schemeClr val="accent6"/>
                </a:solidFill>
                <a:latin typeface="+mn-lt"/>
              </a:rPr>
              <a:t>void</a:t>
            </a:r>
            <a:r>
              <a:rPr lang="pt-BR" sz="1100" dirty="0">
                <a:solidFill>
                  <a:schemeClr val="accent6"/>
                </a:solidFill>
                <a:latin typeface="+mn-lt"/>
              </a:rPr>
              <a:t> setup() {</a:t>
            </a:r>
          </a:p>
          <a:p>
            <a:r>
              <a:rPr lang="pt-BR" sz="1100" dirty="0" err="1">
                <a:solidFill>
                  <a:schemeClr val="accent6"/>
                </a:solidFill>
                <a:latin typeface="+mn-lt"/>
              </a:rPr>
              <a:t>Serial.begin</a:t>
            </a:r>
            <a:r>
              <a:rPr lang="pt-BR" sz="1100" dirty="0">
                <a:solidFill>
                  <a:schemeClr val="accent6"/>
                </a:solidFill>
                <a:latin typeface="+mn-lt"/>
              </a:rPr>
              <a:t>(9600);</a:t>
            </a:r>
          </a:p>
          <a:p>
            <a:r>
              <a:rPr lang="pt-BR" sz="1100" dirty="0" err="1">
                <a:solidFill>
                  <a:schemeClr val="accent6"/>
                </a:solidFill>
                <a:latin typeface="+mn-lt"/>
              </a:rPr>
              <a:t>Serial.flush</a:t>
            </a:r>
            <a:r>
              <a:rPr lang="pt-BR" sz="1100" dirty="0">
                <a:solidFill>
                  <a:schemeClr val="accent6"/>
                </a:solidFill>
                <a:latin typeface="+mn-lt"/>
              </a:rPr>
              <a: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RedPin</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GreenPin</a:t>
            </a:r>
            <a:r>
              <a:rPr lang="pt-BR" sz="1100" dirty="0">
                <a:solidFill>
                  <a:schemeClr val="accent6"/>
                </a:solidFill>
                <a:latin typeface="+mn-lt"/>
              </a:rPr>
              <a:t>, OUTPUT);</a:t>
            </a:r>
          </a:p>
          <a:p>
            <a:r>
              <a:rPr lang="pt-BR" sz="1100" dirty="0" err="1">
                <a:solidFill>
                  <a:schemeClr val="accent6"/>
                </a:solidFill>
                <a:latin typeface="+mn-lt"/>
              </a:rPr>
              <a:t>pinMode</a:t>
            </a:r>
            <a:r>
              <a:rPr lang="pt-BR" sz="1100" dirty="0">
                <a:solidFill>
                  <a:schemeClr val="accent6"/>
                </a:solidFill>
                <a:latin typeface="+mn-lt"/>
              </a:rPr>
              <a:t>(</a:t>
            </a:r>
            <a:r>
              <a:rPr lang="pt-BR" sz="1100" dirty="0" err="1">
                <a:solidFill>
                  <a:schemeClr val="accent6"/>
                </a:solidFill>
                <a:latin typeface="+mn-lt"/>
              </a:rPr>
              <a:t>BluePin</a:t>
            </a:r>
            <a:r>
              <a:rPr lang="pt-BR" sz="1100" dirty="0">
                <a:solidFill>
                  <a:schemeClr val="accent6"/>
                </a:solidFill>
                <a:latin typeface="+mn-lt"/>
              </a:rPr>
              <a:t>, OUTPUT);</a:t>
            </a:r>
          </a:p>
          <a:p>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loop() {</a:t>
            </a:r>
          </a:p>
          <a:p>
            <a:r>
              <a:rPr lang="pt-BR" sz="1100" dirty="0" err="1">
                <a:solidFill>
                  <a:schemeClr val="accent6"/>
                </a:solidFill>
                <a:latin typeface="+mn-lt"/>
              </a:rPr>
              <a:t>if</a:t>
            </a:r>
            <a:r>
              <a:rPr lang="pt-BR" sz="1100" dirty="0">
                <a:solidFill>
                  <a:schemeClr val="accent6"/>
                </a:solidFill>
                <a:latin typeface="+mn-lt"/>
              </a:rPr>
              <a:t> (</a:t>
            </a:r>
            <a:r>
              <a:rPr lang="pt-BR" sz="1100" dirty="0" err="1">
                <a:solidFill>
                  <a:schemeClr val="accent6"/>
                </a:solidFill>
                <a:latin typeface="+mn-lt"/>
              </a:rPr>
              <a:t>Serial.available</a:t>
            </a:r>
            <a:r>
              <a:rPr lang="pt-BR" sz="1100" dirty="0">
                <a:solidFill>
                  <a:schemeClr val="accent6"/>
                </a:solidFill>
                <a:latin typeface="+mn-lt"/>
              </a:rPr>
              <a:t>() &gt; 0) {</a:t>
            </a:r>
          </a:p>
          <a:p>
            <a:r>
              <a:rPr lang="pt-BR" sz="1100" dirty="0" err="1">
                <a:solidFill>
                  <a:schemeClr val="accent6"/>
                </a:solidFill>
                <a:latin typeface="+mn-lt"/>
              </a:rPr>
              <a:t>int</a:t>
            </a:r>
            <a:r>
              <a:rPr lang="pt-BR" sz="1100" dirty="0">
                <a:solidFill>
                  <a:schemeClr val="accent6"/>
                </a:solidFill>
                <a:latin typeface="+mn-lt"/>
              </a:rPr>
              <a:t> index=0;</a:t>
            </a:r>
          </a:p>
          <a:p>
            <a:r>
              <a:rPr lang="pt-BR" sz="1100" dirty="0" err="1">
                <a:solidFill>
                  <a:schemeClr val="accent6"/>
                </a:solidFill>
                <a:latin typeface="+mn-lt"/>
              </a:rPr>
              <a:t>delay</a:t>
            </a:r>
            <a:r>
              <a:rPr lang="pt-BR" sz="1100" dirty="0">
                <a:solidFill>
                  <a:schemeClr val="accent6"/>
                </a:solidFill>
                <a:latin typeface="+mn-lt"/>
              </a:rPr>
              <a:t>(100); // deixe o buffer encher</a:t>
            </a:r>
          </a:p>
          <a:p>
            <a:r>
              <a:rPr lang="pt-BR" sz="1100" dirty="0" err="1">
                <a:solidFill>
                  <a:schemeClr val="accent6"/>
                </a:solidFill>
                <a:latin typeface="+mn-lt"/>
              </a:rPr>
              <a:t>int</a:t>
            </a:r>
            <a:r>
              <a:rPr lang="pt-BR" sz="1100" dirty="0">
                <a:solidFill>
                  <a:schemeClr val="accent6"/>
                </a:solidFill>
                <a:latin typeface="+mn-lt"/>
              </a:rPr>
              <a:t> </a:t>
            </a:r>
            <a:r>
              <a:rPr lang="pt-BR" sz="1100" dirty="0" err="1">
                <a:solidFill>
                  <a:schemeClr val="accent6"/>
                </a:solidFill>
                <a:latin typeface="+mn-lt"/>
              </a:rPr>
              <a:t>numChar</a:t>
            </a:r>
            <a:r>
              <a:rPr lang="pt-BR" sz="1100" dirty="0">
                <a:solidFill>
                  <a:schemeClr val="accent6"/>
                </a:solidFill>
                <a:latin typeface="+mn-lt"/>
              </a:rPr>
              <a:t> = </a:t>
            </a:r>
            <a:r>
              <a:rPr lang="pt-BR" sz="1100" dirty="0" err="1">
                <a:solidFill>
                  <a:schemeClr val="accent6"/>
                </a:solidFill>
                <a:latin typeface="+mn-lt"/>
              </a:rPr>
              <a:t>Serial.available</a:t>
            </a:r>
            <a:r>
              <a:rPr lang="pt-BR" sz="1100" dirty="0">
                <a:solidFill>
                  <a:schemeClr val="accent6"/>
                </a:solidFill>
                <a:latin typeface="+mn-lt"/>
              </a:rPr>
              <a:t>();</a:t>
            </a:r>
          </a:p>
          <a:p>
            <a:r>
              <a:rPr lang="pt-BR" sz="1100" dirty="0" err="1">
                <a:solidFill>
                  <a:schemeClr val="accent6"/>
                </a:solidFill>
                <a:latin typeface="+mn-lt"/>
              </a:rPr>
              <a:t>if</a:t>
            </a:r>
            <a:r>
              <a:rPr lang="pt-BR" sz="1100" dirty="0">
                <a:solidFill>
                  <a:schemeClr val="accent6"/>
                </a:solidFill>
                <a:latin typeface="+mn-lt"/>
              </a:rPr>
              <a:t> (</a:t>
            </a:r>
            <a:r>
              <a:rPr lang="pt-BR" sz="1100" dirty="0" err="1">
                <a:solidFill>
                  <a:schemeClr val="accent6"/>
                </a:solidFill>
                <a:latin typeface="+mn-lt"/>
              </a:rPr>
              <a:t>numChar</a:t>
            </a:r>
            <a:r>
              <a:rPr lang="pt-BR" sz="1100" dirty="0">
                <a:solidFill>
                  <a:schemeClr val="accent6"/>
                </a:solidFill>
                <a:latin typeface="+mn-lt"/>
              </a:rPr>
              <a:t>&gt;15) {</a:t>
            </a:r>
          </a:p>
          <a:p>
            <a:r>
              <a:rPr lang="pt-BR" sz="1100" dirty="0" err="1">
                <a:solidFill>
                  <a:schemeClr val="accent6"/>
                </a:solidFill>
                <a:latin typeface="+mn-lt"/>
              </a:rPr>
              <a:t>numChar</a:t>
            </a:r>
            <a:r>
              <a:rPr lang="pt-BR" sz="1100" dirty="0">
                <a:solidFill>
                  <a:schemeClr val="accent6"/>
                </a:solidFill>
                <a:latin typeface="+mn-lt"/>
              </a:rPr>
              <a:t>=15; }</a:t>
            </a:r>
          </a:p>
          <a:p>
            <a:r>
              <a:rPr lang="pt-BR" sz="1100" dirty="0" err="1">
                <a:solidFill>
                  <a:schemeClr val="accent6"/>
                </a:solidFill>
                <a:latin typeface="+mn-lt"/>
              </a:rPr>
              <a:t>while</a:t>
            </a:r>
            <a:r>
              <a:rPr lang="pt-BR" sz="1100" dirty="0">
                <a:solidFill>
                  <a:schemeClr val="accent6"/>
                </a:solidFill>
                <a:latin typeface="+mn-lt"/>
              </a:rPr>
              <a:t> (</a:t>
            </a:r>
            <a:r>
              <a:rPr lang="pt-BR" sz="1100" dirty="0" err="1">
                <a:solidFill>
                  <a:schemeClr val="accent6"/>
                </a:solidFill>
                <a:latin typeface="+mn-lt"/>
              </a:rPr>
              <a:t>numChar</a:t>
            </a:r>
            <a:r>
              <a:rPr lang="pt-BR" sz="1100" dirty="0">
                <a:solidFill>
                  <a:schemeClr val="accent6"/>
                </a:solidFill>
                <a:latin typeface="+mn-lt"/>
              </a:rPr>
              <a:t>--) {</a:t>
            </a:r>
          </a:p>
          <a:p>
            <a:r>
              <a:rPr lang="pt-BR" sz="1100" dirty="0">
                <a:solidFill>
                  <a:schemeClr val="accent6"/>
                </a:solidFill>
                <a:latin typeface="+mn-lt"/>
              </a:rPr>
              <a:t>buffer[index++] = </a:t>
            </a:r>
            <a:r>
              <a:rPr lang="pt-BR" sz="1100" dirty="0" err="1">
                <a:solidFill>
                  <a:schemeClr val="accent6"/>
                </a:solidFill>
                <a:latin typeface="+mn-lt"/>
              </a:rPr>
              <a:t>Serial.read</a:t>
            </a:r>
            <a:r>
              <a:rPr lang="pt-BR" sz="1100" dirty="0">
                <a:solidFill>
                  <a:schemeClr val="accent6"/>
                </a:solidFill>
                <a:latin typeface="+mn-lt"/>
              </a:rPr>
              <a:t>(); }</a:t>
            </a:r>
          </a:p>
          <a:p>
            <a:r>
              <a:rPr lang="pt-BR" sz="1100" dirty="0" err="1">
                <a:solidFill>
                  <a:schemeClr val="accent6"/>
                </a:solidFill>
                <a:latin typeface="+mn-lt"/>
              </a:rPr>
              <a:t>splitString</a:t>
            </a:r>
            <a:r>
              <a:rPr lang="pt-BR" sz="1100" dirty="0">
                <a:solidFill>
                  <a:schemeClr val="accent6"/>
                </a:solidFill>
                <a:latin typeface="+mn-lt"/>
              </a:rPr>
              <a:t>(buffer);  }</a:t>
            </a:r>
          </a:p>
          <a:p>
            <a:r>
              <a:rPr lang="pt-BR" sz="1100" dirty="0">
                <a:solidFill>
                  <a:schemeClr val="accent6"/>
                </a:solidFill>
                <a:latin typeface="+mn-lt"/>
              </a:rPr>
              <a:t>}</a:t>
            </a:r>
          </a:p>
          <a:p>
            <a:r>
              <a:rPr lang="pt-BR" sz="1100" dirty="0" err="1">
                <a:solidFill>
                  <a:schemeClr val="accent6"/>
                </a:solidFill>
              </a:rPr>
              <a:t>void</a:t>
            </a:r>
            <a:r>
              <a:rPr lang="pt-BR" sz="1100" dirty="0">
                <a:solidFill>
                  <a:schemeClr val="accent6"/>
                </a:solidFill>
              </a:rPr>
              <a:t> </a:t>
            </a:r>
            <a:r>
              <a:rPr lang="pt-BR" sz="1100" dirty="0" err="1">
                <a:solidFill>
                  <a:schemeClr val="accent6"/>
                </a:solidFill>
              </a:rPr>
              <a:t>splitString</a:t>
            </a:r>
            <a:r>
              <a:rPr lang="pt-BR" sz="1100" dirty="0">
                <a:solidFill>
                  <a:schemeClr val="accent6"/>
                </a:solidFill>
              </a:rPr>
              <a:t>(char* data) {</a:t>
            </a:r>
          </a:p>
          <a:p>
            <a:r>
              <a:rPr lang="pt-BR" sz="1100" dirty="0" err="1">
                <a:solidFill>
                  <a:schemeClr val="accent6"/>
                </a:solidFill>
              </a:rPr>
              <a:t>Serial.print</a:t>
            </a:r>
            <a:r>
              <a:rPr lang="pt-BR" sz="1100" dirty="0">
                <a:solidFill>
                  <a:schemeClr val="accent6"/>
                </a:solidFill>
              </a:rPr>
              <a:t>("Data </a:t>
            </a:r>
            <a:r>
              <a:rPr lang="pt-BR" sz="1100" dirty="0" err="1">
                <a:solidFill>
                  <a:schemeClr val="accent6"/>
                </a:solidFill>
              </a:rPr>
              <a:t>entered</a:t>
            </a:r>
            <a:r>
              <a:rPr lang="pt-BR" sz="1100" dirty="0">
                <a:solidFill>
                  <a:schemeClr val="accent6"/>
                </a:solidFill>
              </a:rPr>
              <a:t>: ");</a:t>
            </a:r>
          </a:p>
          <a:p>
            <a:r>
              <a:rPr lang="pt-BR" sz="1100" dirty="0" err="1">
                <a:solidFill>
                  <a:schemeClr val="accent6"/>
                </a:solidFill>
              </a:rPr>
              <a:t>Serial.println</a:t>
            </a:r>
            <a:r>
              <a:rPr lang="pt-BR" sz="1100" dirty="0">
                <a:solidFill>
                  <a:schemeClr val="accent6"/>
                </a:solidFill>
              </a:rPr>
              <a:t>(data);</a:t>
            </a:r>
          </a:p>
          <a:p>
            <a:r>
              <a:rPr lang="pt-BR" sz="1100" dirty="0">
                <a:solidFill>
                  <a:schemeClr val="accent6"/>
                </a:solidFill>
              </a:rPr>
              <a:t>char* </a:t>
            </a:r>
            <a:r>
              <a:rPr lang="pt-BR" sz="1100" dirty="0" err="1">
                <a:solidFill>
                  <a:schemeClr val="accent6"/>
                </a:solidFill>
              </a:rPr>
              <a:t>parameter</a:t>
            </a:r>
            <a:r>
              <a:rPr lang="pt-BR" sz="1100" dirty="0">
                <a:solidFill>
                  <a:schemeClr val="accent6"/>
                </a:solidFill>
              </a:rPr>
              <a:t>;</a:t>
            </a:r>
          </a:p>
          <a:p>
            <a:r>
              <a:rPr lang="pt-BR" sz="1100" dirty="0" err="1">
                <a:solidFill>
                  <a:schemeClr val="accent6"/>
                </a:solidFill>
              </a:rPr>
              <a:t>parameter</a:t>
            </a:r>
            <a:r>
              <a:rPr lang="pt-BR" sz="1100" dirty="0">
                <a:solidFill>
                  <a:schemeClr val="accent6"/>
                </a:solidFill>
              </a:rPr>
              <a:t> = </a:t>
            </a:r>
            <a:r>
              <a:rPr lang="pt-BR" sz="1100" dirty="0" err="1">
                <a:solidFill>
                  <a:schemeClr val="accent6"/>
                </a:solidFill>
              </a:rPr>
              <a:t>strtok</a:t>
            </a:r>
            <a:r>
              <a:rPr lang="pt-BR" sz="1100" dirty="0">
                <a:solidFill>
                  <a:schemeClr val="accent6"/>
                </a:solidFill>
              </a:rPr>
              <a:t> (data, " ,");</a:t>
            </a:r>
          </a:p>
          <a:p>
            <a:endParaRPr lang="pt-BR" sz="1100" dirty="0">
              <a:solidFill>
                <a:schemeClr val="accent6"/>
              </a:solidFill>
              <a:latin typeface="+mn-lt"/>
            </a:endParaRPr>
          </a:p>
        </p:txBody>
      </p:sp>
      <p:sp>
        <p:nvSpPr>
          <p:cNvPr id="7" name="Retângulo 6"/>
          <p:cNvSpPr/>
          <p:nvPr/>
        </p:nvSpPr>
        <p:spPr>
          <a:xfrm>
            <a:off x="6781800" y="1458632"/>
            <a:ext cx="2362200" cy="5170646"/>
          </a:xfrm>
          <a:prstGeom prst="rect">
            <a:avLst/>
          </a:prstGeom>
        </p:spPr>
        <p:txBody>
          <a:bodyPr wrap="square">
            <a:spAutoFit/>
          </a:bodyPr>
          <a:lstStyle/>
          <a:p>
            <a:r>
              <a:rPr lang="pt-BR" sz="1100" b="1" dirty="0">
                <a:solidFill>
                  <a:srgbClr val="C00000"/>
                </a:solidFill>
                <a:latin typeface="+mn-lt"/>
              </a:rPr>
              <a:t>continuação</a:t>
            </a:r>
          </a:p>
          <a:p>
            <a:r>
              <a:rPr lang="pt-BR" sz="1100" dirty="0" err="1">
                <a:solidFill>
                  <a:schemeClr val="accent6"/>
                </a:solidFill>
                <a:latin typeface="+mn-lt"/>
              </a:rPr>
              <a:t>while</a:t>
            </a:r>
            <a:r>
              <a:rPr lang="pt-BR" sz="1100" dirty="0">
                <a:solidFill>
                  <a:schemeClr val="accent6"/>
                </a:solidFill>
                <a:latin typeface="+mn-lt"/>
              </a:rPr>
              <a:t> (</a:t>
            </a:r>
            <a:r>
              <a:rPr lang="pt-BR" sz="1100" dirty="0" err="1">
                <a:solidFill>
                  <a:schemeClr val="accent6"/>
                </a:solidFill>
                <a:latin typeface="+mn-lt"/>
              </a:rPr>
              <a:t>parameter</a:t>
            </a:r>
            <a:r>
              <a:rPr lang="pt-BR" sz="1100" dirty="0">
                <a:solidFill>
                  <a:schemeClr val="accent6"/>
                </a:solidFill>
                <a:latin typeface="+mn-lt"/>
              </a:rPr>
              <a:t> != NULL) {</a:t>
            </a:r>
          </a:p>
          <a:p>
            <a:r>
              <a:rPr lang="pt-BR" sz="1100" dirty="0" err="1">
                <a:solidFill>
                  <a:schemeClr val="accent6"/>
                </a:solidFill>
                <a:latin typeface="+mn-lt"/>
              </a:rPr>
              <a:t>setLED</a:t>
            </a:r>
            <a:r>
              <a:rPr lang="pt-BR" sz="1100" dirty="0">
                <a:solidFill>
                  <a:schemeClr val="accent6"/>
                </a:solidFill>
                <a:latin typeface="+mn-lt"/>
              </a:rPr>
              <a:t>(</a:t>
            </a:r>
            <a:r>
              <a:rPr lang="pt-BR" sz="1100" dirty="0" err="1">
                <a:solidFill>
                  <a:schemeClr val="accent6"/>
                </a:solidFill>
                <a:latin typeface="+mn-lt"/>
              </a:rPr>
              <a:t>parameter</a:t>
            </a:r>
            <a:r>
              <a:rPr lang="pt-BR" sz="1100" dirty="0">
                <a:solidFill>
                  <a:schemeClr val="accent6"/>
                </a:solidFill>
                <a:latin typeface="+mn-lt"/>
              </a:rPr>
              <a:t>);</a:t>
            </a:r>
          </a:p>
          <a:p>
            <a:r>
              <a:rPr lang="pt-BR" sz="1100" dirty="0" err="1">
                <a:solidFill>
                  <a:schemeClr val="accent6"/>
                </a:solidFill>
                <a:latin typeface="+mn-lt"/>
              </a:rPr>
              <a:t>parameter</a:t>
            </a:r>
            <a:r>
              <a:rPr lang="pt-BR" sz="1100" dirty="0">
                <a:solidFill>
                  <a:schemeClr val="accent6"/>
                </a:solidFill>
                <a:latin typeface="+mn-lt"/>
              </a:rPr>
              <a:t> = </a:t>
            </a:r>
            <a:r>
              <a:rPr lang="pt-BR" sz="1100" dirty="0" err="1">
                <a:solidFill>
                  <a:schemeClr val="accent6"/>
                </a:solidFill>
                <a:latin typeface="+mn-lt"/>
              </a:rPr>
              <a:t>strtok</a:t>
            </a:r>
            <a:r>
              <a:rPr lang="pt-BR" sz="1100" dirty="0">
                <a:solidFill>
                  <a:schemeClr val="accent6"/>
                </a:solidFill>
                <a:latin typeface="+mn-lt"/>
              </a:rPr>
              <a:t> (NULL, " ,");</a:t>
            </a:r>
          </a:p>
          <a:p>
            <a:r>
              <a:rPr lang="pt-BR" sz="1100" dirty="0">
                <a:solidFill>
                  <a:schemeClr val="accent6"/>
                </a:solidFill>
                <a:latin typeface="+mn-lt"/>
              </a:rPr>
              <a:t>} </a:t>
            </a:r>
            <a:r>
              <a:rPr lang="pt-BR" sz="800" dirty="0">
                <a:solidFill>
                  <a:schemeClr val="accent6"/>
                </a:solidFill>
                <a:latin typeface="+mn-lt"/>
              </a:rPr>
              <a:t>// Limpa o texto e os buffers seriais</a:t>
            </a:r>
          </a:p>
          <a:p>
            <a:r>
              <a:rPr lang="pt-BR" sz="1100" dirty="0">
                <a:solidFill>
                  <a:schemeClr val="accent6"/>
                </a:solidFill>
                <a:latin typeface="+mn-lt"/>
              </a:rPr>
              <a:t>for (</a:t>
            </a:r>
            <a:r>
              <a:rPr lang="pt-BR" sz="1100" dirty="0" err="1">
                <a:solidFill>
                  <a:schemeClr val="accent6"/>
                </a:solidFill>
                <a:latin typeface="+mn-lt"/>
              </a:rPr>
              <a:t>int</a:t>
            </a:r>
            <a:r>
              <a:rPr lang="pt-BR" sz="1100" dirty="0">
                <a:solidFill>
                  <a:schemeClr val="accent6"/>
                </a:solidFill>
                <a:latin typeface="+mn-lt"/>
              </a:rPr>
              <a:t> x=0; x&lt;16; x++) {</a:t>
            </a:r>
          </a:p>
          <a:p>
            <a:r>
              <a:rPr lang="pt-BR" sz="1100" dirty="0">
                <a:solidFill>
                  <a:schemeClr val="accent6"/>
                </a:solidFill>
                <a:latin typeface="+mn-lt"/>
              </a:rPr>
              <a:t>buffer[x]='\0'; }</a:t>
            </a:r>
          </a:p>
          <a:p>
            <a:r>
              <a:rPr lang="pt-BR" sz="1100" dirty="0" err="1">
                <a:solidFill>
                  <a:schemeClr val="accent6"/>
                </a:solidFill>
                <a:latin typeface="+mn-lt"/>
              </a:rPr>
              <a:t>Serial.flush</a:t>
            </a:r>
            <a:r>
              <a:rPr lang="pt-BR" sz="1100" dirty="0">
                <a:solidFill>
                  <a:schemeClr val="accent6"/>
                </a:solidFill>
                <a:latin typeface="+mn-lt"/>
              </a:rPr>
              <a:t>();</a:t>
            </a:r>
          </a:p>
          <a:p>
            <a:r>
              <a:rPr lang="pt-BR" sz="1100" dirty="0">
                <a:solidFill>
                  <a:schemeClr val="accent6"/>
                </a:solidFill>
                <a:latin typeface="+mn-lt"/>
              </a:rPr>
              <a:t>}</a:t>
            </a:r>
          </a:p>
          <a:p>
            <a:r>
              <a:rPr lang="pt-BR" sz="1100" dirty="0" err="1">
                <a:solidFill>
                  <a:schemeClr val="accent6"/>
                </a:solidFill>
                <a:latin typeface="+mn-lt"/>
              </a:rPr>
              <a:t>void</a:t>
            </a:r>
            <a:r>
              <a:rPr lang="pt-BR" sz="1100" dirty="0">
                <a:solidFill>
                  <a:schemeClr val="accent6"/>
                </a:solidFill>
                <a:latin typeface="+mn-lt"/>
              </a:rPr>
              <a:t> </a:t>
            </a:r>
            <a:r>
              <a:rPr lang="pt-BR" sz="1100" dirty="0" err="1">
                <a:solidFill>
                  <a:schemeClr val="accent6"/>
                </a:solidFill>
                <a:latin typeface="+mn-lt"/>
              </a:rPr>
              <a:t>setLED</a:t>
            </a:r>
            <a:r>
              <a:rPr lang="pt-BR" sz="1100" dirty="0">
                <a:solidFill>
                  <a:schemeClr val="accent6"/>
                </a:solidFill>
                <a:latin typeface="+mn-lt"/>
              </a:rPr>
              <a:t>(char* data) {</a:t>
            </a:r>
          </a:p>
          <a:p>
            <a:r>
              <a:rPr lang="en-US" sz="1100" dirty="0">
                <a:solidFill>
                  <a:schemeClr val="accent6"/>
                </a:solidFill>
                <a:latin typeface="+mn-lt"/>
              </a:rPr>
              <a:t>if ((data[0] == 'r') || (data[0] == 'R')) {</a:t>
            </a:r>
          </a:p>
          <a:p>
            <a:r>
              <a:rPr lang="fr-FR" sz="1100" dirty="0">
                <a:solidFill>
                  <a:schemeClr val="accent6"/>
                </a:solidFill>
                <a:latin typeface="+mn-lt"/>
              </a:rPr>
              <a:t>int Ans = strtol(data+1, NULL, 10);</a:t>
            </a:r>
          </a:p>
          <a:p>
            <a:r>
              <a:rPr lang="pt-BR" sz="1100" dirty="0" err="1">
                <a:solidFill>
                  <a:schemeClr val="accent6"/>
                </a:solidFill>
                <a:latin typeface="+mn-lt"/>
              </a:rPr>
              <a:t>Ans</a:t>
            </a:r>
            <a:r>
              <a:rPr lang="pt-BR" sz="1100" dirty="0">
                <a:solidFill>
                  <a:schemeClr val="accent6"/>
                </a:solidFill>
                <a:latin typeface="+mn-lt"/>
              </a:rPr>
              <a:t> = </a:t>
            </a:r>
            <a:r>
              <a:rPr lang="pt-BR" sz="1100" dirty="0" err="1">
                <a:solidFill>
                  <a:schemeClr val="accent6"/>
                </a:solidFill>
                <a:latin typeface="+mn-lt"/>
              </a:rPr>
              <a:t>constrain</a:t>
            </a:r>
            <a:r>
              <a:rPr lang="pt-BR" sz="1100" dirty="0">
                <a:solidFill>
                  <a:schemeClr val="accent6"/>
                </a:solidFill>
                <a:latin typeface="+mn-lt"/>
              </a:rPr>
              <a:t>(Ans,0,255);</a:t>
            </a:r>
          </a:p>
          <a:p>
            <a:r>
              <a:rPr lang="pt-BR" sz="1100" dirty="0" err="1">
                <a:solidFill>
                  <a:schemeClr val="accent6"/>
                </a:solidFill>
                <a:latin typeface="+mn-lt"/>
              </a:rPr>
              <a:t>analogWrite</a:t>
            </a:r>
            <a:r>
              <a:rPr lang="pt-BR" sz="1100" dirty="0">
                <a:solidFill>
                  <a:schemeClr val="accent6"/>
                </a:solidFill>
                <a:latin typeface="+mn-lt"/>
              </a:rPr>
              <a:t>(</a:t>
            </a:r>
            <a:r>
              <a:rPr lang="pt-BR" sz="1100" dirty="0" err="1">
                <a:solidFill>
                  <a:schemeClr val="accent6"/>
                </a:solidFill>
                <a:latin typeface="+mn-lt"/>
              </a:rPr>
              <a:t>RedPin</a:t>
            </a:r>
            <a:r>
              <a:rPr lang="pt-BR" sz="1100" dirty="0">
                <a:solidFill>
                  <a:schemeClr val="accent6"/>
                </a:solidFill>
                <a:latin typeface="+mn-lt"/>
              </a:rPr>
              <a:t>, </a:t>
            </a:r>
            <a:r>
              <a:rPr lang="pt-BR" sz="1100" dirty="0" err="1">
                <a:solidFill>
                  <a:schemeClr val="accent6"/>
                </a:solidFill>
                <a:latin typeface="+mn-lt"/>
              </a:rPr>
              <a:t>Ans</a:t>
            </a:r>
            <a:r>
              <a:rPr lang="pt-BR" sz="1100" dirty="0">
                <a:solidFill>
                  <a:schemeClr val="accent6"/>
                </a:solidFill>
                <a:latin typeface="+mn-lt"/>
              </a:rPr>
              <a:t>);</a:t>
            </a:r>
          </a:p>
          <a:p>
            <a:r>
              <a:rPr lang="en-US" sz="1100" dirty="0" err="1">
                <a:solidFill>
                  <a:schemeClr val="accent6"/>
                </a:solidFill>
                <a:latin typeface="+mn-lt"/>
              </a:rPr>
              <a:t>Serial.print</a:t>
            </a:r>
            <a:r>
              <a:rPr lang="en-US" sz="1100" dirty="0">
                <a:solidFill>
                  <a:schemeClr val="accent6"/>
                </a:solidFill>
                <a:latin typeface="+mn-lt"/>
              </a:rPr>
              <a:t>("Red is set to: ");</a:t>
            </a:r>
          </a:p>
          <a:p>
            <a:r>
              <a:rPr lang="pt-BR" sz="1100" dirty="0" err="1">
                <a:solidFill>
                  <a:schemeClr val="accent6"/>
                </a:solidFill>
                <a:latin typeface="+mn-lt"/>
              </a:rPr>
              <a:t>Serial.println</a:t>
            </a:r>
            <a:r>
              <a:rPr lang="pt-BR" sz="1100" dirty="0">
                <a:solidFill>
                  <a:schemeClr val="accent6"/>
                </a:solidFill>
                <a:latin typeface="+mn-lt"/>
              </a:rPr>
              <a:t>(</a:t>
            </a:r>
            <a:r>
              <a:rPr lang="pt-BR" sz="1100" dirty="0" err="1">
                <a:solidFill>
                  <a:schemeClr val="accent6"/>
                </a:solidFill>
                <a:latin typeface="+mn-lt"/>
              </a:rPr>
              <a:t>Ans</a:t>
            </a:r>
            <a:r>
              <a:rPr lang="pt-BR" sz="1100" dirty="0">
                <a:solidFill>
                  <a:schemeClr val="accent6"/>
                </a:solidFill>
                <a:latin typeface="+mn-lt"/>
              </a:rPr>
              <a:t>); }</a:t>
            </a:r>
          </a:p>
          <a:p>
            <a:r>
              <a:rPr lang="pt-BR" sz="1100" dirty="0" err="1">
                <a:solidFill>
                  <a:schemeClr val="accent6"/>
                </a:solidFill>
                <a:latin typeface="+mn-lt"/>
              </a:rPr>
              <a:t>if</a:t>
            </a:r>
            <a:r>
              <a:rPr lang="pt-BR" sz="1100" dirty="0">
                <a:solidFill>
                  <a:schemeClr val="accent6"/>
                </a:solidFill>
                <a:latin typeface="+mn-lt"/>
              </a:rPr>
              <a:t> ((data[0] == 'g') || (data[0] == 'G')) {</a:t>
            </a:r>
          </a:p>
          <a:p>
            <a:r>
              <a:rPr lang="fr-FR" sz="1100" dirty="0">
                <a:solidFill>
                  <a:schemeClr val="accent6"/>
                </a:solidFill>
                <a:latin typeface="+mn-lt"/>
              </a:rPr>
              <a:t>int Ans = strtol(data+1, NULL, 10);</a:t>
            </a:r>
          </a:p>
          <a:p>
            <a:r>
              <a:rPr lang="pt-BR" sz="1100" dirty="0" err="1">
                <a:solidFill>
                  <a:schemeClr val="accent6"/>
                </a:solidFill>
                <a:latin typeface="+mn-lt"/>
              </a:rPr>
              <a:t>Ans</a:t>
            </a:r>
            <a:r>
              <a:rPr lang="pt-BR" sz="1100" dirty="0">
                <a:solidFill>
                  <a:schemeClr val="accent6"/>
                </a:solidFill>
                <a:latin typeface="+mn-lt"/>
              </a:rPr>
              <a:t> = </a:t>
            </a:r>
            <a:r>
              <a:rPr lang="pt-BR" sz="1100" dirty="0" err="1">
                <a:solidFill>
                  <a:schemeClr val="accent6"/>
                </a:solidFill>
                <a:latin typeface="+mn-lt"/>
              </a:rPr>
              <a:t>constrain</a:t>
            </a:r>
            <a:r>
              <a:rPr lang="pt-BR" sz="1100" dirty="0">
                <a:solidFill>
                  <a:schemeClr val="accent6"/>
                </a:solidFill>
                <a:latin typeface="+mn-lt"/>
              </a:rPr>
              <a:t>(Ans,0,255);</a:t>
            </a:r>
          </a:p>
          <a:p>
            <a:r>
              <a:rPr lang="pt-BR" sz="1100" dirty="0" err="1">
                <a:solidFill>
                  <a:schemeClr val="accent6"/>
                </a:solidFill>
                <a:latin typeface="+mn-lt"/>
              </a:rPr>
              <a:t>analogWrite</a:t>
            </a:r>
            <a:r>
              <a:rPr lang="pt-BR" sz="1100" dirty="0">
                <a:solidFill>
                  <a:schemeClr val="accent6"/>
                </a:solidFill>
                <a:latin typeface="+mn-lt"/>
              </a:rPr>
              <a:t>(</a:t>
            </a:r>
            <a:r>
              <a:rPr lang="pt-BR" sz="1100" dirty="0" err="1">
                <a:solidFill>
                  <a:schemeClr val="accent6"/>
                </a:solidFill>
                <a:latin typeface="+mn-lt"/>
              </a:rPr>
              <a:t>GreenPin</a:t>
            </a:r>
            <a:r>
              <a:rPr lang="pt-BR" sz="1100" dirty="0">
                <a:solidFill>
                  <a:schemeClr val="accent6"/>
                </a:solidFill>
                <a:latin typeface="+mn-lt"/>
              </a:rPr>
              <a:t>, </a:t>
            </a:r>
            <a:r>
              <a:rPr lang="pt-BR" sz="1100" dirty="0" err="1">
                <a:solidFill>
                  <a:schemeClr val="accent6"/>
                </a:solidFill>
                <a:latin typeface="+mn-lt"/>
              </a:rPr>
              <a:t>Ans</a:t>
            </a:r>
            <a:r>
              <a:rPr lang="pt-BR" sz="1100" dirty="0">
                <a:solidFill>
                  <a:schemeClr val="accent6"/>
                </a:solidFill>
                <a:latin typeface="+mn-lt"/>
              </a:rPr>
              <a:t>);</a:t>
            </a:r>
          </a:p>
          <a:p>
            <a:r>
              <a:rPr lang="en-US" sz="1100" dirty="0" err="1">
                <a:solidFill>
                  <a:schemeClr val="accent6"/>
                </a:solidFill>
                <a:latin typeface="+mn-lt"/>
              </a:rPr>
              <a:t>Serial.print</a:t>
            </a:r>
            <a:r>
              <a:rPr lang="en-US" sz="1100" dirty="0">
                <a:solidFill>
                  <a:schemeClr val="accent6"/>
                </a:solidFill>
                <a:latin typeface="+mn-lt"/>
              </a:rPr>
              <a:t>("Green is set to: ");</a:t>
            </a:r>
          </a:p>
          <a:p>
            <a:r>
              <a:rPr lang="pt-BR" sz="1100" dirty="0" err="1">
                <a:solidFill>
                  <a:schemeClr val="accent6"/>
                </a:solidFill>
                <a:latin typeface="+mn-lt"/>
              </a:rPr>
              <a:t>Serial.println</a:t>
            </a:r>
            <a:r>
              <a:rPr lang="pt-BR" sz="1100" dirty="0">
                <a:solidFill>
                  <a:schemeClr val="accent6"/>
                </a:solidFill>
                <a:latin typeface="+mn-lt"/>
              </a:rPr>
              <a:t>(</a:t>
            </a:r>
            <a:r>
              <a:rPr lang="pt-BR" sz="1100" dirty="0" err="1">
                <a:solidFill>
                  <a:schemeClr val="accent6"/>
                </a:solidFill>
                <a:latin typeface="+mn-lt"/>
              </a:rPr>
              <a:t>Ans</a:t>
            </a:r>
            <a:r>
              <a:rPr lang="pt-BR" sz="1100" dirty="0">
                <a:solidFill>
                  <a:schemeClr val="accent6"/>
                </a:solidFill>
                <a:latin typeface="+mn-lt"/>
              </a:rPr>
              <a:t>); }</a:t>
            </a:r>
          </a:p>
          <a:p>
            <a:r>
              <a:rPr lang="en-US" sz="1100" dirty="0">
                <a:solidFill>
                  <a:schemeClr val="accent6"/>
                </a:solidFill>
                <a:latin typeface="+mn-lt"/>
              </a:rPr>
              <a:t>if ((data[0] == 'b') || (data[0] == 'B')) {</a:t>
            </a:r>
          </a:p>
          <a:p>
            <a:r>
              <a:rPr lang="fr-FR" sz="1100" dirty="0">
                <a:solidFill>
                  <a:schemeClr val="accent6"/>
                </a:solidFill>
                <a:latin typeface="+mn-lt"/>
              </a:rPr>
              <a:t>int Ans = strtol(data+1, NULL, 10);</a:t>
            </a:r>
          </a:p>
          <a:p>
            <a:r>
              <a:rPr lang="pt-BR" sz="1100" dirty="0" err="1">
                <a:solidFill>
                  <a:schemeClr val="accent6"/>
                </a:solidFill>
                <a:latin typeface="+mn-lt"/>
              </a:rPr>
              <a:t>Ans</a:t>
            </a:r>
            <a:r>
              <a:rPr lang="pt-BR" sz="1100" dirty="0">
                <a:solidFill>
                  <a:schemeClr val="accent6"/>
                </a:solidFill>
                <a:latin typeface="+mn-lt"/>
              </a:rPr>
              <a:t> = </a:t>
            </a:r>
            <a:r>
              <a:rPr lang="pt-BR" sz="1100" dirty="0" err="1">
                <a:solidFill>
                  <a:schemeClr val="accent6"/>
                </a:solidFill>
                <a:latin typeface="+mn-lt"/>
              </a:rPr>
              <a:t>constrain</a:t>
            </a:r>
            <a:r>
              <a:rPr lang="pt-BR" sz="1100" dirty="0">
                <a:solidFill>
                  <a:schemeClr val="accent6"/>
                </a:solidFill>
                <a:latin typeface="+mn-lt"/>
              </a:rPr>
              <a:t>(Ans,0,255);</a:t>
            </a:r>
          </a:p>
          <a:p>
            <a:r>
              <a:rPr lang="pt-BR" sz="1100" dirty="0" err="1">
                <a:solidFill>
                  <a:schemeClr val="accent6"/>
                </a:solidFill>
                <a:latin typeface="+mn-lt"/>
              </a:rPr>
              <a:t>analogWrite</a:t>
            </a:r>
            <a:r>
              <a:rPr lang="pt-BR" sz="1100" dirty="0">
                <a:solidFill>
                  <a:schemeClr val="accent6"/>
                </a:solidFill>
                <a:latin typeface="+mn-lt"/>
              </a:rPr>
              <a:t>(</a:t>
            </a:r>
            <a:r>
              <a:rPr lang="pt-BR" sz="1100" dirty="0" err="1">
                <a:solidFill>
                  <a:schemeClr val="accent6"/>
                </a:solidFill>
                <a:latin typeface="+mn-lt"/>
              </a:rPr>
              <a:t>BluePin</a:t>
            </a:r>
            <a:r>
              <a:rPr lang="pt-BR" sz="1100" dirty="0">
                <a:solidFill>
                  <a:schemeClr val="accent6"/>
                </a:solidFill>
                <a:latin typeface="+mn-lt"/>
              </a:rPr>
              <a:t>, </a:t>
            </a:r>
            <a:r>
              <a:rPr lang="pt-BR" sz="1100" dirty="0" err="1">
                <a:solidFill>
                  <a:schemeClr val="accent6"/>
                </a:solidFill>
                <a:latin typeface="+mn-lt"/>
              </a:rPr>
              <a:t>Ans</a:t>
            </a:r>
            <a:r>
              <a:rPr lang="pt-BR" sz="1100" dirty="0">
                <a:solidFill>
                  <a:schemeClr val="accent6"/>
                </a:solidFill>
                <a:latin typeface="+mn-lt"/>
              </a:rPr>
              <a:t>);</a:t>
            </a:r>
          </a:p>
          <a:p>
            <a:r>
              <a:rPr lang="en-US" sz="1100" dirty="0" err="1">
                <a:solidFill>
                  <a:schemeClr val="accent6"/>
                </a:solidFill>
                <a:latin typeface="+mn-lt"/>
              </a:rPr>
              <a:t>Serial.print</a:t>
            </a:r>
            <a:r>
              <a:rPr lang="en-US" sz="1100" dirty="0">
                <a:solidFill>
                  <a:schemeClr val="accent6"/>
                </a:solidFill>
                <a:latin typeface="+mn-lt"/>
              </a:rPr>
              <a:t>("Blue is set to: ");</a:t>
            </a:r>
          </a:p>
          <a:p>
            <a:r>
              <a:rPr lang="pt-BR" sz="1100" dirty="0" err="1">
                <a:solidFill>
                  <a:schemeClr val="accent6"/>
                </a:solidFill>
                <a:latin typeface="+mn-lt"/>
              </a:rPr>
              <a:t>Serial.println</a:t>
            </a:r>
            <a:r>
              <a:rPr lang="pt-BR" sz="1100" dirty="0">
                <a:solidFill>
                  <a:schemeClr val="accent6"/>
                </a:solidFill>
                <a:latin typeface="+mn-lt"/>
              </a:rPr>
              <a:t>(</a:t>
            </a:r>
            <a:r>
              <a:rPr lang="pt-BR" sz="1100" dirty="0" err="1">
                <a:solidFill>
                  <a:schemeClr val="accent6"/>
                </a:solidFill>
                <a:latin typeface="+mn-lt"/>
              </a:rPr>
              <a:t>Ans</a:t>
            </a:r>
            <a:r>
              <a:rPr lang="pt-BR" sz="1100" dirty="0">
                <a:solidFill>
                  <a:schemeClr val="accent6"/>
                </a:solidFill>
                <a:latin typeface="+mn-lt"/>
              </a:rPr>
              <a:t>);</a:t>
            </a:r>
          </a:p>
          <a:p>
            <a:r>
              <a:rPr lang="pt-BR" sz="1100" dirty="0">
                <a:solidFill>
                  <a:schemeClr val="accent6"/>
                </a:solidFill>
                <a:latin typeface="+mn-lt"/>
              </a:rPr>
              <a:t>} }</a:t>
            </a:r>
          </a:p>
        </p:txBody>
      </p:sp>
      <p:pic>
        <p:nvPicPr>
          <p:cNvPr id="10" name="Imagem 9"/>
          <p:cNvPicPr>
            <a:picLocks noChangeAspect="1"/>
          </p:cNvPicPr>
          <p:nvPr/>
        </p:nvPicPr>
        <p:blipFill>
          <a:blip r:embed="rId2"/>
          <a:stretch>
            <a:fillRect/>
          </a:stretch>
        </p:blipFill>
        <p:spPr>
          <a:xfrm>
            <a:off x="457200" y="3844636"/>
            <a:ext cx="3886200" cy="2573801"/>
          </a:xfrm>
          <a:prstGeom prst="rect">
            <a:avLst/>
          </a:prstGeom>
        </p:spPr>
      </p:pic>
      <p:cxnSp>
        <p:nvCxnSpPr>
          <p:cNvPr id="4" name="Conector reto 3"/>
          <p:cNvCxnSpPr/>
          <p:nvPr/>
        </p:nvCxnSpPr>
        <p:spPr>
          <a:xfrm>
            <a:off x="6553200" y="1558636"/>
            <a:ext cx="76200" cy="485980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103468" y="1979474"/>
            <a:ext cx="4163732" cy="1754326"/>
          </a:xfrm>
          <a:prstGeom prst="rect">
            <a:avLst/>
          </a:prstGeom>
        </p:spPr>
        <p:txBody>
          <a:bodyPr wrap="square">
            <a:spAutoFit/>
          </a:bodyPr>
          <a:lstStyle/>
          <a:p>
            <a:pPr algn="just"/>
            <a:r>
              <a:rPr lang="pt-BR" sz="1200" dirty="0">
                <a:latin typeface="Arial" panose="020B0604020202020204" pitchFamily="34" charset="0"/>
                <a:cs typeface="Arial" panose="020B0604020202020204" pitchFamily="34" charset="0"/>
              </a:rPr>
              <a:t>Para realizarmos o experimento serão utilizados os seguintes materiais: Motor CC, Potenciômetro de 10 K</a:t>
            </a:r>
            <a:r>
              <a:rPr lang="el-GR" sz="1200" dirty="0">
                <a:latin typeface="Arial" panose="020B0604020202020204" pitchFamily="34" charset="0"/>
                <a:cs typeface="Arial" panose="020B0604020202020204" pitchFamily="34" charset="0"/>
              </a:rPr>
              <a:t>ω</a:t>
            </a:r>
            <a:r>
              <a:rPr lang="pt-BR" sz="1200" dirty="0">
                <a:latin typeface="Arial" panose="020B0604020202020204" pitchFamily="34" charset="0"/>
                <a:cs typeface="Arial" panose="020B0604020202020204" pitchFamily="34" charset="0"/>
              </a:rPr>
              <a:t>, Transistor TIP120, Diodo 1N4001, Plugue </a:t>
            </a:r>
            <a:r>
              <a:rPr lang="pt-BR" sz="1200" dirty="0" err="1">
                <a:latin typeface="Arial" panose="020B0604020202020204" pitchFamily="34" charset="0"/>
                <a:cs typeface="Arial" panose="020B0604020202020204" pitchFamily="34" charset="0"/>
              </a:rPr>
              <a:t>femea</a:t>
            </a:r>
            <a:r>
              <a:rPr lang="pt-BR" sz="1200" dirty="0">
                <a:latin typeface="Arial" panose="020B0604020202020204" pitchFamily="34" charset="0"/>
                <a:cs typeface="Arial" panose="020B0604020202020204" pitchFamily="34" charset="0"/>
              </a:rPr>
              <a:t>, Fonte de alimentação externa ou um equivalente adequado.</a:t>
            </a:r>
          </a:p>
          <a:p>
            <a:pPr algn="just"/>
            <a:r>
              <a:rPr lang="pt-BR" sz="1200" dirty="0">
                <a:latin typeface="Arial" panose="020B0604020202020204" pitchFamily="34" charset="0"/>
                <a:cs typeface="Arial" panose="020B0604020202020204" pitchFamily="34" charset="0"/>
              </a:rPr>
              <a:t>Sua função será, controlar sua lâmpada enviando comandos do PC para o </a:t>
            </a:r>
            <a:r>
              <a:rPr lang="pt-BR" sz="1200" dirty="0" err="1">
                <a:latin typeface="Arial" panose="020B0604020202020204" pitchFamily="34" charset="0"/>
                <a:cs typeface="Arial" panose="020B0604020202020204" pitchFamily="34" charset="0"/>
              </a:rPr>
              <a:t>arduino</a:t>
            </a:r>
            <a:r>
              <a:rPr lang="pt-BR" sz="1200" dirty="0">
                <a:latin typeface="Arial" panose="020B0604020202020204" pitchFamily="34" charset="0"/>
                <a:cs typeface="Arial" panose="020B0604020202020204" pitchFamily="34" charset="0"/>
              </a:rPr>
              <a:t> utilizando o Serial Monitor, do IDE do </a:t>
            </a:r>
            <a:r>
              <a:rPr lang="pt-BR" sz="1200" dirty="0" err="1">
                <a:latin typeface="Arial" panose="020B0604020202020204" pitchFamily="34" charset="0"/>
                <a:cs typeface="Arial" panose="020B0604020202020204" pitchFamily="34" charset="0"/>
              </a:rPr>
              <a:t>arduino</a:t>
            </a:r>
            <a:r>
              <a:rPr lang="pt-BR" sz="1200" dirty="0">
                <a:latin typeface="Arial" panose="020B0604020202020204" pitchFamily="34" charset="0"/>
                <a:cs typeface="Arial" panose="020B0604020202020204" pitchFamily="34" charset="0"/>
              </a:rPr>
              <a:t>. A comunicação serial e o processo de envio de dados, um bit de cada vez, por um link de comunicação.</a:t>
            </a:r>
          </a:p>
        </p:txBody>
      </p:sp>
      <p:sp>
        <p:nvSpPr>
          <p:cNvPr id="14" name="Retângulo 13"/>
          <p:cNvSpPr/>
          <p:nvPr/>
        </p:nvSpPr>
        <p:spPr>
          <a:xfrm>
            <a:off x="848127" y="1600200"/>
            <a:ext cx="2428473" cy="276999"/>
          </a:xfrm>
          <a:prstGeom prst="rect">
            <a:avLst/>
          </a:prstGeom>
        </p:spPr>
        <p:txBody>
          <a:bodyPr wrap="square">
            <a:spAutoFit/>
          </a:bodyPr>
          <a:lstStyle/>
          <a:p>
            <a:r>
              <a:rPr lang="pt-BR" sz="1200" b="1" dirty="0">
                <a:solidFill>
                  <a:srgbClr val="C00000"/>
                </a:solidFill>
              </a:rPr>
              <a:t>Efeito</a:t>
            </a:r>
            <a:r>
              <a:rPr lang="pt-BR" sz="1200" b="1" dirty="0">
                <a:solidFill>
                  <a:srgbClr val="FF0000"/>
                </a:solidFill>
              </a:rPr>
              <a:t> Iluminação</a:t>
            </a:r>
            <a:r>
              <a:rPr lang="pt-BR" sz="1200" dirty="0"/>
              <a:t> </a:t>
            </a:r>
            <a:r>
              <a:rPr lang="pt-BR" sz="1200" b="1" dirty="0">
                <a:solidFill>
                  <a:srgbClr val="FFC000"/>
                </a:solidFill>
              </a:rPr>
              <a:t>Sequencial</a:t>
            </a:r>
            <a:r>
              <a:rPr lang="pt-BR" sz="1200" dirty="0">
                <a:solidFill>
                  <a:srgbClr val="FFC000"/>
                </a:solidFill>
              </a:rPr>
              <a:t> </a:t>
            </a:r>
            <a:endParaRPr lang="pt-BR" sz="1200" b="1" dirty="0">
              <a:solidFill>
                <a:schemeClr val="accent1">
                  <a:lumMod val="50000"/>
                </a:schemeClr>
              </a:solidFill>
            </a:endParaRPr>
          </a:p>
        </p:txBody>
      </p:sp>
    </p:spTree>
    <p:extLst>
      <p:ext uri="{BB962C8B-B14F-4D97-AF65-F5344CB8AC3E}">
        <p14:creationId xmlns:p14="http://schemas.microsoft.com/office/powerpoint/2010/main" val="3295989361"/>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Pro</a:t>
            </a:r>
            <a:r>
              <a:rPr lang="pt-BR" sz="2800" b="1" dirty="0">
                <a:solidFill>
                  <a:srgbClr val="00B050"/>
                </a:solidFill>
              </a:rPr>
              <a:t>gra</a:t>
            </a:r>
            <a:r>
              <a:rPr lang="pt-BR" sz="2800" b="1" dirty="0">
                <a:solidFill>
                  <a:schemeClr val="bg1">
                    <a:lumMod val="50000"/>
                  </a:schemeClr>
                </a:solidFill>
              </a:rPr>
              <a:t>maç</a:t>
            </a:r>
            <a:r>
              <a:rPr lang="pt-BR" sz="2800" b="1" dirty="0">
                <a:solidFill>
                  <a:schemeClr val="accent6"/>
                </a:solidFill>
              </a:rPr>
              <a:t>ão </a:t>
            </a:r>
            <a:r>
              <a:rPr lang="pt-BR" sz="2800" b="1" dirty="0">
                <a:solidFill>
                  <a:schemeClr val="bg2"/>
                </a:solidFill>
              </a:rPr>
              <a:t>–</a:t>
            </a:r>
            <a:r>
              <a:rPr lang="pt-BR" sz="2800" b="1" dirty="0">
                <a:solidFill>
                  <a:schemeClr val="accent6"/>
                </a:solidFill>
              </a:rPr>
              <a:t> </a:t>
            </a:r>
            <a:r>
              <a:rPr lang="pt-BR" sz="2800" b="1" dirty="0">
                <a:solidFill>
                  <a:srgbClr val="C00000"/>
                </a:solidFill>
              </a:rPr>
              <a:t>Par</a:t>
            </a:r>
            <a:r>
              <a:rPr lang="pt-BR" sz="2800" b="1" dirty="0">
                <a:solidFill>
                  <a:schemeClr val="accent6"/>
                </a:solidFill>
              </a:rPr>
              <a:t>tes </a:t>
            </a:r>
            <a:r>
              <a:rPr lang="pt-BR" sz="2800" b="1" dirty="0">
                <a:solidFill>
                  <a:srgbClr val="FFC000"/>
                </a:solidFill>
              </a:rPr>
              <a:t>Bás</a:t>
            </a:r>
            <a:r>
              <a:rPr lang="pt-BR" sz="2800" b="1" dirty="0">
                <a:solidFill>
                  <a:schemeClr val="accent6"/>
                </a:solidFill>
              </a:rPr>
              <a:t>icas </a:t>
            </a:r>
            <a:endParaRPr lang="pt-BR" sz="2800" dirty="0">
              <a:solidFill>
                <a:schemeClr val="accent6"/>
              </a:solidFill>
            </a:endParaRPr>
          </a:p>
        </p:txBody>
      </p:sp>
      <p:sp>
        <p:nvSpPr>
          <p:cNvPr id="4" name="Retângulo 3"/>
          <p:cNvSpPr/>
          <p:nvPr/>
        </p:nvSpPr>
        <p:spPr>
          <a:xfrm>
            <a:off x="0" y="1524001"/>
            <a:ext cx="9144000" cy="954107"/>
          </a:xfrm>
          <a:prstGeom prst="rect">
            <a:avLst/>
          </a:prstGeom>
        </p:spPr>
        <p:txBody>
          <a:bodyPr wrap="square">
            <a:spAutoFit/>
          </a:bodyPr>
          <a:lstStyle/>
          <a:p>
            <a:pPr algn="just"/>
            <a:r>
              <a:rPr lang="pt-BR" sz="1400" dirty="0"/>
              <a:t>A IDE foi desenvolvida com Java (necessita JVM ), funciona em Windows. Mac OS X e Linux (pode precisar de </a:t>
            </a:r>
            <a:r>
              <a:rPr lang="pt-BR" sz="1400" dirty="0" err="1"/>
              <a:t>driver</a:t>
            </a:r>
            <a:r>
              <a:rPr lang="pt-BR" sz="1400" dirty="0"/>
              <a:t>)  e utiliza GCC + GCC </a:t>
            </a:r>
            <a:r>
              <a:rPr lang="pt-BR" sz="1400" dirty="0" err="1"/>
              <a:t>Avr</a:t>
            </a:r>
            <a:r>
              <a:rPr lang="pt-BR" sz="1400" dirty="0"/>
              <a:t> para compilação, por sua vez a  transferência para a placa é feita via USB pelo IDE e, pode ser baixada através do site  </a:t>
            </a:r>
            <a:r>
              <a:rPr lang="pt-BR" sz="1400" dirty="0">
                <a:solidFill>
                  <a:srgbClr val="C00000"/>
                </a:solidFill>
              </a:rPr>
              <a:t>www.arduino.cc </a:t>
            </a:r>
          </a:p>
          <a:p>
            <a:pPr algn="just"/>
            <a:endParaRPr lang="pt-BR" sz="1400" dirty="0">
              <a:solidFill>
                <a:srgbClr val="C00000"/>
              </a:solidFill>
            </a:endParaRPr>
          </a:p>
        </p:txBody>
      </p:sp>
      <p:sp>
        <p:nvSpPr>
          <p:cNvPr id="5" name="Retângulo 4"/>
          <p:cNvSpPr/>
          <p:nvPr/>
        </p:nvSpPr>
        <p:spPr>
          <a:xfrm>
            <a:off x="609600" y="3505200"/>
            <a:ext cx="5486400" cy="1200329"/>
          </a:xfrm>
          <a:prstGeom prst="rect">
            <a:avLst/>
          </a:prstGeom>
        </p:spPr>
        <p:txBody>
          <a:bodyPr wrap="square">
            <a:spAutoFit/>
          </a:bodyPr>
          <a:lstStyle/>
          <a:p>
            <a:pPr algn="just"/>
            <a:r>
              <a:rPr lang="pt-BR" dirty="0"/>
              <a:t> </a:t>
            </a:r>
            <a:r>
              <a:rPr lang="pt-BR" b="1" dirty="0" err="1">
                <a:solidFill>
                  <a:schemeClr val="accent6"/>
                </a:solidFill>
              </a:rPr>
              <a:t>void</a:t>
            </a:r>
            <a:r>
              <a:rPr lang="pt-BR" b="1" dirty="0">
                <a:solidFill>
                  <a:schemeClr val="accent6"/>
                </a:solidFill>
              </a:rPr>
              <a:t> setup() </a:t>
            </a:r>
            <a:r>
              <a:rPr lang="pt-BR" sz="1200" dirty="0">
                <a:solidFill>
                  <a:schemeClr val="accent1">
                    <a:lumMod val="75000"/>
                  </a:schemeClr>
                </a:solidFill>
                <a:sym typeface="Wingdings" pitchFamily="2" charset="2"/>
              </a:rPr>
              <a:t> s</a:t>
            </a:r>
            <a:r>
              <a:rPr lang="pt-BR" sz="1200" dirty="0">
                <a:solidFill>
                  <a:schemeClr val="accent1">
                    <a:lumMod val="75000"/>
                  </a:schemeClr>
                </a:solidFill>
              </a:rPr>
              <a:t>erá executado uma única vez ao ligar a placa</a:t>
            </a:r>
            <a:endParaRPr lang="pt-BR" b="1" dirty="0">
              <a:solidFill>
                <a:schemeClr val="accent1">
                  <a:lumMod val="75000"/>
                </a:schemeClr>
              </a:solidFill>
            </a:endParaRPr>
          </a:p>
          <a:p>
            <a:pPr algn="just"/>
            <a:r>
              <a:rPr lang="pt-BR" b="1" dirty="0">
                <a:solidFill>
                  <a:schemeClr val="accent1">
                    <a:lumMod val="75000"/>
                  </a:schemeClr>
                </a:solidFill>
              </a:rPr>
              <a:t>{</a:t>
            </a:r>
          </a:p>
          <a:p>
            <a:pPr algn="just"/>
            <a:r>
              <a:rPr lang="pt-BR" b="1" dirty="0">
                <a:solidFill>
                  <a:schemeClr val="accent6"/>
                </a:solidFill>
              </a:rPr>
              <a:t> } </a:t>
            </a:r>
            <a:endParaRPr lang="pt-BR" dirty="0">
              <a:solidFill>
                <a:srgbClr val="C00000"/>
              </a:solidFill>
            </a:endParaRPr>
          </a:p>
        </p:txBody>
      </p:sp>
      <p:sp>
        <p:nvSpPr>
          <p:cNvPr id="6" name="Retângulo 5"/>
          <p:cNvSpPr/>
          <p:nvPr/>
        </p:nvSpPr>
        <p:spPr>
          <a:xfrm>
            <a:off x="2667000" y="4800600"/>
            <a:ext cx="4572000" cy="1200329"/>
          </a:xfrm>
          <a:prstGeom prst="rect">
            <a:avLst/>
          </a:prstGeom>
        </p:spPr>
        <p:txBody>
          <a:bodyPr>
            <a:spAutoFit/>
          </a:bodyPr>
          <a:lstStyle/>
          <a:p>
            <a:pPr algn="just"/>
            <a:r>
              <a:rPr lang="pt-BR" b="1" dirty="0" err="1">
                <a:solidFill>
                  <a:srgbClr val="FF0000"/>
                </a:solidFill>
              </a:rPr>
              <a:t>void</a:t>
            </a:r>
            <a:r>
              <a:rPr lang="pt-BR" b="1" dirty="0">
                <a:solidFill>
                  <a:srgbClr val="FF0000"/>
                </a:solidFill>
              </a:rPr>
              <a:t> loop() </a:t>
            </a:r>
            <a:r>
              <a:rPr lang="pt-BR" sz="1200" dirty="0">
                <a:solidFill>
                  <a:schemeClr val="accent1">
                    <a:lumMod val="75000"/>
                  </a:schemeClr>
                </a:solidFill>
                <a:sym typeface="Wingdings" pitchFamily="2" charset="2"/>
              </a:rPr>
              <a:t> </a:t>
            </a:r>
            <a:r>
              <a:rPr lang="pt-BR" sz="1200" dirty="0">
                <a:solidFill>
                  <a:schemeClr val="accent1">
                    <a:lumMod val="75000"/>
                  </a:schemeClr>
                </a:solidFill>
              </a:rPr>
              <a:t>será executado infinitamente </a:t>
            </a:r>
          </a:p>
          <a:p>
            <a:pPr algn="just"/>
            <a:r>
              <a:rPr lang="pt-BR" b="1" dirty="0">
                <a:solidFill>
                  <a:srgbClr val="FF0000"/>
                </a:solidFill>
              </a:rPr>
              <a:t>{</a:t>
            </a:r>
          </a:p>
          <a:p>
            <a:pPr algn="just"/>
            <a:r>
              <a:rPr lang="pt-BR" b="1" dirty="0">
                <a:solidFill>
                  <a:srgbClr val="FF0000"/>
                </a:solidFill>
              </a:rPr>
              <a:t> }</a:t>
            </a:r>
            <a:endParaRPr lang="pt-BR" dirty="0"/>
          </a:p>
        </p:txBody>
      </p:sp>
      <p:sp>
        <p:nvSpPr>
          <p:cNvPr id="7" name="Retângulo 6"/>
          <p:cNvSpPr/>
          <p:nvPr/>
        </p:nvSpPr>
        <p:spPr>
          <a:xfrm>
            <a:off x="2615445" y="2438400"/>
            <a:ext cx="3328155" cy="461665"/>
          </a:xfrm>
          <a:prstGeom prst="rect">
            <a:avLst/>
          </a:prstGeom>
        </p:spPr>
        <p:txBody>
          <a:bodyPr wrap="none">
            <a:spAutoFit/>
          </a:bodyPr>
          <a:lstStyle/>
          <a:p>
            <a:r>
              <a:rPr lang="pt-BR" b="1" dirty="0">
                <a:solidFill>
                  <a:schemeClr val="accent1">
                    <a:lumMod val="75000"/>
                  </a:schemeClr>
                </a:solidFill>
              </a:rPr>
              <a:t>Métodos obrigatórios</a:t>
            </a:r>
            <a:endParaRPr lang="pt-BR" dirty="0">
              <a:solidFill>
                <a:schemeClr val="accent1">
                  <a:lumMod val="75000"/>
                </a:schemeClr>
              </a:solidFil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5334000" cy="523220"/>
          </a:xfrm>
          <a:prstGeom prst="rect">
            <a:avLst/>
          </a:prstGeom>
        </p:spPr>
        <p:txBody>
          <a:bodyPr wrap="square">
            <a:spAutoFit/>
          </a:bodyPr>
          <a:lstStyle/>
          <a:p>
            <a:r>
              <a:rPr lang="pt-BR" sz="2800" b="1" dirty="0"/>
              <a:t>Por</a:t>
            </a:r>
            <a:r>
              <a:rPr lang="pt-BR" sz="2800" b="1" dirty="0">
                <a:solidFill>
                  <a:srgbClr val="00B050"/>
                </a:solidFill>
              </a:rPr>
              <a:t>tas </a:t>
            </a:r>
            <a:r>
              <a:rPr lang="pt-BR" sz="2800" b="1" dirty="0">
                <a:solidFill>
                  <a:schemeClr val="accent2"/>
                </a:solidFill>
              </a:rPr>
              <a:t>Dig</a:t>
            </a:r>
            <a:r>
              <a:rPr lang="pt-BR" sz="2800" b="1" dirty="0">
                <a:solidFill>
                  <a:srgbClr val="8F2997"/>
                </a:solidFill>
              </a:rPr>
              <a:t>ita</a:t>
            </a:r>
            <a:r>
              <a:rPr lang="pt-BR" sz="2800" b="1" dirty="0">
                <a:solidFill>
                  <a:srgbClr val="FFC000"/>
                </a:solidFill>
              </a:rPr>
              <a:t>is</a:t>
            </a:r>
            <a:r>
              <a:rPr lang="pt-BR" sz="2800" b="1" dirty="0">
                <a:solidFill>
                  <a:schemeClr val="bg1">
                    <a:lumMod val="50000"/>
                  </a:schemeClr>
                </a:solidFill>
              </a:rPr>
              <a:t> e </a:t>
            </a:r>
            <a:r>
              <a:rPr lang="pt-BR" sz="2800" b="1" dirty="0">
                <a:solidFill>
                  <a:srgbClr val="9F0F10"/>
                </a:solidFill>
              </a:rPr>
              <a:t>Ana</a:t>
            </a:r>
            <a:r>
              <a:rPr lang="pt-BR" sz="2800" b="1" dirty="0">
                <a:solidFill>
                  <a:srgbClr val="00B050"/>
                </a:solidFill>
              </a:rPr>
              <a:t>ló</a:t>
            </a:r>
            <a:r>
              <a:rPr lang="pt-BR" sz="2800" b="1" dirty="0">
                <a:solidFill>
                  <a:schemeClr val="bg1">
                    <a:lumMod val="50000"/>
                  </a:schemeClr>
                </a:solidFill>
              </a:rPr>
              <a:t>gicas</a:t>
            </a:r>
            <a:r>
              <a:rPr lang="pt-BR" sz="2800" b="1" dirty="0">
                <a:solidFill>
                  <a:schemeClr val="accent6"/>
                </a:solidFill>
              </a:rPr>
              <a:t> </a:t>
            </a:r>
            <a:endParaRPr lang="pt-BR" sz="2800" dirty="0">
              <a:solidFill>
                <a:schemeClr val="accent6"/>
              </a:solidFill>
            </a:endParaRPr>
          </a:p>
        </p:txBody>
      </p:sp>
      <p:sp>
        <p:nvSpPr>
          <p:cNvPr id="4" name="Retângulo 3"/>
          <p:cNvSpPr/>
          <p:nvPr/>
        </p:nvSpPr>
        <p:spPr>
          <a:xfrm>
            <a:off x="0" y="1524001"/>
            <a:ext cx="9144000" cy="523220"/>
          </a:xfrm>
          <a:prstGeom prst="rect">
            <a:avLst/>
          </a:prstGeom>
        </p:spPr>
        <p:txBody>
          <a:bodyPr wrap="square">
            <a:spAutoFit/>
          </a:bodyPr>
          <a:lstStyle/>
          <a:p>
            <a:pPr algn="just"/>
            <a:r>
              <a:rPr lang="pt-BR" sz="1400" dirty="0"/>
              <a:t>Normalmente os componentes são ligados em portas digitais e analógicas por intermédio do código Arduino, utilizando as portas:</a:t>
            </a:r>
            <a:endParaRPr lang="pt-BR" sz="1400" b="1" dirty="0">
              <a:solidFill>
                <a:srgbClr val="FF6600"/>
              </a:solidFill>
            </a:endParaRPr>
          </a:p>
        </p:txBody>
      </p:sp>
      <p:sp>
        <p:nvSpPr>
          <p:cNvPr id="10" name="Retângulo 9"/>
          <p:cNvSpPr/>
          <p:nvPr/>
        </p:nvSpPr>
        <p:spPr>
          <a:xfrm>
            <a:off x="654975" y="2286000"/>
            <a:ext cx="7422225" cy="677108"/>
          </a:xfrm>
          <a:prstGeom prst="rect">
            <a:avLst/>
          </a:prstGeom>
        </p:spPr>
        <p:txBody>
          <a:bodyPr wrap="none">
            <a:spAutoFit/>
          </a:bodyPr>
          <a:lstStyle/>
          <a:p>
            <a:r>
              <a:rPr lang="pt-BR" sz="1400" b="1" dirty="0" err="1">
                <a:solidFill>
                  <a:srgbClr val="C00000"/>
                </a:solidFill>
              </a:rPr>
              <a:t>pinMode</a:t>
            </a:r>
            <a:r>
              <a:rPr lang="pt-BR" sz="1400" b="1" dirty="0">
                <a:solidFill>
                  <a:srgbClr val="C00000"/>
                </a:solidFill>
              </a:rPr>
              <a:t>(&lt;porta&gt;,&lt;modo&gt;) </a:t>
            </a:r>
            <a:r>
              <a:rPr lang="pt-BR" sz="1100" b="1" dirty="0">
                <a:solidFill>
                  <a:schemeClr val="accent1">
                    <a:lumMod val="75000"/>
                  </a:schemeClr>
                </a:solidFill>
                <a:sym typeface="Wingdings" pitchFamily="2" charset="2"/>
              </a:rPr>
              <a:t> s</a:t>
            </a:r>
            <a:r>
              <a:rPr lang="pt-BR" sz="1100" b="1" dirty="0">
                <a:solidFill>
                  <a:schemeClr val="accent1">
                    <a:lumMod val="75000"/>
                  </a:schemeClr>
                </a:solidFill>
              </a:rPr>
              <a:t>erá configura uma porta digital para ser lida ou para enviarmos dados</a:t>
            </a:r>
          </a:p>
          <a:p>
            <a:r>
              <a:rPr lang="pt-BR" sz="1200" b="1" dirty="0"/>
              <a:t>                                                          </a:t>
            </a:r>
            <a:r>
              <a:rPr lang="pt-BR" sz="1200" b="1" dirty="0" err="1">
                <a:solidFill>
                  <a:srgbClr val="C00000"/>
                </a:solidFill>
              </a:rPr>
              <a:t>pinMode</a:t>
            </a:r>
            <a:r>
              <a:rPr lang="pt-BR" sz="1200" b="1" dirty="0">
                <a:solidFill>
                  <a:srgbClr val="C00000"/>
                </a:solidFill>
              </a:rPr>
              <a:t>(13,OUTPUT); </a:t>
            </a:r>
          </a:p>
          <a:p>
            <a:r>
              <a:rPr lang="pt-BR" sz="1200" b="1" dirty="0">
                <a:solidFill>
                  <a:srgbClr val="C00000"/>
                </a:solidFill>
              </a:rPr>
              <a:t>		               </a:t>
            </a:r>
            <a:r>
              <a:rPr lang="pt-BR" sz="1200" b="1" dirty="0" err="1">
                <a:solidFill>
                  <a:srgbClr val="C00000"/>
                </a:solidFill>
              </a:rPr>
              <a:t>pinMode</a:t>
            </a:r>
            <a:r>
              <a:rPr lang="pt-BR" sz="1200" b="1" dirty="0">
                <a:solidFill>
                  <a:srgbClr val="C00000"/>
                </a:solidFill>
              </a:rPr>
              <a:t>(11,INPUT);</a:t>
            </a:r>
          </a:p>
        </p:txBody>
      </p:sp>
      <p:sp>
        <p:nvSpPr>
          <p:cNvPr id="11" name="Retângulo 10"/>
          <p:cNvSpPr/>
          <p:nvPr/>
        </p:nvSpPr>
        <p:spPr>
          <a:xfrm>
            <a:off x="654975" y="3048000"/>
            <a:ext cx="4757969" cy="677108"/>
          </a:xfrm>
          <a:prstGeom prst="rect">
            <a:avLst/>
          </a:prstGeom>
        </p:spPr>
        <p:txBody>
          <a:bodyPr wrap="none">
            <a:spAutoFit/>
          </a:bodyPr>
          <a:lstStyle/>
          <a:p>
            <a:r>
              <a:rPr lang="pt-BR" sz="1400" b="1" dirty="0" err="1">
                <a:solidFill>
                  <a:schemeClr val="accent6"/>
                </a:solidFill>
              </a:rPr>
              <a:t>digitalWrite</a:t>
            </a:r>
            <a:r>
              <a:rPr lang="pt-BR" sz="1400" b="1" dirty="0">
                <a:solidFill>
                  <a:schemeClr val="accent6"/>
                </a:solidFill>
              </a:rPr>
              <a:t>(&lt;porta&gt;, 0 ou 1) </a:t>
            </a:r>
            <a:r>
              <a:rPr lang="pt-BR" sz="1100" b="1" dirty="0">
                <a:solidFill>
                  <a:schemeClr val="accent1">
                    <a:lumMod val="75000"/>
                  </a:schemeClr>
                </a:solidFill>
                <a:sym typeface="Wingdings" pitchFamily="2" charset="2"/>
              </a:rPr>
              <a:t> envia 0 ou 1 para porta digital</a:t>
            </a:r>
          </a:p>
          <a:p>
            <a:r>
              <a:rPr lang="pt-BR" sz="1100" dirty="0"/>
              <a:t>		                   </a:t>
            </a:r>
            <a:r>
              <a:rPr lang="pt-BR" sz="1200" b="1" dirty="0" err="1">
                <a:solidFill>
                  <a:schemeClr val="accent6"/>
                </a:solidFill>
              </a:rPr>
              <a:t>digitalWrite</a:t>
            </a:r>
            <a:r>
              <a:rPr lang="pt-BR" sz="1200" b="1" dirty="0">
                <a:solidFill>
                  <a:schemeClr val="accent6"/>
                </a:solidFill>
              </a:rPr>
              <a:t>(11,1); </a:t>
            </a:r>
          </a:p>
          <a:p>
            <a:r>
              <a:rPr lang="pt-BR" sz="1200" b="1" dirty="0">
                <a:solidFill>
                  <a:schemeClr val="accent6"/>
                </a:solidFill>
              </a:rPr>
              <a:t>		                 </a:t>
            </a:r>
            <a:r>
              <a:rPr lang="pt-BR" sz="1200" b="1" dirty="0" err="1">
                <a:solidFill>
                  <a:schemeClr val="accent6"/>
                </a:solidFill>
              </a:rPr>
              <a:t>digitalWrite</a:t>
            </a:r>
            <a:r>
              <a:rPr lang="pt-BR" sz="1200" b="1" dirty="0">
                <a:solidFill>
                  <a:schemeClr val="accent6"/>
                </a:solidFill>
              </a:rPr>
              <a:t>(11,0);</a:t>
            </a:r>
            <a:r>
              <a:rPr lang="pt-BR" sz="1200" b="1" dirty="0">
                <a:solidFill>
                  <a:schemeClr val="accent6"/>
                </a:solidFill>
                <a:sym typeface="Wingdings" pitchFamily="2" charset="2"/>
              </a:rPr>
              <a:t> </a:t>
            </a:r>
          </a:p>
        </p:txBody>
      </p:sp>
      <p:sp>
        <p:nvSpPr>
          <p:cNvPr id="13" name="Retângulo 12"/>
          <p:cNvSpPr/>
          <p:nvPr/>
        </p:nvSpPr>
        <p:spPr>
          <a:xfrm>
            <a:off x="654975" y="3881735"/>
            <a:ext cx="4028667" cy="677108"/>
          </a:xfrm>
          <a:prstGeom prst="rect">
            <a:avLst/>
          </a:prstGeom>
        </p:spPr>
        <p:txBody>
          <a:bodyPr wrap="none">
            <a:spAutoFit/>
          </a:bodyPr>
          <a:lstStyle/>
          <a:p>
            <a:r>
              <a:rPr lang="pt-BR" sz="1400" b="1" dirty="0" err="1">
                <a:solidFill>
                  <a:schemeClr val="accent1">
                    <a:lumMod val="75000"/>
                  </a:schemeClr>
                </a:solidFill>
              </a:rPr>
              <a:t>digitalRead</a:t>
            </a:r>
            <a:r>
              <a:rPr lang="pt-BR" sz="1400" b="1" dirty="0">
                <a:solidFill>
                  <a:schemeClr val="accent1">
                    <a:lumMod val="75000"/>
                  </a:schemeClr>
                </a:solidFill>
              </a:rPr>
              <a:t>(porta) </a:t>
            </a:r>
            <a:r>
              <a:rPr lang="pt-BR" sz="1200" b="1" dirty="0">
                <a:solidFill>
                  <a:schemeClr val="accent1">
                    <a:lumMod val="75000"/>
                  </a:schemeClr>
                </a:solidFill>
                <a:sym typeface="Wingdings" pitchFamily="2" charset="2"/>
              </a:rPr>
              <a:t></a:t>
            </a:r>
            <a:r>
              <a:rPr lang="pt-BR" sz="1400" b="1" dirty="0">
                <a:solidFill>
                  <a:schemeClr val="accent1">
                    <a:lumMod val="75000"/>
                  </a:schemeClr>
                </a:solidFill>
                <a:sym typeface="Wingdings" pitchFamily="2" charset="2"/>
              </a:rPr>
              <a:t> </a:t>
            </a:r>
            <a:r>
              <a:rPr lang="pt-BR" sz="1100" b="1" dirty="0"/>
              <a:t>retorna um 0 ou 1 lido da porta</a:t>
            </a:r>
          </a:p>
          <a:p>
            <a:r>
              <a:rPr lang="pt-BR" sz="1200" dirty="0"/>
              <a:t>		</a:t>
            </a:r>
            <a:r>
              <a:rPr lang="pt-BR" sz="1200" b="1" dirty="0" err="1">
                <a:solidFill>
                  <a:schemeClr val="accent1">
                    <a:lumMod val="75000"/>
                  </a:schemeClr>
                </a:solidFill>
                <a:sym typeface="Wingdings" pitchFamily="2" charset="2"/>
              </a:rPr>
              <a:t>int</a:t>
            </a:r>
            <a:r>
              <a:rPr lang="pt-BR" sz="1200" b="1" dirty="0">
                <a:solidFill>
                  <a:schemeClr val="accent1">
                    <a:lumMod val="75000"/>
                  </a:schemeClr>
                </a:solidFill>
                <a:sym typeface="Wingdings" pitchFamily="2" charset="2"/>
              </a:rPr>
              <a:t> x;</a:t>
            </a:r>
          </a:p>
          <a:p>
            <a:r>
              <a:rPr lang="pt-BR" sz="1200" b="1" dirty="0">
                <a:solidFill>
                  <a:schemeClr val="accent1">
                    <a:lumMod val="75000"/>
                  </a:schemeClr>
                </a:solidFill>
                <a:sym typeface="Wingdings" pitchFamily="2" charset="2"/>
              </a:rPr>
              <a:t>		x = </a:t>
            </a:r>
            <a:r>
              <a:rPr lang="pt-BR" sz="1200" b="1" dirty="0" err="1">
                <a:solidFill>
                  <a:schemeClr val="accent1">
                    <a:lumMod val="75000"/>
                  </a:schemeClr>
                </a:solidFill>
                <a:sym typeface="Wingdings" pitchFamily="2" charset="2"/>
              </a:rPr>
              <a:t>digitalRead</a:t>
            </a:r>
            <a:r>
              <a:rPr lang="pt-BR" sz="1200" b="1" dirty="0">
                <a:solidFill>
                  <a:schemeClr val="accent1">
                    <a:lumMod val="75000"/>
                  </a:schemeClr>
                </a:solidFill>
                <a:sym typeface="Wingdings" pitchFamily="2" charset="2"/>
              </a:rPr>
              <a:t>(11);</a:t>
            </a:r>
          </a:p>
        </p:txBody>
      </p:sp>
      <p:sp>
        <p:nvSpPr>
          <p:cNvPr id="14" name="Retângulo 13"/>
          <p:cNvSpPr/>
          <p:nvPr/>
        </p:nvSpPr>
        <p:spPr>
          <a:xfrm>
            <a:off x="883575" y="4872335"/>
            <a:ext cx="5586786" cy="492443"/>
          </a:xfrm>
          <a:prstGeom prst="rect">
            <a:avLst/>
          </a:prstGeom>
        </p:spPr>
        <p:txBody>
          <a:bodyPr wrap="none">
            <a:spAutoFit/>
          </a:bodyPr>
          <a:lstStyle/>
          <a:p>
            <a:r>
              <a:rPr lang="pt-BR" sz="1400" b="1" dirty="0" err="1">
                <a:solidFill>
                  <a:schemeClr val="bg2">
                    <a:lumMod val="75000"/>
                  </a:schemeClr>
                </a:solidFill>
              </a:rPr>
              <a:t>analogRead</a:t>
            </a:r>
            <a:r>
              <a:rPr lang="pt-BR" sz="1400" b="1" dirty="0">
                <a:solidFill>
                  <a:schemeClr val="bg2">
                    <a:lumMod val="75000"/>
                  </a:schemeClr>
                </a:solidFill>
              </a:rPr>
              <a:t>(&lt;porta&gt;) </a:t>
            </a:r>
            <a:r>
              <a:rPr lang="pt-BR" sz="1100" b="1" dirty="0">
                <a:solidFill>
                  <a:schemeClr val="accent1"/>
                </a:solidFill>
                <a:sym typeface="Wingdings" pitchFamily="2" charset="2"/>
              </a:rPr>
              <a:t> </a:t>
            </a:r>
            <a:r>
              <a:rPr lang="pt-BR" sz="1100" b="1" dirty="0">
                <a:solidFill>
                  <a:schemeClr val="accent1">
                    <a:lumMod val="75000"/>
                  </a:schemeClr>
                </a:solidFill>
                <a:sym typeface="Wingdings" pitchFamily="2" charset="2"/>
              </a:rPr>
              <a:t>retorna de 0 a 1023 com o valor da porta analógica</a:t>
            </a:r>
          </a:p>
          <a:p>
            <a:r>
              <a:rPr lang="pt-BR" sz="1100" dirty="0"/>
              <a:t>		     </a:t>
            </a:r>
            <a:r>
              <a:rPr lang="pt-BR" sz="1200" b="1" dirty="0" err="1">
                <a:solidFill>
                  <a:schemeClr val="bg1">
                    <a:lumMod val="50000"/>
                  </a:schemeClr>
                </a:solidFill>
              </a:rPr>
              <a:t>int</a:t>
            </a:r>
            <a:r>
              <a:rPr lang="pt-BR" sz="1200" b="1" dirty="0">
                <a:solidFill>
                  <a:schemeClr val="bg1">
                    <a:lumMod val="50000"/>
                  </a:schemeClr>
                </a:solidFill>
              </a:rPr>
              <a:t> luz = </a:t>
            </a:r>
            <a:r>
              <a:rPr lang="pt-BR" sz="1200" b="1" dirty="0" err="1">
                <a:solidFill>
                  <a:schemeClr val="bg1">
                    <a:lumMod val="50000"/>
                  </a:schemeClr>
                </a:solidFill>
              </a:rPr>
              <a:t>analogRead</a:t>
            </a:r>
            <a:r>
              <a:rPr lang="pt-BR" sz="1200" b="1" dirty="0">
                <a:solidFill>
                  <a:schemeClr val="bg1">
                    <a:lumMod val="50000"/>
                  </a:schemeClr>
                </a:solidFill>
              </a:rPr>
              <a:t>(0);</a:t>
            </a:r>
            <a:endParaRPr lang="pt-BR" sz="1100" b="1" dirty="0">
              <a:solidFill>
                <a:schemeClr val="bg1">
                  <a:lumMod val="50000"/>
                </a:schemeClr>
              </a:solidFill>
              <a:sym typeface="Wingdings" pitchFamily="2" charset="2"/>
            </a:endParaRPr>
          </a:p>
        </p:txBody>
      </p:sp>
      <p:sp>
        <p:nvSpPr>
          <p:cNvPr id="15" name="Retângulo 14"/>
          <p:cNvSpPr/>
          <p:nvPr/>
        </p:nvSpPr>
        <p:spPr>
          <a:xfrm>
            <a:off x="807375" y="5559623"/>
            <a:ext cx="6099683" cy="492443"/>
          </a:xfrm>
          <a:prstGeom prst="rect">
            <a:avLst/>
          </a:prstGeom>
        </p:spPr>
        <p:txBody>
          <a:bodyPr wrap="none">
            <a:spAutoFit/>
          </a:bodyPr>
          <a:lstStyle/>
          <a:p>
            <a:r>
              <a:rPr lang="pt-BR" sz="1400" b="1" dirty="0" err="1">
                <a:solidFill>
                  <a:srgbClr val="FF6600"/>
                </a:solidFill>
              </a:rPr>
              <a:t>analogWrite</a:t>
            </a:r>
            <a:r>
              <a:rPr lang="pt-BR" sz="1400" b="1" dirty="0">
                <a:solidFill>
                  <a:srgbClr val="FF6600"/>
                </a:solidFill>
              </a:rPr>
              <a:t>(&lt;porta&gt;,&lt;valor&gt;) </a:t>
            </a:r>
            <a:r>
              <a:rPr lang="pt-BR" sz="1100" b="1" dirty="0">
                <a:solidFill>
                  <a:schemeClr val="accent1">
                    <a:lumMod val="75000"/>
                  </a:schemeClr>
                </a:solidFill>
                <a:sym typeface="Wingdings" pitchFamily="2" charset="2"/>
              </a:rPr>
              <a:t> escreve em uma porta PWM um valor de 0 a 255</a:t>
            </a:r>
          </a:p>
          <a:p>
            <a:r>
              <a:rPr lang="pt-BR" sz="1100" dirty="0"/>
              <a:t>			</a:t>
            </a:r>
            <a:r>
              <a:rPr lang="pt-BR" sz="1200" b="1" dirty="0" err="1">
                <a:solidFill>
                  <a:srgbClr val="FF6600"/>
                </a:solidFill>
              </a:rPr>
              <a:t>analogWrite</a:t>
            </a:r>
            <a:r>
              <a:rPr lang="pt-BR" sz="1200" b="1" dirty="0">
                <a:solidFill>
                  <a:srgbClr val="FF6600"/>
                </a:solidFill>
              </a:rPr>
              <a:t>(11,200</a:t>
            </a:r>
            <a:r>
              <a:rPr lang="pt-BR" sz="1100" dirty="0">
                <a:solidFill>
                  <a:srgbClr val="FF6600"/>
                </a:solidFill>
              </a:rPr>
              <a:t>);</a:t>
            </a:r>
            <a:endParaRPr lang="pt-BR" sz="1100" b="1" dirty="0">
              <a:solidFill>
                <a:srgbClr val="FF6600"/>
              </a:solidFill>
              <a:sym typeface="Wingdings" pitchFamily="2" charset="2"/>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707886"/>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t>Por</a:t>
            </a:r>
            <a:r>
              <a:rPr lang="pt-BR" sz="2800" b="1" dirty="0">
                <a:solidFill>
                  <a:srgbClr val="9F0F10"/>
                </a:solidFill>
              </a:rPr>
              <a:t>tas</a:t>
            </a:r>
            <a:r>
              <a:rPr lang="pt-BR" sz="2800" b="1" dirty="0">
                <a:solidFill>
                  <a:srgbClr val="00B050"/>
                </a:solidFill>
              </a:rPr>
              <a:t> </a:t>
            </a:r>
            <a:r>
              <a:rPr lang="pt-BR" sz="2800" b="1" dirty="0">
                <a:solidFill>
                  <a:schemeClr val="bg2">
                    <a:lumMod val="75000"/>
                  </a:schemeClr>
                </a:solidFill>
              </a:rPr>
              <a:t>Híb</a:t>
            </a:r>
            <a:r>
              <a:rPr lang="pt-BR" sz="2800" b="1" dirty="0">
                <a:solidFill>
                  <a:schemeClr val="accent1"/>
                </a:solidFill>
              </a:rPr>
              <a:t>rid</a:t>
            </a:r>
            <a:r>
              <a:rPr lang="pt-BR" sz="2800" b="1" dirty="0">
                <a:solidFill>
                  <a:srgbClr val="00B050"/>
                </a:solidFill>
              </a:rPr>
              <a:t>as –</a:t>
            </a:r>
            <a:r>
              <a:rPr lang="pt-BR" sz="2800" b="1" dirty="0">
                <a:solidFill>
                  <a:schemeClr val="bg1">
                    <a:lumMod val="50000"/>
                  </a:schemeClr>
                </a:solidFill>
              </a:rPr>
              <a:t> </a:t>
            </a:r>
            <a:r>
              <a:rPr lang="pt-BR" sz="2800" b="1" dirty="0">
                <a:solidFill>
                  <a:schemeClr val="accent2"/>
                </a:solidFill>
              </a:rPr>
              <a:t>P</a:t>
            </a:r>
            <a:r>
              <a:rPr lang="pt-BR" sz="2800" b="1" dirty="0">
                <a:solidFill>
                  <a:srgbClr val="8F2997"/>
                </a:solidFill>
              </a:rPr>
              <a:t>W</a:t>
            </a:r>
            <a:r>
              <a:rPr lang="pt-BR" sz="2800" b="1" dirty="0">
                <a:solidFill>
                  <a:schemeClr val="bg1">
                    <a:lumMod val="50000"/>
                  </a:schemeClr>
                </a:solidFill>
              </a:rPr>
              <a:t>M</a:t>
            </a:r>
            <a:endParaRPr lang="pt-BR" sz="2800" b="1" dirty="0">
              <a:solidFill>
                <a:srgbClr val="FF0000"/>
              </a:solidFill>
            </a:endParaRPr>
          </a:p>
          <a:p>
            <a:r>
              <a:rPr lang="pt-BR" sz="1200" b="1" dirty="0"/>
              <a:t>Pulse </a:t>
            </a:r>
            <a:r>
              <a:rPr lang="pt-BR" sz="1200" b="1" dirty="0" err="1"/>
              <a:t>width</a:t>
            </a:r>
            <a:r>
              <a:rPr lang="pt-BR" sz="1200" b="1" dirty="0"/>
              <a:t> </a:t>
            </a:r>
            <a:r>
              <a:rPr lang="pt-BR" sz="1200" b="1" dirty="0" err="1"/>
              <a:t>Modulation</a:t>
            </a:r>
            <a:r>
              <a:rPr lang="pt-BR" sz="1200" b="1" dirty="0"/>
              <a:t> (Pulso com modulação).</a:t>
            </a:r>
            <a:endParaRPr lang="pt-BR" sz="1200" dirty="0"/>
          </a:p>
        </p:txBody>
      </p:sp>
      <p:sp>
        <p:nvSpPr>
          <p:cNvPr id="8" name="CaixaDeTexto 7"/>
          <p:cNvSpPr txBox="1"/>
          <p:nvPr/>
        </p:nvSpPr>
        <p:spPr>
          <a:xfrm>
            <a:off x="0" y="1524000"/>
            <a:ext cx="9067800" cy="523220"/>
          </a:xfrm>
          <a:prstGeom prst="rect">
            <a:avLst/>
          </a:prstGeom>
          <a:noFill/>
        </p:spPr>
        <p:txBody>
          <a:bodyPr wrap="square" rtlCol="0">
            <a:spAutoFit/>
          </a:bodyPr>
          <a:lstStyle/>
          <a:p>
            <a:pPr algn="just"/>
            <a:r>
              <a:rPr lang="pt-BR" sz="1400" dirty="0"/>
              <a:t>Trata-se de uma porta digital, no entanto, é possuidora de modularização de zeros e uns, de modo que, ela consegue expressar uma idéia de potência.</a:t>
            </a:r>
          </a:p>
        </p:txBody>
      </p:sp>
      <p:cxnSp>
        <p:nvCxnSpPr>
          <p:cNvPr id="14" name="Conector reto 13"/>
          <p:cNvCxnSpPr/>
          <p:nvPr/>
        </p:nvCxnSpPr>
        <p:spPr>
          <a:xfrm>
            <a:off x="2057400" y="3003222"/>
            <a:ext cx="3886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rot="5400000">
            <a:off x="1866106" y="281351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aixaDeTexto 22"/>
          <p:cNvSpPr txBox="1"/>
          <p:nvPr/>
        </p:nvSpPr>
        <p:spPr>
          <a:xfrm>
            <a:off x="1639440" y="2852410"/>
            <a:ext cx="341760" cy="261610"/>
          </a:xfrm>
          <a:prstGeom prst="rect">
            <a:avLst/>
          </a:prstGeom>
          <a:noFill/>
        </p:spPr>
        <p:txBody>
          <a:bodyPr wrap="none" rtlCol="0">
            <a:spAutoFit/>
          </a:bodyPr>
          <a:lstStyle/>
          <a:p>
            <a:r>
              <a:rPr lang="pt-BR" sz="1100" b="1" dirty="0">
                <a:solidFill>
                  <a:srgbClr val="C00000"/>
                </a:solidFill>
              </a:rPr>
              <a:t>0v</a:t>
            </a:r>
          </a:p>
        </p:txBody>
      </p:sp>
      <p:sp>
        <p:nvSpPr>
          <p:cNvPr id="24" name="CaixaDeTexto 23"/>
          <p:cNvSpPr txBox="1"/>
          <p:nvPr/>
        </p:nvSpPr>
        <p:spPr>
          <a:xfrm>
            <a:off x="1639440" y="2438400"/>
            <a:ext cx="341760" cy="261610"/>
          </a:xfrm>
          <a:prstGeom prst="rect">
            <a:avLst/>
          </a:prstGeom>
          <a:noFill/>
        </p:spPr>
        <p:txBody>
          <a:bodyPr wrap="none" rtlCol="0">
            <a:spAutoFit/>
          </a:bodyPr>
          <a:lstStyle/>
          <a:p>
            <a:r>
              <a:rPr lang="pt-BR" sz="1100" b="1" dirty="0">
                <a:solidFill>
                  <a:srgbClr val="C00000"/>
                </a:solidFill>
              </a:rPr>
              <a:t>5v</a:t>
            </a:r>
          </a:p>
        </p:txBody>
      </p:sp>
      <p:cxnSp>
        <p:nvCxnSpPr>
          <p:cNvPr id="50" name="Conector reto 49"/>
          <p:cNvCxnSpPr/>
          <p:nvPr/>
        </p:nvCxnSpPr>
        <p:spPr>
          <a:xfrm rot="5400000">
            <a:off x="2628106" y="2812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p:nvPr/>
        </p:nvCxnSpPr>
        <p:spPr>
          <a:xfrm rot="5400000">
            <a:off x="3466306" y="2812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p:nvPr/>
        </p:nvCxnSpPr>
        <p:spPr>
          <a:xfrm rot="5400000">
            <a:off x="4228306" y="2812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to 52"/>
          <p:cNvCxnSpPr/>
          <p:nvPr/>
        </p:nvCxnSpPr>
        <p:spPr>
          <a:xfrm rot="5400000">
            <a:off x="4990306" y="2812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ector reto 53"/>
          <p:cNvCxnSpPr/>
          <p:nvPr/>
        </p:nvCxnSpPr>
        <p:spPr>
          <a:xfrm rot="5400000">
            <a:off x="5752306" y="2812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CaixaDeTexto 55"/>
          <p:cNvSpPr txBox="1"/>
          <p:nvPr/>
        </p:nvSpPr>
        <p:spPr>
          <a:xfrm>
            <a:off x="2971800" y="2362200"/>
            <a:ext cx="2667000" cy="261610"/>
          </a:xfrm>
          <a:prstGeom prst="rect">
            <a:avLst/>
          </a:prstGeom>
          <a:noFill/>
        </p:spPr>
        <p:txBody>
          <a:bodyPr wrap="square" rtlCol="0">
            <a:spAutoFit/>
          </a:bodyPr>
          <a:lstStyle/>
          <a:p>
            <a:r>
              <a:rPr lang="pt-BR" sz="1100" b="1" dirty="0"/>
              <a:t>0% </a:t>
            </a:r>
            <a:r>
              <a:rPr lang="pt-BR" sz="1100" b="1" dirty="0" err="1"/>
              <a:t>Duty</a:t>
            </a:r>
            <a:r>
              <a:rPr lang="pt-BR" sz="1100" b="1" dirty="0"/>
              <a:t> </a:t>
            </a:r>
            <a:r>
              <a:rPr lang="pt-BR" sz="1100" b="1" dirty="0" err="1"/>
              <a:t>Cycle</a:t>
            </a:r>
            <a:r>
              <a:rPr lang="pt-BR" sz="1100" b="1" dirty="0"/>
              <a:t> – </a:t>
            </a:r>
            <a:r>
              <a:rPr lang="pt-BR" sz="1100" b="1" dirty="0" err="1"/>
              <a:t>AnalogWrite</a:t>
            </a:r>
            <a:r>
              <a:rPr lang="pt-BR" sz="1100" b="1" dirty="0"/>
              <a:t>(0) </a:t>
            </a:r>
          </a:p>
        </p:txBody>
      </p:sp>
      <p:cxnSp>
        <p:nvCxnSpPr>
          <p:cNvPr id="57" name="Conector reto 56"/>
          <p:cNvCxnSpPr/>
          <p:nvPr/>
        </p:nvCxnSpPr>
        <p:spPr>
          <a:xfrm>
            <a:off x="2018160" y="3775402"/>
            <a:ext cx="3886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p:nvPr/>
        </p:nvCxnSpPr>
        <p:spPr>
          <a:xfrm rot="5400000">
            <a:off x="1826866" y="358569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aixaDeTexto 58"/>
          <p:cNvSpPr txBox="1"/>
          <p:nvPr/>
        </p:nvSpPr>
        <p:spPr>
          <a:xfrm>
            <a:off x="1600200" y="3624590"/>
            <a:ext cx="341760" cy="261610"/>
          </a:xfrm>
          <a:prstGeom prst="rect">
            <a:avLst/>
          </a:prstGeom>
          <a:noFill/>
        </p:spPr>
        <p:txBody>
          <a:bodyPr wrap="none" rtlCol="0">
            <a:spAutoFit/>
          </a:bodyPr>
          <a:lstStyle/>
          <a:p>
            <a:r>
              <a:rPr lang="pt-BR" sz="1100" b="1" dirty="0">
                <a:solidFill>
                  <a:srgbClr val="C00000"/>
                </a:solidFill>
              </a:rPr>
              <a:t>0v</a:t>
            </a:r>
          </a:p>
        </p:txBody>
      </p:sp>
      <p:sp>
        <p:nvSpPr>
          <p:cNvPr id="60" name="CaixaDeTexto 59"/>
          <p:cNvSpPr txBox="1"/>
          <p:nvPr/>
        </p:nvSpPr>
        <p:spPr>
          <a:xfrm>
            <a:off x="1600200" y="3210580"/>
            <a:ext cx="341760" cy="261610"/>
          </a:xfrm>
          <a:prstGeom prst="rect">
            <a:avLst/>
          </a:prstGeom>
          <a:noFill/>
        </p:spPr>
        <p:txBody>
          <a:bodyPr wrap="none" rtlCol="0">
            <a:spAutoFit/>
          </a:bodyPr>
          <a:lstStyle/>
          <a:p>
            <a:r>
              <a:rPr lang="pt-BR" sz="1100" b="1" dirty="0">
                <a:solidFill>
                  <a:srgbClr val="C00000"/>
                </a:solidFill>
              </a:rPr>
              <a:t>5v</a:t>
            </a:r>
          </a:p>
        </p:txBody>
      </p:sp>
      <p:cxnSp>
        <p:nvCxnSpPr>
          <p:cNvPr id="65" name="Conector reto 64"/>
          <p:cNvCxnSpPr/>
          <p:nvPr/>
        </p:nvCxnSpPr>
        <p:spPr>
          <a:xfrm rot="5400000">
            <a:off x="5713066" y="35849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CaixaDeTexto 65"/>
          <p:cNvSpPr txBox="1"/>
          <p:nvPr/>
        </p:nvSpPr>
        <p:spPr>
          <a:xfrm>
            <a:off x="2932560" y="3134380"/>
            <a:ext cx="2667000" cy="261610"/>
          </a:xfrm>
          <a:prstGeom prst="rect">
            <a:avLst/>
          </a:prstGeom>
          <a:noFill/>
        </p:spPr>
        <p:txBody>
          <a:bodyPr wrap="square" rtlCol="0">
            <a:spAutoFit/>
          </a:bodyPr>
          <a:lstStyle/>
          <a:p>
            <a:r>
              <a:rPr lang="pt-BR" sz="1100" b="1" dirty="0"/>
              <a:t>25% </a:t>
            </a:r>
            <a:r>
              <a:rPr lang="pt-BR" sz="1100" b="1" dirty="0" err="1"/>
              <a:t>Duty</a:t>
            </a:r>
            <a:r>
              <a:rPr lang="pt-BR" sz="1100" b="1" dirty="0"/>
              <a:t> </a:t>
            </a:r>
            <a:r>
              <a:rPr lang="pt-BR" sz="1100" b="1" dirty="0" err="1"/>
              <a:t>Cycle</a:t>
            </a:r>
            <a:r>
              <a:rPr lang="pt-BR" sz="1100" b="1" dirty="0"/>
              <a:t> – </a:t>
            </a:r>
            <a:r>
              <a:rPr lang="pt-BR" sz="1100" b="1" dirty="0" err="1"/>
              <a:t>AnalogWrite</a:t>
            </a:r>
            <a:r>
              <a:rPr lang="pt-BR" sz="1100" b="1" dirty="0"/>
              <a:t>(64) </a:t>
            </a:r>
          </a:p>
        </p:txBody>
      </p:sp>
      <p:cxnSp>
        <p:nvCxnSpPr>
          <p:cNvPr id="67" name="Conector reto 66"/>
          <p:cNvCxnSpPr/>
          <p:nvPr/>
        </p:nvCxnSpPr>
        <p:spPr>
          <a:xfrm rot="5400000">
            <a:off x="1987892" y="35842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to 72"/>
          <p:cNvCxnSpPr/>
          <p:nvPr/>
        </p:nvCxnSpPr>
        <p:spPr>
          <a:xfrm>
            <a:off x="2015704" y="3411748"/>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to 73"/>
          <p:cNvCxnSpPr/>
          <p:nvPr/>
        </p:nvCxnSpPr>
        <p:spPr>
          <a:xfrm rot="5400000">
            <a:off x="2584976" y="358499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to 74"/>
          <p:cNvCxnSpPr/>
          <p:nvPr/>
        </p:nvCxnSpPr>
        <p:spPr>
          <a:xfrm rot="5400000">
            <a:off x="2746002" y="359212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ector reto 75"/>
          <p:cNvCxnSpPr/>
          <p:nvPr/>
        </p:nvCxnSpPr>
        <p:spPr>
          <a:xfrm>
            <a:off x="2773814" y="3411048"/>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to 76"/>
          <p:cNvCxnSpPr/>
          <p:nvPr/>
        </p:nvCxnSpPr>
        <p:spPr>
          <a:xfrm rot="5400000">
            <a:off x="3423175" y="360008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ector reto 77"/>
          <p:cNvCxnSpPr/>
          <p:nvPr/>
        </p:nvCxnSpPr>
        <p:spPr>
          <a:xfrm rot="5400000">
            <a:off x="3584201" y="360721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to 78"/>
          <p:cNvCxnSpPr/>
          <p:nvPr/>
        </p:nvCxnSpPr>
        <p:spPr>
          <a:xfrm>
            <a:off x="3612013" y="3426132"/>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ector reto 79"/>
          <p:cNvCxnSpPr/>
          <p:nvPr/>
        </p:nvCxnSpPr>
        <p:spPr>
          <a:xfrm rot="5400000">
            <a:off x="4193802" y="3577804"/>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to 80"/>
          <p:cNvCxnSpPr/>
          <p:nvPr/>
        </p:nvCxnSpPr>
        <p:spPr>
          <a:xfrm rot="5400000">
            <a:off x="4354828" y="358493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ector reto 81"/>
          <p:cNvCxnSpPr/>
          <p:nvPr/>
        </p:nvCxnSpPr>
        <p:spPr>
          <a:xfrm>
            <a:off x="4382640" y="3403856"/>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to 82"/>
          <p:cNvCxnSpPr/>
          <p:nvPr/>
        </p:nvCxnSpPr>
        <p:spPr>
          <a:xfrm rot="5400000">
            <a:off x="4948610" y="3591454"/>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ector reto 83"/>
          <p:cNvCxnSpPr/>
          <p:nvPr/>
        </p:nvCxnSpPr>
        <p:spPr>
          <a:xfrm rot="5400000">
            <a:off x="5109636" y="358996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ector reto 84"/>
          <p:cNvCxnSpPr/>
          <p:nvPr/>
        </p:nvCxnSpPr>
        <p:spPr>
          <a:xfrm>
            <a:off x="5137448" y="3408880"/>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Conector reto 105"/>
          <p:cNvCxnSpPr/>
          <p:nvPr/>
        </p:nvCxnSpPr>
        <p:spPr>
          <a:xfrm>
            <a:off x="2057400" y="4527222"/>
            <a:ext cx="3886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Conector reto 106"/>
          <p:cNvCxnSpPr/>
          <p:nvPr/>
        </p:nvCxnSpPr>
        <p:spPr>
          <a:xfrm rot="5400000">
            <a:off x="1866106" y="433751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CaixaDeTexto 107"/>
          <p:cNvSpPr txBox="1"/>
          <p:nvPr/>
        </p:nvSpPr>
        <p:spPr>
          <a:xfrm>
            <a:off x="1639440" y="4376410"/>
            <a:ext cx="341760" cy="261610"/>
          </a:xfrm>
          <a:prstGeom prst="rect">
            <a:avLst/>
          </a:prstGeom>
          <a:noFill/>
        </p:spPr>
        <p:txBody>
          <a:bodyPr wrap="none" rtlCol="0">
            <a:spAutoFit/>
          </a:bodyPr>
          <a:lstStyle/>
          <a:p>
            <a:r>
              <a:rPr lang="pt-BR" sz="1100" b="1" dirty="0">
                <a:solidFill>
                  <a:srgbClr val="C00000"/>
                </a:solidFill>
              </a:rPr>
              <a:t>0v</a:t>
            </a:r>
          </a:p>
        </p:txBody>
      </p:sp>
      <p:sp>
        <p:nvSpPr>
          <p:cNvPr id="109" name="CaixaDeTexto 108"/>
          <p:cNvSpPr txBox="1"/>
          <p:nvPr/>
        </p:nvSpPr>
        <p:spPr>
          <a:xfrm>
            <a:off x="1639440" y="3962400"/>
            <a:ext cx="341760" cy="261610"/>
          </a:xfrm>
          <a:prstGeom prst="rect">
            <a:avLst/>
          </a:prstGeom>
          <a:noFill/>
        </p:spPr>
        <p:txBody>
          <a:bodyPr wrap="none" rtlCol="0">
            <a:spAutoFit/>
          </a:bodyPr>
          <a:lstStyle/>
          <a:p>
            <a:r>
              <a:rPr lang="pt-BR" sz="1100" b="1" dirty="0">
                <a:solidFill>
                  <a:srgbClr val="C00000"/>
                </a:solidFill>
              </a:rPr>
              <a:t>5v</a:t>
            </a:r>
          </a:p>
        </p:txBody>
      </p:sp>
      <p:sp>
        <p:nvSpPr>
          <p:cNvPr id="115" name="CaixaDeTexto 114"/>
          <p:cNvSpPr txBox="1"/>
          <p:nvPr/>
        </p:nvSpPr>
        <p:spPr>
          <a:xfrm>
            <a:off x="2971800" y="3886200"/>
            <a:ext cx="2667000" cy="261610"/>
          </a:xfrm>
          <a:prstGeom prst="rect">
            <a:avLst/>
          </a:prstGeom>
          <a:noFill/>
        </p:spPr>
        <p:txBody>
          <a:bodyPr wrap="square" rtlCol="0">
            <a:spAutoFit/>
          </a:bodyPr>
          <a:lstStyle/>
          <a:p>
            <a:r>
              <a:rPr lang="pt-BR" sz="1100" b="1" dirty="0"/>
              <a:t>50% </a:t>
            </a:r>
            <a:r>
              <a:rPr lang="pt-BR" sz="1100" b="1" dirty="0" err="1"/>
              <a:t>Duty</a:t>
            </a:r>
            <a:r>
              <a:rPr lang="pt-BR" sz="1100" b="1" dirty="0"/>
              <a:t> </a:t>
            </a:r>
            <a:r>
              <a:rPr lang="pt-BR" sz="1100" b="1" dirty="0" err="1"/>
              <a:t>Cycle</a:t>
            </a:r>
            <a:r>
              <a:rPr lang="pt-BR" sz="1100" b="1" dirty="0"/>
              <a:t> – </a:t>
            </a:r>
            <a:r>
              <a:rPr lang="pt-BR" sz="1100" b="1" dirty="0" err="1"/>
              <a:t>AnalogWrite</a:t>
            </a:r>
            <a:r>
              <a:rPr lang="pt-BR" sz="1100" b="1" dirty="0"/>
              <a:t>(127) </a:t>
            </a:r>
          </a:p>
        </p:txBody>
      </p:sp>
      <p:cxnSp>
        <p:nvCxnSpPr>
          <p:cNvPr id="164" name="Conector reto 163"/>
          <p:cNvCxnSpPr/>
          <p:nvPr/>
        </p:nvCxnSpPr>
        <p:spPr>
          <a:xfrm rot="5400000">
            <a:off x="2247900" y="434544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a:off x="2057400" y="4154942"/>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Conector reto 177"/>
          <p:cNvCxnSpPr/>
          <p:nvPr/>
        </p:nvCxnSpPr>
        <p:spPr>
          <a:xfrm>
            <a:off x="2438400" y="4525728"/>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Conector reto 178"/>
          <p:cNvCxnSpPr/>
          <p:nvPr/>
        </p:nvCxnSpPr>
        <p:spPr>
          <a:xfrm rot="5400000">
            <a:off x="2628106" y="433672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Conector reto 179"/>
          <p:cNvCxnSpPr/>
          <p:nvPr/>
        </p:nvCxnSpPr>
        <p:spPr>
          <a:xfrm rot="5400000">
            <a:off x="3009900" y="434464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Conector reto 180"/>
          <p:cNvCxnSpPr/>
          <p:nvPr/>
        </p:nvCxnSpPr>
        <p:spPr>
          <a:xfrm>
            <a:off x="2819400" y="4154148"/>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Conector reto 181"/>
          <p:cNvCxnSpPr/>
          <p:nvPr/>
        </p:nvCxnSpPr>
        <p:spPr>
          <a:xfrm>
            <a:off x="3200400" y="4524934"/>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a:xfrm rot="5400000">
            <a:off x="3390106" y="433681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Conector reto 183"/>
          <p:cNvCxnSpPr/>
          <p:nvPr/>
        </p:nvCxnSpPr>
        <p:spPr>
          <a:xfrm rot="5400000">
            <a:off x="3771900" y="434474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Conector reto 184"/>
          <p:cNvCxnSpPr/>
          <p:nvPr/>
        </p:nvCxnSpPr>
        <p:spPr>
          <a:xfrm>
            <a:off x="3581400" y="4154242"/>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Conector reto 185"/>
          <p:cNvCxnSpPr/>
          <p:nvPr/>
        </p:nvCxnSpPr>
        <p:spPr>
          <a:xfrm>
            <a:off x="3962400" y="4525028"/>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rot="5400000">
            <a:off x="4152106" y="432819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Conector reto 187"/>
          <p:cNvCxnSpPr/>
          <p:nvPr/>
        </p:nvCxnSpPr>
        <p:spPr>
          <a:xfrm rot="5400000">
            <a:off x="4533900" y="433611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ector reto 188"/>
          <p:cNvCxnSpPr/>
          <p:nvPr/>
        </p:nvCxnSpPr>
        <p:spPr>
          <a:xfrm>
            <a:off x="4343400" y="4145616"/>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Conector reto 189"/>
          <p:cNvCxnSpPr/>
          <p:nvPr/>
        </p:nvCxnSpPr>
        <p:spPr>
          <a:xfrm>
            <a:off x="4724400" y="4516402"/>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Conector reto 190"/>
          <p:cNvCxnSpPr/>
          <p:nvPr/>
        </p:nvCxnSpPr>
        <p:spPr>
          <a:xfrm rot="5400000">
            <a:off x="4914106" y="432819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Conector reto 191"/>
          <p:cNvCxnSpPr/>
          <p:nvPr/>
        </p:nvCxnSpPr>
        <p:spPr>
          <a:xfrm rot="5400000">
            <a:off x="5295900" y="433611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Conector reto 192"/>
          <p:cNvCxnSpPr/>
          <p:nvPr/>
        </p:nvCxnSpPr>
        <p:spPr>
          <a:xfrm>
            <a:off x="5105400" y="4145616"/>
            <a:ext cx="381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a:off x="5486400" y="4520124"/>
            <a:ext cx="4572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p:nvPr/>
        </p:nvCxnSpPr>
        <p:spPr>
          <a:xfrm>
            <a:off x="2061290" y="5528002"/>
            <a:ext cx="3886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rot="5400000">
            <a:off x="1869996" y="533829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CaixaDeTexto 205"/>
          <p:cNvSpPr txBox="1"/>
          <p:nvPr/>
        </p:nvSpPr>
        <p:spPr>
          <a:xfrm>
            <a:off x="1643330" y="5377190"/>
            <a:ext cx="341760" cy="261610"/>
          </a:xfrm>
          <a:prstGeom prst="rect">
            <a:avLst/>
          </a:prstGeom>
          <a:noFill/>
        </p:spPr>
        <p:txBody>
          <a:bodyPr wrap="none" rtlCol="0">
            <a:spAutoFit/>
          </a:bodyPr>
          <a:lstStyle/>
          <a:p>
            <a:r>
              <a:rPr lang="pt-BR" sz="1100" b="1" dirty="0">
                <a:solidFill>
                  <a:srgbClr val="C00000"/>
                </a:solidFill>
              </a:rPr>
              <a:t>0v</a:t>
            </a:r>
          </a:p>
        </p:txBody>
      </p:sp>
      <p:sp>
        <p:nvSpPr>
          <p:cNvPr id="207" name="CaixaDeTexto 206"/>
          <p:cNvSpPr txBox="1"/>
          <p:nvPr/>
        </p:nvSpPr>
        <p:spPr>
          <a:xfrm>
            <a:off x="1643330" y="4963180"/>
            <a:ext cx="341760" cy="261610"/>
          </a:xfrm>
          <a:prstGeom prst="rect">
            <a:avLst/>
          </a:prstGeom>
          <a:noFill/>
        </p:spPr>
        <p:txBody>
          <a:bodyPr wrap="none" rtlCol="0">
            <a:spAutoFit/>
          </a:bodyPr>
          <a:lstStyle/>
          <a:p>
            <a:r>
              <a:rPr lang="pt-BR" sz="1100" b="1" dirty="0">
                <a:solidFill>
                  <a:srgbClr val="C00000"/>
                </a:solidFill>
              </a:rPr>
              <a:t>5v</a:t>
            </a:r>
          </a:p>
        </p:txBody>
      </p:sp>
      <p:sp>
        <p:nvSpPr>
          <p:cNvPr id="213" name="CaixaDeTexto 212"/>
          <p:cNvSpPr txBox="1"/>
          <p:nvPr/>
        </p:nvSpPr>
        <p:spPr>
          <a:xfrm>
            <a:off x="2975690" y="4886980"/>
            <a:ext cx="2667000" cy="261610"/>
          </a:xfrm>
          <a:prstGeom prst="rect">
            <a:avLst/>
          </a:prstGeom>
          <a:noFill/>
        </p:spPr>
        <p:txBody>
          <a:bodyPr wrap="square" rtlCol="0">
            <a:spAutoFit/>
          </a:bodyPr>
          <a:lstStyle/>
          <a:p>
            <a:r>
              <a:rPr lang="pt-BR" sz="1100" b="1" dirty="0"/>
              <a:t>75% </a:t>
            </a:r>
            <a:r>
              <a:rPr lang="pt-BR" sz="1100" b="1" dirty="0" err="1"/>
              <a:t>Duty</a:t>
            </a:r>
            <a:r>
              <a:rPr lang="pt-BR" sz="1100" b="1" dirty="0"/>
              <a:t> </a:t>
            </a:r>
            <a:r>
              <a:rPr lang="pt-BR" sz="1100" b="1" dirty="0" err="1"/>
              <a:t>Cycle</a:t>
            </a:r>
            <a:r>
              <a:rPr lang="pt-BR" sz="1100" b="1" dirty="0"/>
              <a:t> – </a:t>
            </a:r>
            <a:r>
              <a:rPr lang="pt-BR" sz="1100" b="1" dirty="0" err="1"/>
              <a:t>AnalogWrite</a:t>
            </a:r>
            <a:r>
              <a:rPr lang="pt-BR" sz="1100" b="1" dirty="0"/>
              <a:t>(191) </a:t>
            </a:r>
          </a:p>
        </p:txBody>
      </p:sp>
      <p:cxnSp>
        <p:nvCxnSpPr>
          <p:cNvPr id="214" name="Conector reto 213"/>
          <p:cNvCxnSpPr/>
          <p:nvPr/>
        </p:nvCxnSpPr>
        <p:spPr>
          <a:xfrm rot="5400000">
            <a:off x="2467080" y="533189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Conector reto 215"/>
          <p:cNvCxnSpPr/>
          <p:nvPr/>
        </p:nvCxnSpPr>
        <p:spPr>
          <a:xfrm>
            <a:off x="2655918" y="5519316"/>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Conector reto 239"/>
          <p:cNvCxnSpPr/>
          <p:nvPr/>
        </p:nvCxnSpPr>
        <p:spPr>
          <a:xfrm>
            <a:off x="2057400" y="5155722"/>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Conector reto 240"/>
          <p:cNvCxnSpPr/>
          <p:nvPr/>
        </p:nvCxnSpPr>
        <p:spPr>
          <a:xfrm rot="5400000">
            <a:off x="2610008" y="533542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Conector reto 241"/>
          <p:cNvCxnSpPr/>
          <p:nvPr/>
        </p:nvCxnSpPr>
        <p:spPr>
          <a:xfrm rot="5400000">
            <a:off x="3207092" y="532903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Conector reto 242"/>
          <p:cNvCxnSpPr/>
          <p:nvPr/>
        </p:nvCxnSpPr>
        <p:spPr>
          <a:xfrm>
            <a:off x="3395930" y="5516448"/>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Conector reto 243"/>
          <p:cNvCxnSpPr/>
          <p:nvPr/>
        </p:nvCxnSpPr>
        <p:spPr>
          <a:xfrm>
            <a:off x="2797412" y="5152854"/>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Conector reto 246"/>
          <p:cNvCxnSpPr/>
          <p:nvPr/>
        </p:nvCxnSpPr>
        <p:spPr>
          <a:xfrm rot="5400000">
            <a:off x="3346130" y="533536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Conector reto 247"/>
          <p:cNvCxnSpPr/>
          <p:nvPr/>
        </p:nvCxnSpPr>
        <p:spPr>
          <a:xfrm rot="5400000">
            <a:off x="3943214" y="532897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Conector reto 248"/>
          <p:cNvCxnSpPr/>
          <p:nvPr/>
        </p:nvCxnSpPr>
        <p:spPr>
          <a:xfrm>
            <a:off x="4132052" y="5516388"/>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Conector reto 249"/>
          <p:cNvCxnSpPr/>
          <p:nvPr/>
        </p:nvCxnSpPr>
        <p:spPr>
          <a:xfrm>
            <a:off x="3533534" y="5152794"/>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Conector reto 252"/>
          <p:cNvCxnSpPr/>
          <p:nvPr/>
        </p:nvCxnSpPr>
        <p:spPr>
          <a:xfrm rot="5400000">
            <a:off x="4104240" y="5335368"/>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Conector reto 253"/>
          <p:cNvCxnSpPr/>
          <p:nvPr/>
        </p:nvCxnSpPr>
        <p:spPr>
          <a:xfrm rot="5400000">
            <a:off x="4701324" y="5328970"/>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Conector reto 254"/>
          <p:cNvCxnSpPr/>
          <p:nvPr/>
        </p:nvCxnSpPr>
        <p:spPr>
          <a:xfrm>
            <a:off x="4890162" y="5516388"/>
            <a:ext cx="1524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Conector reto 255"/>
          <p:cNvCxnSpPr/>
          <p:nvPr/>
        </p:nvCxnSpPr>
        <p:spPr>
          <a:xfrm>
            <a:off x="4291644" y="5152794"/>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Conector reto 256"/>
          <p:cNvCxnSpPr/>
          <p:nvPr/>
        </p:nvCxnSpPr>
        <p:spPr>
          <a:xfrm rot="5400000">
            <a:off x="4852878" y="53368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Conector reto 257"/>
          <p:cNvCxnSpPr/>
          <p:nvPr/>
        </p:nvCxnSpPr>
        <p:spPr>
          <a:xfrm rot="5400000">
            <a:off x="5449962" y="5330404"/>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Conector reto 259"/>
          <p:cNvCxnSpPr/>
          <p:nvPr/>
        </p:nvCxnSpPr>
        <p:spPr>
          <a:xfrm>
            <a:off x="5040282" y="5154228"/>
            <a:ext cx="609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Conector reto 263"/>
          <p:cNvCxnSpPr/>
          <p:nvPr/>
        </p:nvCxnSpPr>
        <p:spPr>
          <a:xfrm>
            <a:off x="5638800" y="552953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Conector reto 264"/>
          <p:cNvCxnSpPr/>
          <p:nvPr/>
        </p:nvCxnSpPr>
        <p:spPr>
          <a:xfrm>
            <a:off x="2057400" y="5934974"/>
            <a:ext cx="3886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6" name="Conector reto 265"/>
          <p:cNvCxnSpPr/>
          <p:nvPr/>
        </p:nvCxnSpPr>
        <p:spPr>
          <a:xfrm rot="5400000">
            <a:off x="1866106" y="6100296"/>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CaixaDeTexto 266"/>
          <p:cNvSpPr txBox="1"/>
          <p:nvPr/>
        </p:nvSpPr>
        <p:spPr>
          <a:xfrm>
            <a:off x="1639440" y="6139190"/>
            <a:ext cx="341760" cy="261610"/>
          </a:xfrm>
          <a:prstGeom prst="rect">
            <a:avLst/>
          </a:prstGeom>
          <a:noFill/>
        </p:spPr>
        <p:txBody>
          <a:bodyPr wrap="none" rtlCol="0">
            <a:spAutoFit/>
          </a:bodyPr>
          <a:lstStyle/>
          <a:p>
            <a:r>
              <a:rPr lang="pt-BR" sz="1100" b="1" dirty="0">
                <a:solidFill>
                  <a:srgbClr val="C00000"/>
                </a:solidFill>
              </a:rPr>
              <a:t>0v</a:t>
            </a:r>
          </a:p>
        </p:txBody>
      </p:sp>
      <p:sp>
        <p:nvSpPr>
          <p:cNvPr id="268" name="CaixaDeTexto 267"/>
          <p:cNvSpPr txBox="1"/>
          <p:nvPr/>
        </p:nvSpPr>
        <p:spPr>
          <a:xfrm>
            <a:off x="1639440" y="5725180"/>
            <a:ext cx="341760" cy="261610"/>
          </a:xfrm>
          <a:prstGeom prst="rect">
            <a:avLst/>
          </a:prstGeom>
          <a:noFill/>
        </p:spPr>
        <p:txBody>
          <a:bodyPr wrap="none" rtlCol="0">
            <a:spAutoFit/>
          </a:bodyPr>
          <a:lstStyle/>
          <a:p>
            <a:r>
              <a:rPr lang="pt-BR" sz="1100" b="1" dirty="0">
                <a:solidFill>
                  <a:srgbClr val="C00000"/>
                </a:solidFill>
              </a:rPr>
              <a:t>5v</a:t>
            </a:r>
          </a:p>
        </p:txBody>
      </p:sp>
      <p:cxnSp>
        <p:nvCxnSpPr>
          <p:cNvPr id="269" name="Conector reto 268"/>
          <p:cNvCxnSpPr/>
          <p:nvPr/>
        </p:nvCxnSpPr>
        <p:spPr>
          <a:xfrm rot="5400000">
            <a:off x="2628106" y="60995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Conector reto 269"/>
          <p:cNvCxnSpPr/>
          <p:nvPr/>
        </p:nvCxnSpPr>
        <p:spPr>
          <a:xfrm rot="5400000">
            <a:off x="3466306" y="60995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Conector reto 270"/>
          <p:cNvCxnSpPr/>
          <p:nvPr/>
        </p:nvCxnSpPr>
        <p:spPr>
          <a:xfrm rot="5400000">
            <a:off x="4228306" y="60995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Conector reto 271"/>
          <p:cNvCxnSpPr/>
          <p:nvPr/>
        </p:nvCxnSpPr>
        <p:spPr>
          <a:xfrm rot="5400000">
            <a:off x="4990306" y="60995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Conector reto 272"/>
          <p:cNvCxnSpPr/>
          <p:nvPr/>
        </p:nvCxnSpPr>
        <p:spPr>
          <a:xfrm rot="5400000">
            <a:off x="5752306" y="6099502"/>
            <a:ext cx="381794" cy="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CaixaDeTexto 273"/>
          <p:cNvSpPr txBox="1"/>
          <p:nvPr/>
        </p:nvSpPr>
        <p:spPr>
          <a:xfrm>
            <a:off x="2971800" y="5648980"/>
            <a:ext cx="2667000" cy="261610"/>
          </a:xfrm>
          <a:prstGeom prst="rect">
            <a:avLst/>
          </a:prstGeom>
          <a:noFill/>
        </p:spPr>
        <p:txBody>
          <a:bodyPr wrap="square" rtlCol="0">
            <a:spAutoFit/>
          </a:bodyPr>
          <a:lstStyle/>
          <a:p>
            <a:r>
              <a:rPr lang="pt-BR" sz="1100" b="1" dirty="0"/>
              <a:t>100% </a:t>
            </a:r>
            <a:r>
              <a:rPr lang="pt-BR" sz="1100" b="1" dirty="0" err="1"/>
              <a:t>Duty</a:t>
            </a:r>
            <a:r>
              <a:rPr lang="pt-BR" sz="1100" b="1" dirty="0"/>
              <a:t> </a:t>
            </a:r>
            <a:r>
              <a:rPr lang="pt-BR" sz="1100" b="1" dirty="0" err="1"/>
              <a:t>Cycle</a:t>
            </a:r>
            <a:r>
              <a:rPr lang="pt-BR" sz="1100" b="1" dirty="0"/>
              <a:t> – </a:t>
            </a:r>
            <a:r>
              <a:rPr lang="pt-BR" sz="1100" b="1" dirty="0" err="1"/>
              <a:t>AnalogWrite</a:t>
            </a:r>
            <a:r>
              <a:rPr lang="pt-BR" sz="1100" b="1" dirty="0"/>
              <a:t>(255) </a:t>
            </a:r>
          </a:p>
        </p:txBody>
      </p:sp>
      <p:sp>
        <p:nvSpPr>
          <p:cNvPr id="275" name="Retângulo 274"/>
          <p:cNvSpPr/>
          <p:nvPr/>
        </p:nvSpPr>
        <p:spPr>
          <a:xfrm>
            <a:off x="3076421" y="2057400"/>
            <a:ext cx="1952779" cy="276999"/>
          </a:xfrm>
          <a:prstGeom prst="rect">
            <a:avLst/>
          </a:prstGeom>
        </p:spPr>
        <p:txBody>
          <a:bodyPr wrap="none">
            <a:spAutoFit/>
          </a:bodyPr>
          <a:lstStyle/>
          <a:p>
            <a:r>
              <a:rPr lang="pt-BR" sz="1200" b="1" dirty="0">
                <a:solidFill>
                  <a:srgbClr val="7030A0"/>
                </a:solidFill>
              </a:rPr>
              <a:t>Pulse </a:t>
            </a:r>
            <a:r>
              <a:rPr lang="pt-BR" sz="1200" b="1" dirty="0" err="1">
                <a:solidFill>
                  <a:srgbClr val="7030A0"/>
                </a:solidFill>
              </a:rPr>
              <a:t>width</a:t>
            </a:r>
            <a:r>
              <a:rPr lang="pt-BR" sz="1200" b="1" dirty="0">
                <a:solidFill>
                  <a:srgbClr val="7030A0"/>
                </a:solidFill>
              </a:rPr>
              <a:t> </a:t>
            </a:r>
            <a:r>
              <a:rPr lang="pt-BR" sz="1200" b="1" dirty="0" err="1">
                <a:solidFill>
                  <a:srgbClr val="7030A0"/>
                </a:solidFill>
              </a:rPr>
              <a:t>Modulation</a:t>
            </a:r>
            <a:r>
              <a:rPr lang="pt-BR" sz="1200" b="1" dirty="0">
                <a:solidFill>
                  <a:srgbClr val="7030A0"/>
                </a:solidFill>
              </a:rPr>
              <a:t> </a:t>
            </a: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p:cNvSpPr/>
          <p:nvPr/>
        </p:nvSpPr>
        <p:spPr>
          <a:xfrm>
            <a:off x="1676400" y="314980"/>
            <a:ext cx="7239000" cy="523220"/>
          </a:xfrm>
          <a:prstGeom prst="rect">
            <a:avLst/>
          </a:prstGeom>
        </p:spPr>
        <p:txBody>
          <a:bodyPr wrap="square">
            <a:spAutoFit/>
          </a:bodyPr>
          <a:lstStyle/>
          <a:p>
            <a:r>
              <a:rPr lang="pt-BR" sz="2800" b="1" dirty="0" err="1"/>
              <a:t>Ar</a:t>
            </a:r>
            <a:r>
              <a:rPr lang="pt-BR" sz="2800" b="1" dirty="0" err="1">
                <a:solidFill>
                  <a:srgbClr val="00B050"/>
                </a:solidFill>
              </a:rPr>
              <a:t>du</a:t>
            </a:r>
            <a:r>
              <a:rPr lang="pt-BR" sz="2800" b="1" dirty="0" err="1">
                <a:solidFill>
                  <a:schemeClr val="accent2"/>
                </a:solidFill>
              </a:rPr>
              <a:t>í</a:t>
            </a:r>
            <a:r>
              <a:rPr lang="pt-BR" sz="2800" b="1" dirty="0" err="1">
                <a:solidFill>
                  <a:srgbClr val="8F2997"/>
                </a:solidFill>
              </a:rPr>
              <a:t>no</a:t>
            </a:r>
            <a:r>
              <a:rPr lang="pt-BR" sz="2800" b="1" dirty="0">
                <a:solidFill>
                  <a:schemeClr val="bg1">
                    <a:lumMod val="50000"/>
                  </a:schemeClr>
                </a:solidFill>
              </a:rPr>
              <a:t> – </a:t>
            </a:r>
            <a:r>
              <a:rPr lang="pt-BR" sz="2800" b="1" dirty="0">
                <a:solidFill>
                  <a:srgbClr val="9F0F10"/>
                </a:solidFill>
              </a:rPr>
              <a:t>Com</a:t>
            </a:r>
            <a:r>
              <a:rPr lang="pt-BR" sz="2800" b="1" dirty="0">
                <a:solidFill>
                  <a:srgbClr val="00B050"/>
                </a:solidFill>
              </a:rPr>
              <a:t>po</a:t>
            </a:r>
            <a:r>
              <a:rPr lang="pt-BR" sz="2800" b="1" dirty="0">
                <a:solidFill>
                  <a:schemeClr val="bg1">
                    <a:lumMod val="50000"/>
                  </a:schemeClr>
                </a:solidFill>
              </a:rPr>
              <a:t>nentes</a:t>
            </a:r>
            <a:endParaRPr lang="pt-BR" sz="2800" dirty="0">
              <a:solidFill>
                <a:schemeClr val="bg1">
                  <a:lumMod val="50000"/>
                </a:schemeClr>
              </a:solidFill>
            </a:endParaRPr>
          </a:p>
        </p:txBody>
      </p:sp>
      <p:pic>
        <p:nvPicPr>
          <p:cNvPr id="18434" name="Picture 2" descr="Resultado de imagem para imagem diodo"/>
          <p:cNvPicPr>
            <a:picLocks noChangeAspect="1" noChangeArrowheads="1"/>
          </p:cNvPicPr>
          <p:nvPr/>
        </p:nvPicPr>
        <p:blipFill>
          <a:blip r:embed="rId2"/>
          <a:srcRect/>
          <a:stretch>
            <a:fillRect/>
          </a:stretch>
        </p:blipFill>
        <p:spPr bwMode="auto">
          <a:xfrm>
            <a:off x="533400" y="1828800"/>
            <a:ext cx="2771775" cy="3533776"/>
          </a:xfrm>
          <a:prstGeom prst="rect">
            <a:avLst/>
          </a:prstGeom>
          <a:noFill/>
        </p:spPr>
      </p:pic>
      <p:sp>
        <p:nvSpPr>
          <p:cNvPr id="5" name="CaixaDeTexto 4"/>
          <p:cNvSpPr txBox="1"/>
          <p:nvPr/>
        </p:nvSpPr>
        <p:spPr>
          <a:xfrm>
            <a:off x="1447800" y="4038600"/>
            <a:ext cx="453970" cy="646331"/>
          </a:xfrm>
          <a:prstGeom prst="rect">
            <a:avLst/>
          </a:prstGeom>
          <a:noFill/>
        </p:spPr>
        <p:txBody>
          <a:bodyPr wrap="none" rtlCol="0">
            <a:spAutoFit/>
          </a:bodyPr>
          <a:lstStyle/>
          <a:p>
            <a:r>
              <a:rPr lang="pt-BR" sz="3600" dirty="0"/>
              <a:t>+</a:t>
            </a:r>
          </a:p>
        </p:txBody>
      </p:sp>
      <p:sp>
        <p:nvSpPr>
          <p:cNvPr id="6" name="CaixaDeTexto 5"/>
          <p:cNvSpPr txBox="1"/>
          <p:nvPr/>
        </p:nvSpPr>
        <p:spPr>
          <a:xfrm>
            <a:off x="381000" y="4034135"/>
            <a:ext cx="338554" cy="646331"/>
          </a:xfrm>
          <a:prstGeom prst="rect">
            <a:avLst/>
          </a:prstGeom>
          <a:noFill/>
        </p:spPr>
        <p:txBody>
          <a:bodyPr wrap="none" rtlCol="0">
            <a:spAutoFit/>
          </a:bodyPr>
          <a:lstStyle/>
          <a:p>
            <a:r>
              <a:rPr lang="pt-BR" sz="3600" dirty="0"/>
              <a:t>-</a:t>
            </a:r>
          </a:p>
        </p:txBody>
      </p:sp>
      <p:sp>
        <p:nvSpPr>
          <p:cNvPr id="7" name="Retângulo 6"/>
          <p:cNvSpPr/>
          <p:nvPr/>
        </p:nvSpPr>
        <p:spPr>
          <a:xfrm>
            <a:off x="3657600" y="1905000"/>
            <a:ext cx="4572000" cy="4154984"/>
          </a:xfrm>
          <a:prstGeom prst="rect">
            <a:avLst/>
          </a:prstGeom>
        </p:spPr>
        <p:txBody>
          <a:bodyPr>
            <a:spAutoFit/>
          </a:bodyPr>
          <a:lstStyle/>
          <a:p>
            <a:r>
              <a:rPr lang="pt-BR" dirty="0"/>
              <a:t>O </a:t>
            </a:r>
            <a:r>
              <a:rPr lang="pt-BR" b="1" dirty="0">
                <a:solidFill>
                  <a:srgbClr val="C00000"/>
                </a:solidFill>
              </a:rPr>
              <a:t>diodo emissor de luz</a:t>
            </a:r>
          </a:p>
          <a:p>
            <a:r>
              <a:rPr lang="pt-BR" dirty="0"/>
              <a:t>• Conhecido pela sigla</a:t>
            </a:r>
          </a:p>
          <a:p>
            <a:r>
              <a:rPr lang="pt-BR" b="1" dirty="0">
                <a:solidFill>
                  <a:srgbClr val="C00000"/>
                </a:solidFill>
              </a:rPr>
              <a:t>LED (Light </a:t>
            </a:r>
            <a:r>
              <a:rPr lang="pt-BR" b="1" dirty="0" err="1">
                <a:solidFill>
                  <a:srgbClr val="C00000"/>
                </a:solidFill>
              </a:rPr>
              <a:t>EmittingDiode</a:t>
            </a:r>
            <a:r>
              <a:rPr lang="pt-BR" b="1" dirty="0">
                <a:solidFill>
                  <a:srgbClr val="C00000"/>
                </a:solidFill>
              </a:rPr>
              <a:t>)</a:t>
            </a:r>
          </a:p>
          <a:p>
            <a:r>
              <a:rPr lang="pt-BR" dirty="0"/>
              <a:t>• Sua funcionalidade básica é a</a:t>
            </a:r>
          </a:p>
          <a:p>
            <a:r>
              <a:rPr lang="pt-BR" dirty="0"/>
              <a:t>emissão de luz</a:t>
            </a:r>
          </a:p>
          <a:p>
            <a:r>
              <a:rPr lang="pt-BR" dirty="0"/>
              <a:t>• Voltagem:</a:t>
            </a:r>
          </a:p>
          <a:p>
            <a:r>
              <a:rPr lang="pt-BR" dirty="0">
                <a:solidFill>
                  <a:srgbClr val="FF0000"/>
                </a:solidFill>
                <a:sym typeface="Wingdings" pitchFamily="2" charset="2"/>
              </a:rPr>
              <a:t></a:t>
            </a:r>
            <a:r>
              <a:rPr lang="pt-BR" dirty="0"/>
              <a:t> </a:t>
            </a:r>
            <a:r>
              <a:rPr lang="pt-BR" dirty="0">
                <a:solidFill>
                  <a:srgbClr val="FF0000"/>
                </a:solidFill>
              </a:rPr>
              <a:t>Vermelho 1.6 V</a:t>
            </a:r>
          </a:p>
          <a:p>
            <a:r>
              <a:rPr lang="pt-BR" dirty="0">
                <a:solidFill>
                  <a:schemeClr val="accent1">
                    <a:lumMod val="75000"/>
                  </a:schemeClr>
                </a:solidFill>
                <a:sym typeface="Wingdings" pitchFamily="2" charset="2"/>
              </a:rPr>
              <a:t></a:t>
            </a:r>
            <a:r>
              <a:rPr lang="pt-BR" dirty="0"/>
              <a:t> </a:t>
            </a:r>
            <a:r>
              <a:rPr lang="pt-BR" dirty="0">
                <a:solidFill>
                  <a:schemeClr val="accent1">
                    <a:lumMod val="75000"/>
                  </a:schemeClr>
                </a:solidFill>
              </a:rPr>
              <a:t>Verde 2.1 V</a:t>
            </a:r>
          </a:p>
          <a:p>
            <a:r>
              <a:rPr lang="pt-BR" dirty="0">
                <a:solidFill>
                  <a:srgbClr val="FFC000"/>
                </a:solidFill>
                <a:sym typeface="Wingdings" pitchFamily="2" charset="2"/>
              </a:rPr>
              <a:t></a:t>
            </a:r>
            <a:r>
              <a:rPr lang="pt-BR" dirty="0"/>
              <a:t> </a:t>
            </a:r>
            <a:r>
              <a:rPr lang="pt-BR" dirty="0">
                <a:solidFill>
                  <a:srgbClr val="FFC000"/>
                </a:solidFill>
              </a:rPr>
              <a:t>Amarelo 2.1 V</a:t>
            </a:r>
          </a:p>
          <a:p>
            <a:r>
              <a:rPr lang="pt-BR" dirty="0">
                <a:solidFill>
                  <a:srgbClr val="FF6600"/>
                </a:solidFill>
                <a:sym typeface="Wingdings" pitchFamily="2" charset="2"/>
              </a:rPr>
              <a:t></a:t>
            </a:r>
            <a:r>
              <a:rPr lang="pt-BR" dirty="0"/>
              <a:t> </a:t>
            </a:r>
            <a:r>
              <a:rPr lang="pt-BR" dirty="0">
                <a:solidFill>
                  <a:srgbClr val="FF6600"/>
                </a:solidFill>
              </a:rPr>
              <a:t>Laranja 2.2 V</a:t>
            </a:r>
          </a:p>
          <a:p>
            <a:r>
              <a:rPr lang="pt-BR" dirty="0">
                <a:solidFill>
                  <a:schemeClr val="accent2"/>
                </a:solidFill>
                <a:sym typeface="Wingdings" pitchFamily="2" charset="2"/>
              </a:rPr>
              <a:t></a:t>
            </a:r>
            <a:r>
              <a:rPr lang="pt-BR" dirty="0">
                <a:sym typeface="Wingdings" pitchFamily="2" charset="2"/>
              </a:rPr>
              <a:t> </a:t>
            </a:r>
            <a:r>
              <a:rPr lang="pt-BR" dirty="0">
                <a:solidFill>
                  <a:schemeClr val="accent2"/>
                </a:solidFill>
              </a:rPr>
              <a:t>Azul 4-5 V</a:t>
            </a:r>
          </a:p>
        </p:txBody>
      </p:sp>
    </p:spTree>
  </p:cSld>
  <p:clrMapOvr>
    <a:masterClrMapping/>
  </p:clrMapOvr>
  <p:transition>
    <p:fade thruBlk="1"/>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76FEB943E6AED44A9105F9765788AC6" ma:contentTypeVersion="0" ma:contentTypeDescription="Crie um novo documento." ma:contentTypeScope="" ma:versionID="92cecfd90e045b1e816799d4df0a122e">
  <xsd:schema xmlns:xsd="http://www.w3.org/2001/XMLSchema" xmlns:xs="http://www.w3.org/2001/XMLSchema" xmlns:p="http://schemas.microsoft.com/office/2006/metadata/properties" targetNamespace="http://schemas.microsoft.com/office/2006/metadata/properties" ma:root="true" ma:fieldsID="574c6ccb71ee63fbc30cff3237551ec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881D87-C8CF-47BF-A6C6-9C4D182DF823}"/>
</file>

<file path=customXml/itemProps2.xml><?xml version="1.0" encoding="utf-8"?>
<ds:datastoreItem xmlns:ds="http://schemas.openxmlformats.org/officeDocument/2006/customXml" ds:itemID="{13ED7E8D-B2DF-491A-A2A9-E31F3DD1F1CB}"/>
</file>

<file path=customXml/itemProps3.xml><?xml version="1.0" encoding="utf-8"?>
<ds:datastoreItem xmlns:ds="http://schemas.openxmlformats.org/officeDocument/2006/customXml" ds:itemID="{6907D9B9-6A6C-4256-A66B-F73A3E4D506C}"/>
</file>

<file path=docProps/app.xml><?xml version="1.0" encoding="utf-8"?>
<Properties xmlns="http://schemas.openxmlformats.org/officeDocument/2006/extended-properties" xmlns:vt="http://schemas.openxmlformats.org/officeDocument/2006/docPropsVTypes">
  <TotalTime>8525</TotalTime>
  <Words>11271</Words>
  <Application>Microsoft Office PowerPoint</Application>
  <PresentationFormat>Apresentação na tela (4:3)</PresentationFormat>
  <Paragraphs>1476</Paragraphs>
  <Slides>58</Slides>
  <Notes>0</Notes>
  <HiddenSlides>0</HiddenSlides>
  <MMClips>0</MMClips>
  <ScaleCrop>false</ScaleCrop>
  <HeadingPairs>
    <vt:vector size="8" baseType="variant">
      <vt:variant>
        <vt:lpstr>Fontes usadas</vt:lpstr>
      </vt:variant>
      <vt:variant>
        <vt:i4>3</vt:i4>
      </vt:variant>
      <vt:variant>
        <vt:lpstr>Tema</vt:lpstr>
      </vt:variant>
      <vt:variant>
        <vt:i4>2</vt:i4>
      </vt:variant>
      <vt:variant>
        <vt:lpstr>Títulos de slides</vt:lpstr>
      </vt:variant>
      <vt:variant>
        <vt:i4>58</vt:i4>
      </vt:variant>
      <vt:variant>
        <vt:lpstr>Apresentações personalizadas</vt:lpstr>
      </vt:variant>
      <vt:variant>
        <vt:i4>1</vt:i4>
      </vt:variant>
    </vt:vector>
  </HeadingPairs>
  <TitlesOfParts>
    <vt:vector size="64" baseType="lpstr">
      <vt:lpstr>Arial</vt:lpstr>
      <vt:lpstr>Times New Roman</vt:lpstr>
      <vt:lpstr>Wingdings</vt:lpstr>
      <vt:lpstr>Default Design</vt:lpstr>
      <vt:lpstr>1_Default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Custom Show 1</vt:lpstr>
    </vt:vector>
  </TitlesOfParts>
  <Company>Azimuth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dc:creator>
  <cp:lastModifiedBy>PATRICIA DA SILVA</cp:lastModifiedBy>
  <cp:revision>1076</cp:revision>
  <dcterms:created xsi:type="dcterms:W3CDTF">2005-03-05T09:57:46Z</dcterms:created>
  <dcterms:modified xsi:type="dcterms:W3CDTF">2024-08-05T16:49:35Z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0x010100F76FEB943E6AED44A9105F9765788AC6</vt:lpwstr>
  </property>
</Properties>
</file>